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omments/modernComment_118_53CF0846.xml" ContentType="application/vnd.ms-powerpoint.comment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omments/modernComment_6D15C51A_D498CB87.xml" ContentType="application/vnd.ms-powerpoint.comment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7"/>
  </p:notesMasterIdLst>
  <p:handoutMasterIdLst>
    <p:handoutMasterId r:id="rId58"/>
  </p:handoutMasterIdLst>
  <p:sldIdLst>
    <p:sldId id="4541" r:id="rId5"/>
    <p:sldId id="1830143269" r:id="rId6"/>
    <p:sldId id="4641" r:id="rId7"/>
    <p:sldId id="4636" r:id="rId8"/>
    <p:sldId id="5149" r:id="rId9"/>
    <p:sldId id="5148" r:id="rId10"/>
    <p:sldId id="5147" r:id="rId11"/>
    <p:sldId id="5204" r:id="rId12"/>
    <p:sldId id="4650" r:id="rId13"/>
    <p:sldId id="4680" r:id="rId14"/>
    <p:sldId id="5223" r:id="rId15"/>
    <p:sldId id="1830143259" r:id="rId16"/>
    <p:sldId id="1830143262" r:id="rId17"/>
    <p:sldId id="1830143260" r:id="rId18"/>
    <p:sldId id="5142" r:id="rId19"/>
    <p:sldId id="1830143230" r:id="rId20"/>
    <p:sldId id="1830143252" r:id="rId21"/>
    <p:sldId id="1830143249" r:id="rId22"/>
    <p:sldId id="4653" r:id="rId23"/>
    <p:sldId id="1830143264" r:id="rId24"/>
    <p:sldId id="1830143263" r:id="rId25"/>
    <p:sldId id="4782" r:id="rId26"/>
    <p:sldId id="1830143261" r:id="rId27"/>
    <p:sldId id="1830143239" r:id="rId28"/>
    <p:sldId id="1830143231" r:id="rId29"/>
    <p:sldId id="1830143257" r:id="rId30"/>
    <p:sldId id="5180" r:id="rId31"/>
    <p:sldId id="280" r:id="rId32"/>
    <p:sldId id="1830143250" r:id="rId33"/>
    <p:sldId id="1830143258" r:id="rId34"/>
    <p:sldId id="4865" r:id="rId35"/>
    <p:sldId id="1830143237" r:id="rId36"/>
    <p:sldId id="1830143232" r:id="rId37"/>
    <p:sldId id="1830143255" r:id="rId38"/>
    <p:sldId id="1830143268" r:id="rId39"/>
    <p:sldId id="5146" r:id="rId40"/>
    <p:sldId id="1830143254" r:id="rId41"/>
    <p:sldId id="5179" r:id="rId42"/>
    <p:sldId id="5177" r:id="rId43"/>
    <p:sldId id="1830143265" r:id="rId44"/>
    <p:sldId id="1830143238" r:id="rId45"/>
    <p:sldId id="5201" r:id="rId46"/>
    <p:sldId id="1830143266" r:id="rId47"/>
    <p:sldId id="1830143240" r:id="rId48"/>
    <p:sldId id="5220" r:id="rId49"/>
    <p:sldId id="5211" r:id="rId50"/>
    <p:sldId id="5218" r:id="rId51"/>
    <p:sldId id="1830143241" r:id="rId52"/>
    <p:sldId id="1830143242" r:id="rId53"/>
    <p:sldId id="4916" r:id="rId54"/>
    <p:sldId id="1830143267" r:id="rId55"/>
    <p:sldId id="4674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ayout Examples" id="{CA654639-0405-6B4B-9B6A-88C63DB36C62}">
          <p14:sldIdLst>
            <p14:sldId id="4541"/>
            <p14:sldId id="1830143269"/>
            <p14:sldId id="4641"/>
            <p14:sldId id="4636"/>
            <p14:sldId id="5149"/>
            <p14:sldId id="5148"/>
            <p14:sldId id="5147"/>
            <p14:sldId id="5204"/>
            <p14:sldId id="4650"/>
            <p14:sldId id="4680"/>
            <p14:sldId id="5223"/>
            <p14:sldId id="1830143259"/>
            <p14:sldId id="1830143262"/>
            <p14:sldId id="1830143260"/>
            <p14:sldId id="5142"/>
            <p14:sldId id="1830143230"/>
            <p14:sldId id="1830143252"/>
            <p14:sldId id="1830143249"/>
            <p14:sldId id="4653"/>
            <p14:sldId id="1830143264"/>
            <p14:sldId id="1830143263"/>
            <p14:sldId id="4782"/>
            <p14:sldId id="1830143261"/>
            <p14:sldId id="1830143239"/>
            <p14:sldId id="1830143231"/>
            <p14:sldId id="1830143257"/>
            <p14:sldId id="5180"/>
            <p14:sldId id="280"/>
            <p14:sldId id="1830143250"/>
            <p14:sldId id="1830143258"/>
            <p14:sldId id="4865"/>
            <p14:sldId id="1830143237"/>
            <p14:sldId id="1830143232"/>
            <p14:sldId id="1830143255"/>
            <p14:sldId id="1830143268"/>
            <p14:sldId id="5146"/>
            <p14:sldId id="1830143254"/>
            <p14:sldId id="5179"/>
            <p14:sldId id="5177"/>
            <p14:sldId id="1830143265"/>
            <p14:sldId id="1830143238"/>
            <p14:sldId id="5201"/>
            <p14:sldId id="1830143266"/>
            <p14:sldId id="1830143240"/>
            <p14:sldId id="5220"/>
            <p14:sldId id="5211"/>
            <p14:sldId id="5218"/>
            <p14:sldId id="1830143241"/>
            <p14:sldId id="1830143242"/>
            <p14:sldId id="4916"/>
            <p14:sldId id="1830143267"/>
            <p14:sldId id="467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024322-30AE-1434-6E9E-6AF65B0182C6}" name="Liz Huff" initials="LH" userId="S::lhuff@uplandsoftware.com::ea224bf3-2135-47cd-a65a-44f51d418b68" providerId="AD"/>
  <p188:author id="{150ED6AE-3EF7-0189-253F-C063BFED6D3E}" name="Julie Foley" initials="JF" userId="S::jfoley@uplandsoftware.com::ea00ef83-a5cc-499d-9e22-29a7338dd03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ulia Miller" initials="JM" lastIdx="13" clrIdx="6">
    <p:extLst>
      <p:ext uri="{19B8F6BF-5375-455C-9EA6-DF929625EA0E}">
        <p15:presenceInfo xmlns:p15="http://schemas.microsoft.com/office/powerpoint/2012/main" userId="S::jmiller@uplandsoftware.com::04ce386d-97e7-4188-ba58-591b3f949f1f" providerId="AD"/>
      </p:ext>
    </p:extLst>
  </p:cmAuthor>
  <p:cmAuthor id="1" name="Christopher Clements" initials="CC" lastIdx="22" clrIdx="0">
    <p:extLst>
      <p:ext uri="{19B8F6BF-5375-455C-9EA6-DF929625EA0E}">
        <p15:presenceInfo xmlns:p15="http://schemas.microsoft.com/office/powerpoint/2012/main" userId="S::cclements@uplandsoftware.com::a366a210-4f6b-498b-b598-327f29435f6f" providerId="AD"/>
      </p:ext>
    </p:extLst>
  </p:cmAuthor>
  <p:cmAuthor id="8" name="Liz Huff" initials="LH" lastIdx="1" clrIdx="7">
    <p:extLst>
      <p:ext uri="{19B8F6BF-5375-455C-9EA6-DF929625EA0E}">
        <p15:presenceInfo xmlns:p15="http://schemas.microsoft.com/office/powerpoint/2012/main" userId="S::lhuff@uplandsoftware.com::ea224bf3-2135-47cd-a65a-44f51d418b68" providerId="AD"/>
      </p:ext>
    </p:extLst>
  </p:cmAuthor>
  <p:cmAuthor id="2" name="Jim Rudden" initials="JR" lastIdx="17" clrIdx="1">
    <p:extLst>
      <p:ext uri="{19B8F6BF-5375-455C-9EA6-DF929625EA0E}">
        <p15:presenceInfo xmlns:p15="http://schemas.microsoft.com/office/powerpoint/2012/main" userId="S::jrudden@uplandsoftware.com::23625a6c-e939-4d8a-b728-87d69ec8187a" providerId="AD"/>
      </p:ext>
    </p:extLst>
  </p:cmAuthor>
  <p:cmAuthor id="9" name="Julie Foley" initials="JF" lastIdx="1" clrIdx="8">
    <p:extLst>
      <p:ext uri="{19B8F6BF-5375-455C-9EA6-DF929625EA0E}">
        <p15:presenceInfo xmlns:p15="http://schemas.microsoft.com/office/powerpoint/2012/main" userId="S::jfoley@uplandsoftware.com::ea00ef83-a5cc-499d-9e22-29a7338dd03f" providerId="AD"/>
      </p:ext>
    </p:extLst>
  </p:cmAuthor>
  <p:cmAuthor id="3" name="Kendell Kelton" initials="KK" lastIdx="27" clrIdx="2">
    <p:extLst>
      <p:ext uri="{19B8F6BF-5375-455C-9EA6-DF929625EA0E}">
        <p15:presenceInfo xmlns:p15="http://schemas.microsoft.com/office/powerpoint/2012/main" userId="S::kkelton@uplandsoftware.com::3b25e192-281c-428f-b8fd-755e212bf858" providerId="AD"/>
      </p:ext>
    </p:extLst>
  </p:cmAuthor>
  <p:cmAuthor id="4" name="Sara Whitwer" initials="SW" lastIdx="12" clrIdx="3">
    <p:extLst>
      <p:ext uri="{19B8F6BF-5375-455C-9EA6-DF929625EA0E}">
        <p15:presenceInfo xmlns:p15="http://schemas.microsoft.com/office/powerpoint/2012/main" userId="Sara Whitwer" providerId="None"/>
      </p:ext>
    </p:extLst>
  </p:cmAuthor>
  <p:cmAuthor id="5" name="Sara Whitwer" initials="SW [2]" lastIdx="1" clrIdx="4">
    <p:extLst>
      <p:ext uri="{19B8F6BF-5375-455C-9EA6-DF929625EA0E}">
        <p15:presenceInfo xmlns:p15="http://schemas.microsoft.com/office/powerpoint/2012/main" userId="S::swhitwer@uplandsoftware.com::da6ee834-8c46-4a04-a1b7-bfe8af3a7b82" providerId="AD"/>
      </p:ext>
    </p:extLst>
  </p:cmAuthor>
  <p:cmAuthor id="6" name="Megan Black" initials="MB" lastIdx="2" clrIdx="5">
    <p:extLst>
      <p:ext uri="{19B8F6BF-5375-455C-9EA6-DF929625EA0E}">
        <p15:presenceInfo xmlns:p15="http://schemas.microsoft.com/office/powerpoint/2012/main" userId="S::mblack@uplandsoftware.com::ad8bbe00-c14c-4344-8033-aa37628778a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74DB"/>
    <a:srgbClr val="D09CE7"/>
    <a:srgbClr val="7DC9B4"/>
    <a:srgbClr val="4FC9AB"/>
    <a:srgbClr val="0095DA"/>
    <a:srgbClr val="0090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93"/>
    <p:restoredTop sz="84136"/>
  </p:normalViewPr>
  <p:slideViewPr>
    <p:cSldViewPr snapToGrid="0">
      <p:cViewPr varScale="1">
        <p:scale>
          <a:sx n="85" d="100"/>
          <a:sy n="85" d="100"/>
        </p:scale>
        <p:origin x="176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16359820656302"/>
          <c:y val="0"/>
          <c:w val="0.87006357276306068"/>
          <c:h val="0.850669107702891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Local Advertising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63500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8762532191075673E-2"/>
                  <c:y val="7.47479626965054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1F-424D-AC69-388A0248B4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91440" rIns="9144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alano Grotesque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Sheet1!$A$2:$A$21</c:f>
              <c:numCache>
                <c:formatCode>General</c:formatCode>
                <c:ptCount val="2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</c:numCache>
            </c:numRef>
          </c:cat>
          <c:val>
            <c:numRef>
              <c:f>Sheet1!$B$2:$B$21</c:f>
              <c:numCache>
                <c:formatCode>"$"#,##0</c:formatCode>
                <c:ptCount val="20"/>
                <c:pt idx="0">
                  <c:v>134</c:v>
                </c:pt>
                <c:pt idx="1">
                  <c:v>128</c:v>
                </c:pt>
                <c:pt idx="2">
                  <c:v>120</c:v>
                </c:pt>
                <c:pt idx="3">
                  <c:v>98</c:v>
                </c:pt>
                <c:pt idx="4">
                  <c:v>84</c:v>
                </c:pt>
                <c:pt idx="5">
                  <c:v>85</c:v>
                </c:pt>
                <c:pt idx="6">
                  <c:v>87</c:v>
                </c:pt>
                <c:pt idx="7">
                  <c:v>92</c:v>
                </c:pt>
                <c:pt idx="8">
                  <c:v>97</c:v>
                </c:pt>
                <c:pt idx="9">
                  <c:v>111</c:v>
                </c:pt>
                <c:pt idx="10">
                  <c:v>118</c:v>
                </c:pt>
                <c:pt idx="11">
                  <c:v>120</c:v>
                </c:pt>
                <c:pt idx="12">
                  <c:v>126</c:v>
                </c:pt>
                <c:pt idx="13">
                  <c:v>128</c:v>
                </c:pt>
                <c:pt idx="14">
                  <c:v>119</c:v>
                </c:pt>
                <c:pt idx="15">
                  <c:v>130</c:v>
                </c:pt>
                <c:pt idx="16">
                  <c:v>139</c:v>
                </c:pt>
                <c:pt idx="17">
                  <c:v>142</c:v>
                </c:pt>
                <c:pt idx="18">
                  <c:v>148</c:v>
                </c:pt>
                <c:pt idx="19">
                  <c:v>146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C9-4E45-A0B3-F4C082A0A1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Local Promotions/Marketing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63500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1744435069958344E-2"/>
                  <c:y val="-7.47479626965054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149465107950429E-2"/>
                      <c:h val="8.02684889227643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D1F-424D-AC69-388A0248B4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91440" rIns="38100" bIns="9144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alano Grotesque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Sheet1!$A$2:$A$21</c:f>
              <c:numCache>
                <c:formatCode>General</c:formatCode>
                <c:ptCount val="2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</c:numCache>
            </c:numRef>
          </c:cat>
          <c:val>
            <c:numRef>
              <c:f>Sheet1!$C$2:$C$21</c:f>
              <c:numCache>
                <c:formatCode>"$"#,##0</c:formatCode>
                <c:ptCount val="20"/>
                <c:pt idx="0">
                  <c:v>120</c:v>
                </c:pt>
                <c:pt idx="1">
                  <c:v>125</c:v>
                </c:pt>
                <c:pt idx="2">
                  <c:v>130</c:v>
                </c:pt>
                <c:pt idx="3">
                  <c:v>122</c:v>
                </c:pt>
                <c:pt idx="4">
                  <c:v>115</c:v>
                </c:pt>
                <c:pt idx="5">
                  <c:v>149</c:v>
                </c:pt>
                <c:pt idx="6">
                  <c:v>184</c:v>
                </c:pt>
                <c:pt idx="7">
                  <c:v>194</c:v>
                </c:pt>
                <c:pt idx="8">
                  <c:v>200</c:v>
                </c:pt>
                <c:pt idx="9">
                  <c:v>222</c:v>
                </c:pt>
                <c:pt idx="10">
                  <c:v>236</c:v>
                </c:pt>
                <c:pt idx="11">
                  <c:v>246</c:v>
                </c:pt>
                <c:pt idx="12">
                  <c:v>254</c:v>
                </c:pt>
                <c:pt idx="13">
                  <c:v>262</c:v>
                </c:pt>
                <c:pt idx="14">
                  <c:v>207</c:v>
                </c:pt>
                <c:pt idx="15">
                  <c:v>219</c:v>
                </c:pt>
                <c:pt idx="16">
                  <c:v>231</c:v>
                </c:pt>
                <c:pt idx="17">
                  <c:v>241</c:v>
                </c:pt>
                <c:pt idx="18">
                  <c:v>254</c:v>
                </c:pt>
                <c:pt idx="19">
                  <c:v>263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BC9-4E45-A0B3-F4C082A0A1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1363375"/>
        <c:axId val="1307350095"/>
      </c:lineChart>
      <c:catAx>
        <c:axId val="711363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alano Grotesque" pitchFamily="2" charset="77"/>
                <a:ea typeface="+mn-ea"/>
                <a:cs typeface="+mn-cs"/>
              </a:defRPr>
            </a:pPr>
            <a:endParaRPr lang="en-US"/>
          </a:p>
        </c:txPr>
        <c:crossAx val="1307350095"/>
        <c:crosses val="autoZero"/>
        <c:auto val="1"/>
        <c:lblAlgn val="ctr"/>
        <c:lblOffset val="100"/>
        <c:noMultiLvlLbl val="0"/>
      </c:catAx>
      <c:valAx>
        <c:axId val="130735009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alano Grotesque" pitchFamily="2" charset="77"/>
                    <a:ea typeface="+mn-ea"/>
                    <a:cs typeface="+mn-cs"/>
                  </a:defRPr>
                </a:pPr>
                <a:r>
                  <a:rPr lang="en-US" sz="2000">
                    <a:latin typeface="Galano Grotesque" pitchFamily="2" charset="77"/>
                  </a:rPr>
                  <a:t>$</a:t>
                </a:r>
                <a:r>
                  <a:rPr lang="en-US" sz="2000" baseline="0">
                    <a:latin typeface="Galano Grotesque" pitchFamily="2" charset="77"/>
                  </a:rPr>
                  <a:t> Billions</a:t>
                </a:r>
                <a:endParaRPr lang="en-US" sz="2000">
                  <a:latin typeface="Galano Grotesque" pitchFamily="2" charset="77"/>
                </a:endParaRPr>
              </a:p>
            </c:rich>
          </c:tx>
          <c:layout>
            <c:manualLayout>
              <c:xMode val="edge"/>
              <c:yMode val="edge"/>
              <c:x val="0"/>
              <c:y val="0.3996586957817002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&quot;$&quot;#,##0" sourceLinked="1"/>
        <c:majorTickMark val="none"/>
        <c:minorTickMark val="none"/>
        <c:tickLblPos val="nextTo"/>
        <c:crossAx val="711363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7631398464528849E-3"/>
          <c:y val="3.9599296635712003E-2"/>
          <c:w val="0.28630735939379842"/>
          <c:h val="0.262073308152315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alano Grotesque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cap="flat" cmpd="sng"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omments/modernComment_118_53CF084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5843E50-B65D-45A9-8D56-16E0A1FC441F}" authorId="{150ED6AE-3EF7-0189-253F-C063BFED6D3E}" status="resolved" created="2022-06-09T20:22:35.990" complete="100000">
    <pc:sldMkLst xmlns:pc="http://schemas.microsoft.com/office/powerpoint/2013/main/command">
      <pc:docMk/>
      <pc:sldMk cId="1406076998" sldId="280"/>
    </pc:sldMkLst>
    <p188:txBody>
      <a:bodyPr/>
      <a:lstStyle/>
      <a:p>
        <a:r>
          <a:rPr lang="en-US"/>
          <a:t>screenshots of sports newsletter, wehco?/</a:t>
        </a:r>
      </a:p>
    </p188:txBody>
  </p188:cm>
</p188:cmLst>
</file>

<file path=ppt/comments/modernComment_6D15C51A_D498CB8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7E535C0-0721-40DD-B5F8-40F4E7A26900}" authorId="{150ED6AE-3EF7-0189-253F-C063BFED6D3E}" status="resolved" created="2022-06-09T20:22:35.990">
    <pc:sldMkLst xmlns:pc="http://schemas.microsoft.com/office/powerpoint/2013/main/command">
      <pc:docMk/>
      <pc:sldMk cId="1406076998" sldId="280"/>
    </pc:sldMkLst>
    <p188:txBody>
      <a:bodyPr/>
      <a:lstStyle/>
      <a:p>
        <a:r>
          <a:rPr lang="en-US"/>
          <a:t>screenshots of sports newsletter, wehco?/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F118BA-3E83-7E4F-BE23-7154A20E27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Galano Grotesque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302FEA-71CA-844B-ABE8-D38E18D3E6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E1E52-C35C-E349-945A-D1F4D8D95443}" type="datetimeFigureOut">
              <a:rPr lang="en-US" smtClean="0">
                <a:latin typeface="Galano Grotesque" pitchFamily="2" charset="77"/>
              </a:rPr>
              <a:t>6/12/23</a:t>
            </a:fld>
            <a:endParaRPr lang="en-US">
              <a:latin typeface="Galano Grotesque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090898-DEB8-0F46-9462-E696BF11B2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Galano Grotesque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654F5-2AA9-4540-B1BF-0986443E0A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B3994-FE93-A74A-85A1-E2DC5D56BDCD}" type="slidenum">
              <a:rPr lang="en-US" smtClean="0">
                <a:latin typeface="Galano Grotesque" pitchFamily="2" charset="77"/>
              </a:rPr>
              <a:t>‹#›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2592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alano Grotesque" pitchFamily="2" charset="77"/>
              </a:defRPr>
            </a:lvl1pPr>
          </a:lstStyle>
          <a:p>
            <a:endParaRPr lang="en-US">
              <a:latin typeface="Galano Grotesque" pitchFamily="2" charset="77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alano Grotesque" pitchFamily="2" charset="77"/>
              </a:defRPr>
            </a:lvl1pPr>
          </a:lstStyle>
          <a:p>
            <a:fld id="{BAF93C2D-C5AE-8242-AED6-342EC2D9A17C}" type="datetimeFigureOut">
              <a:rPr lang="en-US" smtClean="0"/>
              <a:pPr/>
              <a:t>6/12/23</a:t>
            </a:fld>
            <a:endParaRPr lang="en-US">
              <a:latin typeface="Galano Grotesque" pitchFamily="2" charset="77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alano Grotesque" pitchFamily="2" charset="77"/>
              </a:defRPr>
            </a:lvl1pPr>
          </a:lstStyle>
          <a:p>
            <a:endParaRPr lang="en-US">
              <a:latin typeface="Galano Grotesque" pitchFamily="2" charset="77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alano Grotesque" pitchFamily="2" charset="77"/>
              </a:defRPr>
            </a:lvl1pPr>
          </a:lstStyle>
          <a:p>
            <a:fld id="{239E8C66-6F81-7846-ADC3-DA1999A2643B}" type="slidenum">
              <a:rPr lang="en-US" smtClean="0"/>
              <a:pPr/>
              <a:t>‹#›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64937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Galano Grotesque" pitchFamily="2" charset="77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Galano Grotesque" pitchFamily="2" charset="77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Galano Grotesque" pitchFamily="2" charset="77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Galano Grotesque" pitchFamily="2" charset="77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Galano Grotesque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1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18735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got through the dip last time</a:t>
            </a:r>
          </a:p>
          <a:p>
            <a:r>
              <a:rPr lang="en-US"/>
              <a:t>With covid </a:t>
            </a:r>
          </a:p>
          <a:p>
            <a:r>
              <a:rPr lang="en-US"/>
              <a:t>We learned a lot </a:t>
            </a:r>
          </a:p>
          <a:p>
            <a:r>
              <a:rPr lang="en-US"/>
              <a:t>We’ve come a long way</a:t>
            </a:r>
          </a:p>
          <a:p>
            <a:r>
              <a:rPr lang="en-US"/>
              <a:t>We learned how to help our customers and local </a:t>
            </a:r>
            <a:r>
              <a:rPr lang="en-US" err="1"/>
              <a:t>adverisers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12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9023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learned that </a:t>
            </a:r>
            <a:r>
              <a:rPr lang="en-US" err="1"/>
              <a:t>slmaller</a:t>
            </a:r>
            <a:r>
              <a:rPr lang="en-US"/>
              <a:t> ones dug in</a:t>
            </a:r>
          </a:p>
          <a:p>
            <a:r>
              <a:rPr lang="en-US"/>
              <a:t>Got more creative</a:t>
            </a:r>
          </a:p>
          <a:p>
            <a:r>
              <a:rPr lang="en-US"/>
              <a:t>Shift in </a:t>
            </a:r>
            <a:r>
              <a:rPr lang="en-US" err="1"/>
              <a:t>midset</a:t>
            </a:r>
            <a:r>
              <a:rPr lang="en-US"/>
              <a:t> as consumers – to support local businesses</a:t>
            </a:r>
          </a:p>
          <a:p>
            <a:r>
              <a:rPr lang="en-US"/>
              <a:t>That has carried on post pandemic</a:t>
            </a:r>
          </a:p>
          <a:p>
            <a:r>
              <a:rPr lang="en-US"/>
              <a:t>Investing in local has stuck with us.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13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24819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Here’s the proof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14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2975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</a:t>
            </a:r>
            <a:r>
              <a:rPr lang="en-US" err="1"/>
              <a:t>corey</a:t>
            </a:r>
            <a:r>
              <a:rPr lang="en-US"/>
              <a:t> slide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15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161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16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38375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Everything you do is tied to revenue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17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66658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aren’t asking you to take on something NEW. Not one more thing you have to do. We are a piece of what you’re already doing</a:t>
            </a:r>
          </a:p>
          <a:p>
            <a:r>
              <a:rPr lang="en-US"/>
              <a:t>Your programs like best of</a:t>
            </a:r>
          </a:p>
          <a:p>
            <a:r>
              <a:rPr lang="en-US"/>
              <a:t>Driving results for </a:t>
            </a:r>
            <a:r>
              <a:rPr lang="en-US" err="1"/>
              <a:t>adverisers</a:t>
            </a:r>
            <a:r>
              <a:rPr lang="en-US"/>
              <a:t> </a:t>
            </a:r>
          </a:p>
          <a:p>
            <a:r>
              <a:rPr lang="en-US"/>
              <a:t>And editorial </a:t>
            </a:r>
            <a:r>
              <a:rPr lang="en-US" err="1"/>
              <a:t>dirinb</a:t>
            </a:r>
            <a:r>
              <a:rPr lang="en-US"/>
              <a:t> </a:t>
            </a:r>
            <a:r>
              <a:rPr lang="en-US" err="1"/>
              <a:t>aud</a:t>
            </a:r>
            <a:r>
              <a:rPr lang="en-US"/>
              <a:t> </a:t>
            </a:r>
            <a:r>
              <a:rPr lang="en-US" err="1"/>
              <a:t>engamtent</a:t>
            </a:r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18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18768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Liz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19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93048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SMBs need your marketing advice </a:t>
            </a:r>
          </a:p>
          <a:p>
            <a:r>
              <a:rPr lang="en-US"/>
              <a:t>Younger biz need you – </a:t>
            </a:r>
          </a:p>
          <a:p>
            <a:r>
              <a:rPr lang="en-US"/>
              <a:t>Advertiser need  results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21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09153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latin typeface="Galano Grotesque"/>
              </a:rPr>
              <a:t>$12.5k rev.</a:t>
            </a:r>
            <a:r>
              <a:rPr lang="en-US">
                <a:latin typeface="Galano Grotesque"/>
              </a:rPr>
              <a:t> The client is THRILLED with the results to far and excited to integrate more promotions into their overall marketing plan and events throughout the year</a:t>
            </a:r>
            <a:br>
              <a:rPr lang="en-US"/>
            </a:br>
            <a:r>
              <a:rPr lang="en-US">
                <a:latin typeface="Galano Grotesque"/>
              </a:rPr>
              <a:t>202 FB Visits, 157 Instagram likes, 313 Are considering trading or purchasing a Harley Davidson in the near future, 263 Interested in a Basic Riders Course/Motorcycle Course through our Appleton’s Riding Academy, 151 Signed up for Appleton Harley-Davidson's newsletter</a:t>
            </a:r>
            <a:br>
              <a:rPr lang="en-US"/>
            </a:br>
            <a:r>
              <a:rPr lang="en-US">
                <a:latin typeface="Galano Grotesque"/>
              </a:rPr>
              <a:t>Entries - 2,091</a:t>
            </a:r>
            <a:br>
              <a:rPr lang="en-US"/>
            </a:br>
            <a:r>
              <a:rPr lang="en-US">
                <a:latin typeface="Galano Grotesque"/>
              </a:rPr>
              <a:t>Opt-ins for NP - 243</a:t>
            </a:r>
            <a:br>
              <a:rPr lang="en-US"/>
            </a:br>
            <a:r>
              <a:rPr lang="en-US">
                <a:latin typeface="Galano Grotesque"/>
              </a:rPr>
              <a:t>opt-ins for sponsor - 906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22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67463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2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51547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When people are engaged – asking the right q's – pass it all on to the advertiser – manage expectations, ask the right questions, give away the right prize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23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35825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Julie</a:t>
            </a:r>
          </a:p>
          <a:p>
            <a:r>
              <a:rPr lang="en-US">
                <a:latin typeface="Calibri"/>
                <a:cs typeface="Calibri"/>
              </a:rPr>
              <a:t>Not one solution and not one dept responsibility</a:t>
            </a:r>
          </a:p>
          <a:p>
            <a:r>
              <a:rPr lang="en-US">
                <a:latin typeface="Calibri"/>
                <a:cs typeface="Calibri"/>
              </a:rPr>
              <a:t>Great for marketing to drive eyeballs</a:t>
            </a:r>
          </a:p>
          <a:p>
            <a:r>
              <a:rPr lang="en-US">
                <a:latin typeface="Calibri"/>
                <a:cs typeface="Calibri"/>
              </a:rPr>
              <a:t>Great for sales b/c things that drive audience drive revenue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25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42509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You’re doing both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26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60124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One side is the audience piece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27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549166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28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181853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Couple ways to get to audience engagement. </a:t>
            </a:r>
          </a:p>
          <a:p>
            <a:r>
              <a:rPr lang="en-US"/>
              <a:t>Things you already do…like editorial team running quizzes and polls ANDDDD</a:t>
            </a:r>
          </a:p>
          <a:p>
            <a:r>
              <a:rPr lang="en-US"/>
              <a:t>They experimented with what worked for them. </a:t>
            </a:r>
          </a:p>
          <a:p>
            <a:r>
              <a:rPr lang="en-US"/>
              <a:t>Watch your results and lean into what works. </a:t>
            </a:r>
          </a:p>
          <a:p>
            <a:r>
              <a:rPr lang="en-US"/>
              <a:t>They didn’t know at </a:t>
            </a:r>
            <a:r>
              <a:rPr lang="en-US" err="1"/>
              <a:t>theh</a:t>
            </a:r>
            <a:r>
              <a:rPr lang="en-US"/>
              <a:t> beginning of 2022 that </a:t>
            </a:r>
            <a:r>
              <a:rPr lang="en-US" err="1"/>
              <a:t>tn</a:t>
            </a:r>
            <a:r>
              <a:rPr lang="en-US"/>
              <a:t> football was going to be so successful and it really helped their </a:t>
            </a:r>
            <a:r>
              <a:rPr lang="en-US" err="1"/>
              <a:t>stragegyt</a:t>
            </a:r>
            <a:r>
              <a:rPr lang="en-US"/>
              <a:t> </a:t>
            </a:r>
            <a:r>
              <a:rPr lang="en-US" err="1"/>
              <a:t>ot</a:t>
            </a:r>
            <a:r>
              <a:rPr lang="en-US"/>
              <a:t> lean into quizzes and polls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29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630336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30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720453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ffectLst/>
            </a:endParaRP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Galano Grotesque" pitchFamily="2" charset="77"/>
                <a:ea typeface="+mn-ea"/>
                <a:cs typeface="+mn-cs"/>
              </a:rPr>
              <a:t>Winner: Best of Sun Coast! </a:t>
            </a:r>
          </a:p>
          <a:p>
            <a:pPr lvl="1"/>
            <a:endParaRPr lang="en-US" sz="1200" kern="1200">
              <a:solidFill>
                <a:schemeClr val="tx1"/>
              </a:solidFill>
              <a:effectLst/>
              <a:latin typeface="Galano Grotesque" pitchFamily="2" charset="77"/>
              <a:ea typeface="+mn-ea"/>
              <a:cs typeface="+mn-cs"/>
            </a:endParaRPr>
          </a:p>
          <a:p>
            <a:pPr lvl="1"/>
            <a:r>
              <a:rPr lang="en-US" sz="1200" kern="1200" err="1">
                <a:solidFill>
                  <a:schemeClr val="tx1"/>
                </a:solidFill>
                <a:effectLst/>
                <a:latin typeface="Galano Grotesque" pitchFamily="2" charset="77"/>
                <a:ea typeface="+mn-ea"/>
                <a:cs typeface="+mn-cs"/>
              </a:rPr>
              <a:t>SunCoast</a:t>
            </a:r>
            <a:r>
              <a:rPr lang="en-US" sz="1200" kern="1200">
                <a:solidFill>
                  <a:schemeClr val="tx1"/>
                </a:solidFill>
                <a:effectLst/>
                <a:latin typeface="Galano Grotesque" pitchFamily="2" charset="77"/>
                <a:ea typeface="+mn-ea"/>
                <a:cs typeface="+mn-cs"/>
              </a:rPr>
              <a:t> Media Group covers 4 papers in southwest Florida with their best of program! </a:t>
            </a: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Galano Grotesque" pitchFamily="2" charset="77"/>
                <a:ea typeface="+mn-ea"/>
                <a:cs typeface="+mn-cs"/>
              </a:rPr>
              <a:t>Revenue in 2022 was $460K! Which was 18% growth YOY!! This revenue doesn’t include event ticket sales! </a:t>
            </a: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Galano Grotesque" pitchFamily="2" charset="77"/>
                <a:ea typeface="+mn-ea"/>
                <a:cs typeface="+mn-cs"/>
              </a:rPr>
              <a:t>They were also able to grow their email database by 15% YOY with this Best of program. </a:t>
            </a:r>
          </a:p>
          <a:p>
            <a:pPr lvl="1"/>
            <a:r>
              <a:rPr lang="en-US" sz="1200" kern="1200">
                <a:solidFill>
                  <a:schemeClr val="tx1"/>
                </a:solidFill>
                <a:effectLst/>
                <a:latin typeface="Galano Grotesque" pitchFamily="2" charset="77"/>
                <a:ea typeface="+mn-ea"/>
                <a:cs typeface="+mn-cs"/>
              </a:rPr>
              <a:t>Congrats to Dave Woods and the team at Suncoast media group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31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920162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Galano Grotesque"/>
              </a:rPr>
              <a:t>Liz</a:t>
            </a:r>
            <a:endParaRPr lang="en-US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33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342815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>
                <a:latin typeface="Galano Grotesque"/>
              </a:rPr>
              <a:t>Provides a platform for experimentation and optimization around best practices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Galano Grotesque"/>
              </a:rPr>
              <a:t>Helps build revenue and retention across multiple business lines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34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59915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GM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3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62089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36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036714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LIZ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37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716620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38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354406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JULIE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40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11676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Julie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E8C66-6F81-7846-ADC3-DA1999A264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lano Grotesque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7149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44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542860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Julie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E8C66-6F81-7846-ADC3-DA1999A264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lano Grotesque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458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49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8603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320C4-7BBE-4B1C-A777-A937557A45B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362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51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9508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0" i="0">
                <a:effectLst/>
                <a:latin typeface="-apple-system"/>
              </a:rPr>
              <a:t>Second Street is an audience engagement software used by over 4,000 media companies and marketers to generate digital revenue, grow their email database, and engage their audience</a:t>
            </a:r>
          </a:p>
          <a:p>
            <a:pPr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-apple-system"/>
                <a:ea typeface="+mn-ea"/>
                <a:cs typeface="+mn-cs"/>
              </a:rPr>
              <a:t> </a:t>
            </a:r>
            <a:endParaRPr lang="en-US" b="0">
              <a:effectLst/>
            </a:endParaRPr>
          </a:p>
          <a:p>
            <a:br>
              <a:rPr lang="en-US"/>
            </a:b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9B286-B5A5-41AA-A1D5-834BB03AF1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815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GM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52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04578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6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32879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>
                <a:solidFill>
                  <a:srgbClr val="393939"/>
                </a:solidFill>
                <a:effectLst/>
                <a:latin typeface="Helvetica" pitchFamily="2" charset="0"/>
              </a:rPr>
              <a:t>If you could only focus on three and only three activities or projects this week, and if by focusing on those three projects or activities and nothing else, it would be a successful week for you and the business, what would those three things be?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8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81031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Liz</a:t>
            </a:r>
          </a:p>
          <a:p>
            <a:r>
              <a:rPr lang="en-US"/>
              <a:t>That is what we have built this week around</a:t>
            </a:r>
          </a:p>
          <a:p>
            <a:r>
              <a:rPr lang="en-US"/>
              <a:t>Talking to you and knowing what you need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9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79102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Everything you do is tied to revenue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10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74800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Julie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E8C66-6F81-7846-ADC3-DA1999A2643B}" type="slidenum">
              <a:rPr lang="en-US" smtClean="0"/>
              <a:pPr/>
              <a:t>11</a:t>
            </a:fld>
            <a:endParaRPr lang="en-US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52409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40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8.svg"/><Relationship Id="rId10" Type="http://schemas.openxmlformats.org/officeDocument/2006/relationships/image" Target="../media/image45.png"/><Relationship Id="rId4" Type="http://schemas.openxmlformats.org/officeDocument/2006/relationships/image" Target="../media/image7.png"/><Relationship Id="rId9" Type="http://schemas.openxmlformats.org/officeDocument/2006/relationships/image" Target="../media/image44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.svg"/><Relationship Id="rId7" Type="http://schemas.openxmlformats.org/officeDocument/2006/relationships/image" Target="../media/image5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5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40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8.svg"/><Relationship Id="rId10" Type="http://schemas.openxmlformats.org/officeDocument/2006/relationships/image" Target="../media/image45.png"/><Relationship Id="rId4" Type="http://schemas.openxmlformats.org/officeDocument/2006/relationships/image" Target="../media/image7.png"/><Relationship Id="rId9" Type="http://schemas.openxmlformats.org/officeDocument/2006/relationships/image" Target="../media/image44.sv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.svg"/><Relationship Id="rId7" Type="http://schemas.openxmlformats.org/officeDocument/2006/relationships/image" Target="../media/image5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52.sv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8.svg"/><Relationship Id="rId7" Type="http://schemas.openxmlformats.org/officeDocument/2006/relationships/image" Target="../media/image5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4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57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40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8.svg"/><Relationship Id="rId10" Type="http://schemas.openxmlformats.org/officeDocument/2006/relationships/image" Target="../media/image45.png"/><Relationship Id="rId4" Type="http://schemas.openxmlformats.org/officeDocument/2006/relationships/image" Target="../media/image7.png"/><Relationship Id="rId9" Type="http://schemas.openxmlformats.org/officeDocument/2006/relationships/image" Target="../media/image44.sv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.svg"/><Relationship Id="rId7" Type="http://schemas.openxmlformats.org/officeDocument/2006/relationships/image" Target="../media/image5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52.sv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9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60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9.png"/><Relationship Id="rId4" Type="http://schemas.openxmlformats.org/officeDocument/2006/relationships/image" Target="../media/image65.png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EE6872-B477-EB4E-B524-7574CB5BB64C}"/>
              </a:ext>
            </a:extLst>
          </p:cNvPr>
          <p:cNvSpPr/>
          <p:nvPr userDrawn="1"/>
        </p:nvSpPr>
        <p:spPr>
          <a:xfrm>
            <a:off x="10084904" y="0"/>
            <a:ext cx="210709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8C5A49-9CBE-2C42-8C30-2FF5BA09E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089" y="2175566"/>
            <a:ext cx="8063121" cy="2387600"/>
          </a:xfrm>
        </p:spPr>
        <p:txBody>
          <a:bodyPr anchor="b"/>
          <a:lstStyle>
            <a:lvl1pPr algn="l">
              <a:defRPr sz="6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9FC05-221E-EF45-B606-087524DEE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089" y="4595607"/>
            <a:ext cx="697644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DFB08-8D1A-C64F-8FE1-3D8782784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C4740-24E5-6C4E-BF5B-2F884A0D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1ABD3-F691-9342-BDFE-05942968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37DE383-C7E4-0D41-BADB-2B6A46DEA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2541865" cy="62904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090B559-7895-D849-B2EF-8B74495A22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486648" y="2786040"/>
            <a:ext cx="3597682" cy="364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00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40F80A-0536-AA45-91B2-747C7D14FF46}"/>
              </a:ext>
            </a:extLst>
          </p:cNvPr>
          <p:cNvSpPr/>
          <p:nvPr userDrawn="1"/>
        </p:nvSpPr>
        <p:spPr>
          <a:xfrm>
            <a:off x="451692" y="467916"/>
            <a:ext cx="11288616" cy="59221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2E5FE79-C9E6-5A47-AA4F-C4D6CBA3C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5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40F80A-0536-AA45-91B2-747C7D14FF46}"/>
              </a:ext>
            </a:extLst>
          </p:cNvPr>
          <p:cNvSpPr/>
          <p:nvPr userDrawn="1"/>
        </p:nvSpPr>
        <p:spPr>
          <a:xfrm>
            <a:off x="451692" y="467916"/>
            <a:ext cx="11288616" cy="59221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2E5FE79-C9E6-5A47-AA4F-C4D6CBA3C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39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S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3732"/>
            <a:ext cx="10515600" cy="5395232"/>
          </a:xfrm>
        </p:spPr>
        <p:txBody>
          <a:bodyPr anchor="t"/>
          <a:lstStyle>
            <a:lvl1pPr algn="ctr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17962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02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Stat w Circle Grid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0E9E5D74-35C3-AB4A-A65F-949FC158D2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9523" y="980901"/>
            <a:ext cx="661307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4C6A14-A47C-1646-958F-081CEB3D73FB}"/>
              </a:ext>
            </a:extLst>
          </p:cNvPr>
          <p:cNvSpPr/>
          <p:nvPr userDrawn="1"/>
        </p:nvSpPr>
        <p:spPr>
          <a:xfrm>
            <a:off x="0" y="0"/>
            <a:ext cx="335756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D424C0-5F2A-B34B-9129-F67E76E9FB6D}"/>
              </a:ext>
            </a:extLst>
          </p:cNvPr>
          <p:cNvSpPr/>
          <p:nvPr userDrawn="1"/>
        </p:nvSpPr>
        <p:spPr>
          <a:xfrm>
            <a:off x="642938" y="627961"/>
            <a:ext cx="5453062" cy="56020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775" y="2969529"/>
            <a:ext cx="4654548" cy="1734230"/>
          </a:xfrm>
        </p:spPr>
        <p:txBody>
          <a:bodyPr anchor="t"/>
          <a:lstStyle>
            <a:lvl1pPr algn="l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7775" y="4703759"/>
            <a:ext cx="4654548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503BB57-3363-8341-9FEB-8C1ED353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97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Stat w Circle Grid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0E9E5D74-35C3-AB4A-A65F-949FC158D2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351188" y="980901"/>
            <a:ext cx="661307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4C6A14-A47C-1646-958F-081CEB3D73FB}"/>
              </a:ext>
            </a:extLst>
          </p:cNvPr>
          <p:cNvSpPr/>
          <p:nvPr userDrawn="1"/>
        </p:nvSpPr>
        <p:spPr>
          <a:xfrm>
            <a:off x="8834437" y="0"/>
            <a:ext cx="335756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D424C0-5F2A-B34B-9129-F67E76E9FB6D}"/>
              </a:ext>
            </a:extLst>
          </p:cNvPr>
          <p:cNvSpPr/>
          <p:nvPr userDrawn="1"/>
        </p:nvSpPr>
        <p:spPr>
          <a:xfrm>
            <a:off x="6107906" y="627961"/>
            <a:ext cx="5453062" cy="56020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7496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Stat w Tight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6C0B829-BCEF-1848-9F6C-454BCF7A67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6779" y="544010"/>
            <a:ext cx="5559706" cy="5559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3732"/>
            <a:ext cx="10515600" cy="5395232"/>
          </a:xfrm>
        </p:spPr>
        <p:txBody>
          <a:bodyPr anchor="t"/>
          <a:lstStyle>
            <a:lvl1pPr algn="l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17962"/>
            <a:ext cx="105156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26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Stat w Large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75E46314-F144-E348-BB95-87F8519E1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1728" y="-3248091"/>
            <a:ext cx="12085320" cy="956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3732"/>
            <a:ext cx="10515600" cy="5395232"/>
          </a:xfrm>
        </p:spPr>
        <p:txBody>
          <a:bodyPr anchor="t"/>
          <a:lstStyle>
            <a:lvl1pPr algn="l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17962"/>
            <a:ext cx="105156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46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Stat w Circle Grid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0E9E5D74-35C3-AB4A-A65F-949FC158D2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907" b="14303"/>
          <a:stretch/>
        </p:blipFill>
        <p:spPr>
          <a:xfrm>
            <a:off x="5969523" y="980901"/>
            <a:ext cx="6222477" cy="58770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4C6A14-A47C-1646-958F-081CEB3D73FB}"/>
              </a:ext>
            </a:extLst>
          </p:cNvPr>
          <p:cNvSpPr/>
          <p:nvPr userDrawn="1"/>
        </p:nvSpPr>
        <p:spPr>
          <a:xfrm>
            <a:off x="0" y="0"/>
            <a:ext cx="335756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D424C0-5F2A-B34B-9129-F67E76E9FB6D}"/>
              </a:ext>
            </a:extLst>
          </p:cNvPr>
          <p:cNvSpPr/>
          <p:nvPr userDrawn="1"/>
        </p:nvSpPr>
        <p:spPr>
          <a:xfrm>
            <a:off x="642938" y="627961"/>
            <a:ext cx="5453062" cy="56020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775" y="2969529"/>
            <a:ext cx="4654548" cy="1734230"/>
          </a:xfrm>
        </p:spPr>
        <p:txBody>
          <a:bodyPr anchor="t"/>
          <a:lstStyle>
            <a:lvl1pPr algn="l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7775" y="4703759"/>
            <a:ext cx="4654548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503BB57-3363-8341-9FEB-8C1ED35390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09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Stat w Tight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6C0B829-BCEF-1848-9F6C-454BCF7A6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678"/>
          <a:stretch/>
        </p:blipFill>
        <p:spPr>
          <a:xfrm>
            <a:off x="6836779" y="544010"/>
            <a:ext cx="5355221" cy="5559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3732"/>
            <a:ext cx="10515600" cy="5395232"/>
          </a:xfrm>
        </p:spPr>
        <p:txBody>
          <a:bodyPr anchor="t"/>
          <a:lstStyle>
            <a:lvl1pPr algn="l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17962"/>
            <a:ext cx="105156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29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Stat w Large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75E46314-F144-E348-BB95-87F8519E13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47" r="60115"/>
          <a:stretch/>
        </p:blipFill>
        <p:spPr>
          <a:xfrm>
            <a:off x="7371728" y="0"/>
            <a:ext cx="4820272" cy="631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3732"/>
            <a:ext cx="10515600" cy="5395232"/>
          </a:xfrm>
        </p:spPr>
        <p:txBody>
          <a:bodyPr anchor="t"/>
          <a:lstStyle>
            <a:lvl1pPr algn="l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17962"/>
            <a:ext cx="105156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77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1AB10D7-B28E-CB48-9AAE-F0154A3E86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1728" y="-3248091"/>
            <a:ext cx="12085320" cy="956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27ED074-4BF5-A74E-B3C7-13101CB25B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14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ig Stat w Tight 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6C0B829-BCEF-1848-9F6C-454BCF7A67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6779" y="544010"/>
            <a:ext cx="5559706" cy="5559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3732"/>
            <a:ext cx="10515600" cy="5395232"/>
          </a:xfrm>
        </p:spPr>
        <p:txBody>
          <a:bodyPr anchor="t"/>
          <a:lstStyle>
            <a:lvl1pPr algn="l">
              <a:defRPr sz="15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17962"/>
            <a:ext cx="105156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26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93868-13E1-4D45-BC2B-11944F8A1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50520-BFFD-4445-A747-829F14C9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574568-F1DB-CE49-9445-3AFC2314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5256A7-A450-9247-9E80-06AB4F1C8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53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4A82B-D328-7646-B620-153017464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D2D0C-9AB4-C349-A3C9-5C4FC3DF9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1B46F-9124-DE49-86A5-07F4DB3D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389B5-0D77-514F-BBD9-B24C68586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BD899-35A9-764F-B2C6-F9757EBA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09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4A82B-D328-7646-B620-153017464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D2D0C-9AB4-C349-A3C9-5C4FC3DF9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7339"/>
            <a:ext cx="10515600" cy="410962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1B46F-9124-DE49-86A5-07F4DB3D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389B5-0D77-514F-BBD9-B24C68586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BD899-35A9-764F-B2C6-F9757EBA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0503288-F9D9-CE46-B45E-E36E1E4DF20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8200" y="1444487"/>
            <a:ext cx="10515600" cy="50510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0361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DB941-7B3F-B64E-BB5C-A370CFB7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38E45-565D-854D-A430-DFA6542DF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B6F13F-B22A-3D45-82F2-18323102A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5D9058-073C-914D-BBAA-965C2D5FD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C9B0D-1FDE-7D42-88E4-6B3668780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15616-9695-2C4F-9E22-2AAB60FA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60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B8F00-A285-5C42-9788-34009C092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A22A3-C916-B945-B0B3-867B28A93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80298"/>
            <a:ext cx="5157787" cy="5681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BBCAB8-CB11-AA46-A68A-6D8353E8E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80591"/>
            <a:ext cx="5157787" cy="410907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9B4D8-9678-5B4B-8420-AFB35052DC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80298"/>
            <a:ext cx="5183188" cy="5681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5DCC6-25DB-3D47-A90A-754CD2EF50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80591"/>
            <a:ext cx="5183188" cy="410907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72E837-1F03-F249-82B8-856307158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F22114-5444-854C-946B-744F094BA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949065-9726-DE4B-B198-A591F2C4B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80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32965"/>
            <a:ext cx="3932237" cy="1600200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BA774-D2AB-584E-BF5C-A759FE2D8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90327"/>
            <a:ext cx="3932237" cy="219607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698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B5C2B-FD16-4948-B843-23230F1AA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71EFF-EF57-D441-8E7C-EDF990ACC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CFCBA-38DA-0F44-B352-C7B9F9AF2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EB8A1-9F2C-0840-910F-92E40324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3C2B20-B781-EB48-B947-137133FA2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32965"/>
            <a:ext cx="3932237" cy="1600200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C2F7F69-9E2C-EC4B-B88F-7ECBDF38A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90327"/>
            <a:ext cx="3932237" cy="219607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1735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6D8BD-1FC0-7244-8CA3-697293D3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18342"/>
            <a:ext cx="3932237" cy="1000517"/>
          </a:xfrm>
        </p:spPr>
        <p:txBody>
          <a:bodyPr anchor="t"/>
          <a:lstStyle>
            <a:lvl1pPr>
              <a:defRPr sz="2000" b="1" i="0">
                <a:solidFill>
                  <a:schemeClr val="accent2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B5C2B-FD16-4948-B843-23230F1AA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599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E952C-E710-754B-A272-7A8209130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39470"/>
            <a:ext cx="3932237" cy="283733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71EFF-EF57-D441-8E7C-EDF990ACC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6/12/23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CFCBA-38DA-0F44-B352-C7B9F9AF2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EB8A1-9F2C-0840-910F-92E40324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02FDA32-D7C2-4345-8A7C-54068F2EE2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573" y="706744"/>
            <a:ext cx="854682" cy="986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FD67D1-7311-B54A-B41A-787812114DD7}"/>
              </a:ext>
            </a:extLst>
          </p:cNvPr>
          <p:cNvSpPr txBox="1"/>
          <p:nvPr userDrawn="1"/>
        </p:nvSpPr>
        <p:spPr>
          <a:xfrm>
            <a:off x="1101108" y="839141"/>
            <a:ext cx="61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Galano Grotesque SemiBold" pitchFamily="2" charset="77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10230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EC76BC4-31C0-7A4C-AE50-0C0AF7FFEC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96D8BD-1FC0-7244-8CA3-697293D3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18342"/>
            <a:ext cx="3932237" cy="1000517"/>
          </a:xfrm>
        </p:spPr>
        <p:txBody>
          <a:bodyPr anchor="t"/>
          <a:lstStyle>
            <a:lvl1pPr>
              <a:defRPr sz="2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B5C2B-FD16-4948-B843-23230F1AA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599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E952C-E710-754B-A272-7A8209130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39470"/>
            <a:ext cx="3932237" cy="283733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71EFF-EF57-D441-8E7C-EDF990ACC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CFCBA-38DA-0F44-B352-C7B9F9AF2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EB8A1-9F2C-0840-910F-92E40324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02FDA32-D7C2-4345-8A7C-54068F2EE2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3573" y="706744"/>
            <a:ext cx="854682" cy="986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FD67D1-7311-B54A-B41A-787812114DD7}"/>
              </a:ext>
            </a:extLst>
          </p:cNvPr>
          <p:cNvSpPr txBox="1"/>
          <p:nvPr userDrawn="1"/>
        </p:nvSpPr>
        <p:spPr>
          <a:xfrm>
            <a:off x="1101108" y="839141"/>
            <a:ext cx="61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Galano Grotesque SemiBold" pitchFamily="2" charset="77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088345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40F80A-0536-AA45-91B2-747C7D14FF46}"/>
              </a:ext>
            </a:extLst>
          </p:cNvPr>
          <p:cNvSpPr/>
          <p:nvPr userDrawn="1"/>
        </p:nvSpPr>
        <p:spPr>
          <a:xfrm>
            <a:off x="451692" y="467916"/>
            <a:ext cx="11288616" cy="59221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C48669B-05A8-7F44-A102-34725523E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86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5344582-CA16-0648-9F2F-DED30F14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810" r="65075"/>
          <a:stretch/>
        </p:blipFill>
        <p:spPr>
          <a:xfrm rot="10800000">
            <a:off x="-2" y="2736276"/>
            <a:ext cx="2746975" cy="41217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6/12/23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097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59C43456-CFEE-2043-A68A-634AC0BA67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96D8BD-1FC0-7244-8CA3-697293D3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18342"/>
            <a:ext cx="3932237" cy="1000517"/>
          </a:xfrm>
        </p:spPr>
        <p:txBody>
          <a:bodyPr anchor="t"/>
          <a:lstStyle>
            <a:lvl1pPr>
              <a:defRPr sz="2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B5C2B-FD16-4948-B843-23230F1AA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5999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E952C-E710-754B-A272-7A8209130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39470"/>
            <a:ext cx="3932237" cy="283733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71EFF-EF57-D441-8E7C-EDF990ACC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CFCBA-38DA-0F44-B352-C7B9F9AF2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EB8A1-9F2C-0840-910F-92E40324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02FDA32-D7C2-4345-8A7C-54068F2EE2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573" y="706744"/>
            <a:ext cx="854682" cy="986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FD67D1-7311-B54A-B41A-787812114DD7}"/>
              </a:ext>
            </a:extLst>
          </p:cNvPr>
          <p:cNvSpPr txBox="1"/>
          <p:nvPr userDrawn="1"/>
        </p:nvSpPr>
        <p:spPr>
          <a:xfrm>
            <a:off x="1101108" y="839141"/>
            <a:ext cx="61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Galano Grotesque SemiBold" pitchFamily="2" charset="77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0883455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Conten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6/12/23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2028C59-EA6A-5442-AD9A-6FE3B13534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985" b="27942"/>
          <a:stretch/>
        </p:blipFill>
        <p:spPr>
          <a:xfrm>
            <a:off x="0" y="2472203"/>
            <a:ext cx="3827360" cy="438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46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Content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6/12/23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D2BC2D7-6CFB-0943-AAE3-B65B76EB0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1473" r="3998"/>
          <a:stretch/>
        </p:blipFill>
        <p:spPr>
          <a:xfrm rot="10800000">
            <a:off x="0" y="4294945"/>
            <a:ext cx="3291904" cy="256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36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Conten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6/12/23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2028C59-EA6A-5442-AD9A-6FE3B13534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985" t="1" b="27942"/>
          <a:stretch/>
        </p:blipFill>
        <p:spPr>
          <a:xfrm>
            <a:off x="0" y="2472204"/>
            <a:ext cx="3827360" cy="438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189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Content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6/12/23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91A6724-4005-B840-B52B-11809DD553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6674" r="11955"/>
          <a:stretch/>
        </p:blipFill>
        <p:spPr>
          <a:xfrm rot="10800000">
            <a:off x="0" y="2932457"/>
            <a:ext cx="3927760" cy="393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58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5344582-CA16-0648-9F2F-DED30F1498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118417" y="2736276"/>
            <a:ext cx="7865392" cy="6227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6/12/23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385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_Title w/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5344582-CA16-0648-9F2F-DED30F14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810" r="65075"/>
          <a:stretch/>
        </p:blipFill>
        <p:spPr>
          <a:xfrm rot="10800000">
            <a:off x="-2" y="2736276"/>
            <a:ext cx="2746975" cy="41217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6/12/23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058BAEC-A240-476A-AF05-FA9DF55083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994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Content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6/12/23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2028C59-EA6A-5442-AD9A-6FE3B13534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77860" y="2472203"/>
            <a:ext cx="4205220" cy="608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072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Conten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6/12/23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5B8842C-847A-174B-891B-C3F2EFF696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4914" y="3276600"/>
            <a:ext cx="3200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74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40F80A-0536-AA45-91B2-747C7D14FF46}"/>
              </a:ext>
            </a:extLst>
          </p:cNvPr>
          <p:cNvSpPr/>
          <p:nvPr userDrawn="1"/>
        </p:nvSpPr>
        <p:spPr>
          <a:xfrm>
            <a:off x="451692" y="467916"/>
            <a:ext cx="11288616" cy="59221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F9212EA-BD1F-BC4A-8C30-C29204BA87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276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Content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6/12/23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91A6724-4005-B840-B52B-11809DD553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533320" y="2932457"/>
            <a:ext cx="4461080" cy="472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549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Content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6/12/23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D2BC2D7-6CFB-0943-AAE3-B65B76EB0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37096" y="4294945"/>
            <a:ext cx="34290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789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BFCE5D-EF62-E54E-B4B4-210D00C1A92E}"/>
              </a:ext>
            </a:extLst>
          </p:cNvPr>
          <p:cNvSpPr/>
          <p:nvPr userDrawn="1"/>
        </p:nvSpPr>
        <p:spPr>
          <a:xfrm>
            <a:off x="0" y="0"/>
            <a:ext cx="49894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5344582-CA16-0648-9F2F-DED30F1498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5118417" y="2736276"/>
            <a:ext cx="7865392" cy="6227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CFF182-F414-0746-BE53-2857CD6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6288"/>
            <a:ext cx="3767103" cy="3935897"/>
          </a:xfrm>
        </p:spPr>
        <p:txBody>
          <a:bodyPr anchor="ctr"/>
          <a:lstStyle>
            <a:lvl1pPr>
              <a:defRPr sz="46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2B6C2-A208-9E48-8C57-E4A2E595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23" y="987425"/>
            <a:ext cx="5941877" cy="4873625"/>
          </a:xfrm>
        </p:spPr>
        <p:txBody>
          <a:bodyPr anchor="ctr"/>
          <a:lstStyle>
            <a:lvl1pPr>
              <a:lnSpc>
                <a:spcPct val="120000"/>
              </a:lnSpc>
              <a:defRPr sz="3200">
                <a:solidFill>
                  <a:schemeClr val="tx1"/>
                </a:solidFill>
              </a:defRPr>
            </a:lvl1pPr>
            <a:lvl2pPr>
              <a:lnSpc>
                <a:spcPct val="120000"/>
              </a:lnSpc>
              <a:defRPr sz="2800">
                <a:solidFill>
                  <a:schemeClr val="tx1"/>
                </a:solidFill>
              </a:defRPr>
            </a:lvl2pPr>
            <a:lvl3pPr>
              <a:lnSpc>
                <a:spcPct val="120000"/>
              </a:lnSpc>
              <a:defRPr sz="2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defRPr sz="200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3976B-F83B-6C40-9291-FAB5F633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1E5A99-CE0E-1D41-8237-64872B9D5F6D}" type="datetimeFigureOut">
              <a:rPr lang="en-US" smtClean="0"/>
              <a:pPr/>
              <a:t>6/12/23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68403-92B5-0A4E-B849-99FCAF9E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04F2A-879C-804D-8996-AB60B5865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F19C9CD-5A5E-F340-A44E-052D540493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385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e V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644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ttom Anc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ED2859-44D5-4D4F-B835-81B677EC32A6}"/>
              </a:ext>
            </a:extLst>
          </p:cNvPr>
          <p:cNvSpPr/>
          <p:nvPr userDrawn="1"/>
        </p:nvSpPr>
        <p:spPr>
          <a:xfrm>
            <a:off x="0" y="5690586"/>
            <a:ext cx="12192000" cy="1167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94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e Gri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569DF2D-527A-BF44-AEB8-AE1478191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625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e Grid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569DF2D-527A-BF44-AEB8-AE1478191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941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B3706131-AE6F-AE4C-9D9D-CC9A73D3C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3" t="6155" r="1843" b="2525"/>
          <a:stretch/>
        </p:blipFill>
        <p:spPr>
          <a:xfrm rot="5400000">
            <a:off x="6907946" y="1589787"/>
            <a:ext cx="6892219" cy="367588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5898091" y="3529004"/>
            <a:ext cx="2712509" cy="27067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D8BD5-AB5A-F74A-9AA9-BE78AA0F91F8}"/>
              </a:ext>
            </a:extLst>
          </p:cNvPr>
          <p:cNvSpPr/>
          <p:nvPr userDrawn="1"/>
        </p:nvSpPr>
        <p:spPr>
          <a:xfrm>
            <a:off x="5199822" y="414018"/>
            <a:ext cx="2712509" cy="27067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8AA6C8-B58C-CB41-B51D-26ACAC325728}"/>
              </a:ext>
            </a:extLst>
          </p:cNvPr>
          <p:cNvSpPr/>
          <p:nvPr userDrawn="1"/>
        </p:nvSpPr>
        <p:spPr>
          <a:xfrm>
            <a:off x="8377679" y="395105"/>
            <a:ext cx="2712509" cy="27067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E2E81A-2670-C341-B8AB-EE1DEE2C6AEB}"/>
              </a:ext>
            </a:extLst>
          </p:cNvPr>
          <p:cNvSpPr/>
          <p:nvPr userDrawn="1"/>
        </p:nvSpPr>
        <p:spPr>
          <a:xfrm>
            <a:off x="9075945" y="3529004"/>
            <a:ext cx="2712509" cy="2706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Galano Grotesque" pitchFamily="2" charset="77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7BCE20-1B0F-F249-A0C9-25C0948A7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594134"/>
            <a:ext cx="3932237" cy="1069652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FBFCECA-6C0D-BF4E-9B9A-8AC3D7BCE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863926"/>
            <a:ext cx="3932237" cy="1808212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1E120CC-456C-374F-AE61-62BBEC6F2E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0612" b="-464"/>
          <a:stretch/>
        </p:blipFill>
        <p:spPr>
          <a:xfrm>
            <a:off x="5199819" y="414018"/>
            <a:ext cx="2712509" cy="136196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7EF7A09-908B-F445-BF8B-0D93E42263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574" t="45410" r="18512"/>
          <a:stretch/>
        </p:blipFill>
        <p:spPr>
          <a:xfrm>
            <a:off x="8377678" y="395104"/>
            <a:ext cx="2712509" cy="113007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8109B2E9-A815-D447-B98B-DA521EFDA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7697" b="31208"/>
          <a:stretch/>
        </p:blipFill>
        <p:spPr>
          <a:xfrm rot="16200000">
            <a:off x="9334609" y="3781876"/>
            <a:ext cx="2628950" cy="227874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51ACC83-91F5-BD4C-A96F-9667F77EF1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19912" r="12278"/>
          <a:stretch/>
        </p:blipFill>
        <p:spPr>
          <a:xfrm>
            <a:off x="6633443" y="3529003"/>
            <a:ext cx="1977157" cy="171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169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136449-A0AD-044C-8F00-707A5157B90F}"/>
              </a:ext>
            </a:extLst>
          </p:cNvPr>
          <p:cNvSpPr/>
          <p:nvPr userDrawn="1"/>
        </p:nvSpPr>
        <p:spPr>
          <a:xfrm>
            <a:off x="0" y="5690586"/>
            <a:ext cx="12192000" cy="1167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3706131-AE6F-AE4C-9D9D-CC9A73D3C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3" t="6155" r="1843" b="2525"/>
          <a:stretch/>
        </p:blipFill>
        <p:spPr>
          <a:xfrm rot="5400000">
            <a:off x="6906001" y="1590379"/>
            <a:ext cx="6894756" cy="367724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5898091" y="2594134"/>
            <a:ext cx="5890363" cy="35415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223BC4-E4A7-8B4D-96E3-1A99C3D8B2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98091" y="414018"/>
            <a:ext cx="5890363" cy="2180116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8D0279C-9986-474F-B3CA-73469B4B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14980"/>
            <a:ext cx="3932237" cy="1600200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2B58D4E-3057-C84C-8446-3D8237052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2342"/>
            <a:ext cx="3932237" cy="248212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54FBD2-5F52-E641-A125-209847EBF2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69475" y="2972342"/>
            <a:ext cx="1422400" cy="1331913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2F37C04-1D4C-D241-8960-1F763F7DC1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0950" y="2972342"/>
            <a:ext cx="2763838" cy="2763837"/>
          </a:xfrm>
        </p:spPr>
        <p:txBody>
          <a:bodyPr anchor="t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9AC4CC-CE07-FC4A-B525-C4BFB0AE6AF4}"/>
              </a:ext>
            </a:extLst>
          </p:cNvPr>
          <p:cNvSpPr/>
          <p:nvPr userDrawn="1"/>
        </p:nvSpPr>
        <p:spPr>
          <a:xfrm>
            <a:off x="9755135" y="4497858"/>
            <a:ext cx="622958" cy="494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31298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hings Large Bottom Anc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ED2859-44D5-4D4F-B835-81B677EC32A6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838200" y="1101687"/>
            <a:ext cx="3186170" cy="44287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D8BD5-AB5A-F74A-9AA9-BE78AA0F91F8}"/>
              </a:ext>
            </a:extLst>
          </p:cNvPr>
          <p:cNvSpPr/>
          <p:nvPr userDrawn="1"/>
        </p:nvSpPr>
        <p:spPr>
          <a:xfrm>
            <a:off x="4502915" y="1101687"/>
            <a:ext cx="3186170" cy="4428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8AA6C8-B58C-CB41-B51D-26ACAC325728}"/>
              </a:ext>
            </a:extLst>
          </p:cNvPr>
          <p:cNvSpPr/>
          <p:nvPr userDrawn="1"/>
        </p:nvSpPr>
        <p:spPr>
          <a:xfrm>
            <a:off x="8167630" y="1101687"/>
            <a:ext cx="3186170" cy="44287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71FBDB6-AB55-F442-BA88-B1F648A64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0612" b="-464"/>
          <a:stretch/>
        </p:blipFill>
        <p:spPr>
          <a:xfrm>
            <a:off x="4487671" y="1101680"/>
            <a:ext cx="3210292" cy="161190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3A212A2-C4CF-7048-9817-D45A3C58E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574" t="45410" r="18512"/>
          <a:stretch/>
        </p:blipFill>
        <p:spPr>
          <a:xfrm>
            <a:off x="8166588" y="1101680"/>
            <a:ext cx="3194321" cy="133080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73474FC-3D73-F245-A8A7-AEDC2E7B2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1" t="12010" r="-203" b="1"/>
          <a:stretch/>
        </p:blipFill>
        <p:spPr>
          <a:xfrm>
            <a:off x="1789021" y="1101680"/>
            <a:ext cx="2258457" cy="188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47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40F80A-0536-AA45-91B2-747C7D14FF46}"/>
              </a:ext>
            </a:extLst>
          </p:cNvPr>
          <p:cNvSpPr/>
          <p:nvPr userDrawn="1"/>
        </p:nvSpPr>
        <p:spPr>
          <a:xfrm>
            <a:off x="451692" y="467916"/>
            <a:ext cx="11288616" cy="59221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2E5FE79-C9E6-5A47-AA4F-C4D6CBA3C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680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ttom Anc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ED2859-44D5-4D4F-B835-81B677EC32A6}"/>
              </a:ext>
            </a:extLst>
          </p:cNvPr>
          <p:cNvSpPr/>
          <p:nvPr userDrawn="1"/>
        </p:nvSpPr>
        <p:spPr>
          <a:xfrm>
            <a:off x="0" y="5690586"/>
            <a:ext cx="12192000" cy="1167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941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e Gri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900288-E4D6-1446-8D44-67DFA46D82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625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e Grid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D3816D-D7DD-9A41-845C-0C100671B2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941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136449-A0AD-044C-8F00-707A5157B90F}"/>
              </a:ext>
            </a:extLst>
          </p:cNvPr>
          <p:cNvSpPr/>
          <p:nvPr userDrawn="1"/>
        </p:nvSpPr>
        <p:spPr>
          <a:xfrm>
            <a:off x="0" y="5690586"/>
            <a:ext cx="12192000" cy="1167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3706131-AE6F-AE4C-9D9D-CC9A73D3C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3" t="6155" r="1843" b="2525"/>
          <a:stretch/>
        </p:blipFill>
        <p:spPr>
          <a:xfrm rot="5400000">
            <a:off x="6906001" y="1590379"/>
            <a:ext cx="6894756" cy="367724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5898091" y="2594134"/>
            <a:ext cx="5890363" cy="35415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223BC4-E4A7-8B4D-96E3-1A99C3D8B2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98091" y="414018"/>
            <a:ext cx="5890363" cy="2180116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8D0279C-9986-474F-B3CA-73469B4B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14980"/>
            <a:ext cx="3932237" cy="1600200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2B58D4E-3057-C84C-8446-3D8237052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2342"/>
            <a:ext cx="3932237" cy="248212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54FBD2-5F52-E641-A125-209847EBF2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69475" y="2972342"/>
            <a:ext cx="1422400" cy="1331913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2F37C04-1D4C-D241-8960-1F763F7DC1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0950" y="2972342"/>
            <a:ext cx="2763838" cy="2763837"/>
          </a:xfrm>
        </p:spPr>
        <p:txBody>
          <a:bodyPr anchor="t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9AC4CC-CE07-FC4A-B525-C4BFB0AE6AF4}"/>
              </a:ext>
            </a:extLst>
          </p:cNvPr>
          <p:cNvSpPr/>
          <p:nvPr userDrawn="1"/>
        </p:nvSpPr>
        <p:spPr>
          <a:xfrm>
            <a:off x="9755135" y="4497858"/>
            <a:ext cx="622958" cy="494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31298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B3706131-AE6F-AE4C-9D9D-CC9A73D3C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3" t="6155" r="1843" b="2525"/>
          <a:stretch/>
        </p:blipFill>
        <p:spPr>
          <a:xfrm rot="5400000">
            <a:off x="6907946" y="1589787"/>
            <a:ext cx="6892219" cy="367588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5898091" y="3529004"/>
            <a:ext cx="2712509" cy="27067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D8BD5-AB5A-F74A-9AA9-BE78AA0F91F8}"/>
              </a:ext>
            </a:extLst>
          </p:cNvPr>
          <p:cNvSpPr/>
          <p:nvPr userDrawn="1"/>
        </p:nvSpPr>
        <p:spPr>
          <a:xfrm>
            <a:off x="5199822" y="414018"/>
            <a:ext cx="2712509" cy="27067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8AA6C8-B58C-CB41-B51D-26ACAC325728}"/>
              </a:ext>
            </a:extLst>
          </p:cNvPr>
          <p:cNvSpPr/>
          <p:nvPr userDrawn="1"/>
        </p:nvSpPr>
        <p:spPr>
          <a:xfrm>
            <a:off x="8377679" y="395105"/>
            <a:ext cx="2712509" cy="27067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E2E81A-2670-C341-B8AB-EE1DEE2C6AEB}"/>
              </a:ext>
            </a:extLst>
          </p:cNvPr>
          <p:cNvSpPr/>
          <p:nvPr userDrawn="1"/>
        </p:nvSpPr>
        <p:spPr>
          <a:xfrm>
            <a:off x="9075945" y="3529004"/>
            <a:ext cx="2712509" cy="2706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Galano Grotesque" pitchFamily="2" charset="77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7BCE20-1B0F-F249-A0C9-25C0948A7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594134"/>
            <a:ext cx="3932237" cy="1069652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FBFCECA-6C0D-BF4E-9B9A-8AC3D7BCE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863926"/>
            <a:ext cx="3932237" cy="1808212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1E120CC-456C-374F-AE61-62BBEC6F2E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0612" b="-464"/>
          <a:stretch/>
        </p:blipFill>
        <p:spPr>
          <a:xfrm>
            <a:off x="5199819" y="414018"/>
            <a:ext cx="2712509" cy="136196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7EF7A09-908B-F445-BF8B-0D93E42263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574" t="45410" r="18512"/>
          <a:stretch/>
        </p:blipFill>
        <p:spPr>
          <a:xfrm>
            <a:off x="8377678" y="395104"/>
            <a:ext cx="2712509" cy="113007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8109B2E9-A815-D447-B98B-DA521EFDA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7697" b="31208"/>
          <a:stretch/>
        </p:blipFill>
        <p:spPr>
          <a:xfrm rot="16200000">
            <a:off x="9334609" y="3781876"/>
            <a:ext cx="2628950" cy="227874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51ACC83-91F5-BD4C-A96F-9667F77EF1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19912" r="12278"/>
          <a:stretch/>
        </p:blipFill>
        <p:spPr>
          <a:xfrm>
            <a:off x="6633443" y="3529003"/>
            <a:ext cx="1977157" cy="171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169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hings Large Bottom Anc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ED2859-44D5-4D4F-B835-81B677EC32A6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838200" y="1101687"/>
            <a:ext cx="3186170" cy="44287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D8BD5-AB5A-F74A-9AA9-BE78AA0F91F8}"/>
              </a:ext>
            </a:extLst>
          </p:cNvPr>
          <p:cNvSpPr/>
          <p:nvPr userDrawn="1"/>
        </p:nvSpPr>
        <p:spPr>
          <a:xfrm>
            <a:off x="4502915" y="1101687"/>
            <a:ext cx="3186170" cy="4428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8AA6C8-B58C-CB41-B51D-26ACAC325728}"/>
              </a:ext>
            </a:extLst>
          </p:cNvPr>
          <p:cNvSpPr/>
          <p:nvPr userDrawn="1"/>
        </p:nvSpPr>
        <p:spPr>
          <a:xfrm>
            <a:off x="8167630" y="1101687"/>
            <a:ext cx="3186170" cy="44287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71FBDB6-AB55-F442-BA88-B1F648A64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0612" b="-464"/>
          <a:stretch/>
        </p:blipFill>
        <p:spPr>
          <a:xfrm>
            <a:off x="4487671" y="1101680"/>
            <a:ext cx="3210292" cy="161190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3A212A2-C4CF-7048-9817-D45A3C58E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574" t="45410" r="18512"/>
          <a:stretch/>
        </p:blipFill>
        <p:spPr>
          <a:xfrm>
            <a:off x="8166588" y="1101680"/>
            <a:ext cx="3194321" cy="133080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73474FC-3D73-F245-A8A7-AEDC2E7B2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1" t="12010" r="-203" b="1"/>
          <a:stretch/>
        </p:blipFill>
        <p:spPr>
          <a:xfrm>
            <a:off x="1789021" y="1101680"/>
            <a:ext cx="2258457" cy="188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474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hings Large Bottom Anc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ED2859-44D5-4D4F-B835-81B677EC32A6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838200" y="1101687"/>
            <a:ext cx="3186170" cy="44287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D8BD5-AB5A-F74A-9AA9-BE78AA0F91F8}"/>
              </a:ext>
            </a:extLst>
          </p:cNvPr>
          <p:cNvSpPr/>
          <p:nvPr userDrawn="1"/>
        </p:nvSpPr>
        <p:spPr>
          <a:xfrm>
            <a:off x="4502915" y="1101687"/>
            <a:ext cx="3186170" cy="4428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8AA6C8-B58C-CB41-B51D-26ACAC325728}"/>
              </a:ext>
            </a:extLst>
          </p:cNvPr>
          <p:cNvSpPr/>
          <p:nvPr userDrawn="1"/>
        </p:nvSpPr>
        <p:spPr>
          <a:xfrm>
            <a:off x="8167630" y="1101687"/>
            <a:ext cx="3186170" cy="44287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71FBDB6-AB55-F442-BA88-B1F648A64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0612" b="-464"/>
          <a:stretch/>
        </p:blipFill>
        <p:spPr>
          <a:xfrm>
            <a:off x="4487671" y="1101680"/>
            <a:ext cx="3210292" cy="161190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3A212A2-C4CF-7048-9817-D45A3C58E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574" t="45410" r="18512"/>
          <a:stretch/>
        </p:blipFill>
        <p:spPr>
          <a:xfrm>
            <a:off x="8166588" y="1101680"/>
            <a:ext cx="3194321" cy="133080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73474FC-3D73-F245-A8A7-AEDC2E7B2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1" t="12010" r="-203" b="1"/>
          <a:stretch/>
        </p:blipFill>
        <p:spPr>
          <a:xfrm>
            <a:off x="1789021" y="1101680"/>
            <a:ext cx="2258457" cy="188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 Gri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569DF2D-527A-BF44-AEB8-AE1478191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8116745-ECDB-D34A-B12E-A4CEBA18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460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 Grid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569DF2D-527A-BF44-AEB8-AE1478191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4C42C5-EF9E-CD46-A61F-9DF305455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08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 Grid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569DF2D-527A-BF44-AEB8-AE1478191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94CEB9-348D-684A-987E-89ECFA40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0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40F80A-0536-AA45-91B2-747C7D14FF46}"/>
              </a:ext>
            </a:extLst>
          </p:cNvPr>
          <p:cNvSpPr/>
          <p:nvPr userDrawn="1"/>
        </p:nvSpPr>
        <p:spPr>
          <a:xfrm>
            <a:off x="451692" y="467916"/>
            <a:ext cx="11288616" cy="59221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2E5FE79-C9E6-5A47-AA4F-C4D6CBA3C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539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 Grid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569DF2D-527A-BF44-AEB8-AE1478191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386945-00DE-4349-9B80-5182A58B4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654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 Grid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569DF2D-527A-BF44-AEB8-AE1478191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EB3D6D-2892-8C42-84E6-64042E0E4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762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B3706131-AE6F-AE4C-9D9D-CC9A73D3C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3" t="6155" r="1843" b="2525"/>
          <a:stretch/>
        </p:blipFill>
        <p:spPr>
          <a:xfrm rot="5400000">
            <a:off x="6907946" y="1589787"/>
            <a:ext cx="6892219" cy="367588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5898091" y="3529004"/>
            <a:ext cx="2712509" cy="27067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D8BD5-AB5A-F74A-9AA9-BE78AA0F91F8}"/>
              </a:ext>
            </a:extLst>
          </p:cNvPr>
          <p:cNvSpPr/>
          <p:nvPr userDrawn="1"/>
        </p:nvSpPr>
        <p:spPr>
          <a:xfrm>
            <a:off x="5199822" y="414018"/>
            <a:ext cx="2712509" cy="27067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8AA6C8-B58C-CB41-B51D-26ACAC325728}"/>
              </a:ext>
            </a:extLst>
          </p:cNvPr>
          <p:cNvSpPr/>
          <p:nvPr userDrawn="1"/>
        </p:nvSpPr>
        <p:spPr>
          <a:xfrm>
            <a:off x="8377679" y="395105"/>
            <a:ext cx="2712509" cy="27067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7BCE20-1B0F-F249-A0C9-25C0948A7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594134"/>
            <a:ext cx="3932237" cy="1069652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FBFCECA-6C0D-BF4E-9B9A-8AC3D7BCE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863926"/>
            <a:ext cx="3932237" cy="1808212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1E120CC-456C-374F-AE61-62BBEC6F2E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0612" b="-464"/>
          <a:stretch/>
        </p:blipFill>
        <p:spPr>
          <a:xfrm>
            <a:off x="5199819" y="414018"/>
            <a:ext cx="2712509" cy="136196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7EF7A09-908B-F445-BF8B-0D93E42263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574" t="45410" r="18512"/>
          <a:stretch/>
        </p:blipFill>
        <p:spPr>
          <a:xfrm>
            <a:off x="8377678" y="395104"/>
            <a:ext cx="2712509" cy="113007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5A1AE5C-9791-464A-B262-7C154D1E27A7}"/>
              </a:ext>
            </a:extLst>
          </p:cNvPr>
          <p:cNvGrpSpPr/>
          <p:nvPr userDrawn="1"/>
        </p:nvGrpSpPr>
        <p:grpSpPr>
          <a:xfrm>
            <a:off x="9075945" y="3529004"/>
            <a:ext cx="2712510" cy="2706718"/>
            <a:chOff x="9075945" y="3529004"/>
            <a:chExt cx="2712510" cy="27067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3E2E81A-2670-C341-B8AB-EE1DEE2C6AEB}"/>
                </a:ext>
              </a:extLst>
            </p:cNvPr>
            <p:cNvSpPr/>
            <p:nvPr userDrawn="1"/>
          </p:nvSpPr>
          <p:spPr>
            <a:xfrm>
              <a:off x="9075945" y="3529004"/>
              <a:ext cx="2712509" cy="27067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solidFill>
                  <a:schemeClr val="tx1"/>
                </a:solidFill>
                <a:latin typeface="Galano Grotesque" pitchFamily="2" charset="77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8109B2E9-A815-D447-B98B-DA521EFDA79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17697" b="31208"/>
            <a:stretch/>
          </p:blipFill>
          <p:spPr>
            <a:xfrm rot="16200000">
              <a:off x="9334609" y="3781876"/>
              <a:ext cx="2628950" cy="2278742"/>
            </a:xfrm>
            <a:prstGeom prst="rect">
              <a:avLst/>
            </a:prstGeom>
          </p:spPr>
        </p:pic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F51ACC83-91F5-BD4C-A96F-9667F77EF1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19912" r="12278"/>
          <a:stretch/>
        </p:blipFill>
        <p:spPr>
          <a:xfrm>
            <a:off x="6633443" y="3529003"/>
            <a:ext cx="1977157" cy="171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936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hings Large Bottom Anc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ED2859-44D5-4D4F-B835-81B677EC32A6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4F8885-D82E-0049-88A1-3B0848180ACF}"/>
              </a:ext>
            </a:extLst>
          </p:cNvPr>
          <p:cNvSpPr/>
          <p:nvPr userDrawn="1"/>
        </p:nvSpPr>
        <p:spPr>
          <a:xfrm>
            <a:off x="838200" y="1101687"/>
            <a:ext cx="3186170" cy="44287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D8BD5-AB5A-F74A-9AA9-BE78AA0F91F8}"/>
              </a:ext>
            </a:extLst>
          </p:cNvPr>
          <p:cNvSpPr/>
          <p:nvPr userDrawn="1"/>
        </p:nvSpPr>
        <p:spPr>
          <a:xfrm>
            <a:off x="4502915" y="1101687"/>
            <a:ext cx="3186170" cy="4428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8AA6C8-B58C-CB41-B51D-26ACAC325728}"/>
              </a:ext>
            </a:extLst>
          </p:cNvPr>
          <p:cNvSpPr/>
          <p:nvPr userDrawn="1"/>
        </p:nvSpPr>
        <p:spPr>
          <a:xfrm>
            <a:off x="8167630" y="1101687"/>
            <a:ext cx="3186170" cy="44287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71FBDB6-AB55-F442-BA88-B1F648A64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0612" b="-464"/>
          <a:stretch/>
        </p:blipFill>
        <p:spPr>
          <a:xfrm>
            <a:off x="4487671" y="1101680"/>
            <a:ext cx="3210292" cy="161190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3A212A2-C4CF-7048-9817-D45A3C58E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574" t="45410" r="18512"/>
          <a:stretch/>
        </p:blipFill>
        <p:spPr>
          <a:xfrm>
            <a:off x="8166588" y="1101680"/>
            <a:ext cx="3194321" cy="133080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73474FC-3D73-F245-A8A7-AEDC2E7B2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1" t="12010" r="-203" b="1"/>
          <a:stretch/>
        </p:blipFill>
        <p:spPr>
          <a:xfrm>
            <a:off x="1789021" y="1101680"/>
            <a:ext cx="2258457" cy="188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474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 Gri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EAE2747-132F-B24F-9BEE-A5FC09CB43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8116745-ECDB-D34A-B12E-A4CEBA18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460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 Grid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4B6D20-C745-DC4B-B0BD-ADEB4B1A57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4C42C5-EF9E-CD46-A61F-9DF305455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bg1"/>
                </a:solidFill>
                <a:latin typeface="Galano Grotesque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08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 Grid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2C7D231-DAD3-F144-AEA3-5BE701E3B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94CEB9-348D-684A-987E-89ECFA40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050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 Grid Lave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FAB5CBD-D587-1840-879A-ED71634D22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386945-00DE-4349-9B80-5182A58B4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654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 Grid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299C13-3E42-F142-938C-5C5037A15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655D391-2DE7-DD45-A1E7-DB6954D8355A}"/>
              </a:ext>
            </a:extLst>
          </p:cNvPr>
          <p:cNvSpPr/>
          <p:nvPr userDrawn="1"/>
        </p:nvSpPr>
        <p:spPr>
          <a:xfrm>
            <a:off x="-6056" y="-12111"/>
            <a:ext cx="7828147" cy="2591809"/>
          </a:xfrm>
          <a:custGeom>
            <a:avLst/>
            <a:gdLst>
              <a:gd name="connsiteX0" fmla="*/ 0 w 5419789"/>
              <a:gd name="connsiteY0" fmla="*/ 1804577 h 1804577"/>
              <a:gd name="connsiteX1" fmla="*/ 5419789 w 5419789"/>
              <a:gd name="connsiteY1" fmla="*/ 0 h 1804577"/>
              <a:gd name="connsiteX2" fmla="*/ 18167 w 5419789"/>
              <a:gd name="connsiteY2" fmla="*/ 0 h 1804577"/>
              <a:gd name="connsiteX3" fmla="*/ 0 w 5419789"/>
              <a:gd name="connsiteY3" fmla="*/ 1804577 h 1804577"/>
              <a:gd name="connsiteX0" fmla="*/ 0 w 5401622"/>
              <a:gd name="connsiteY0" fmla="*/ 1786410 h 1786410"/>
              <a:gd name="connsiteX1" fmla="*/ 5401622 w 5401622"/>
              <a:gd name="connsiteY1" fmla="*/ 0 h 1786410"/>
              <a:gd name="connsiteX2" fmla="*/ 0 w 5401622"/>
              <a:gd name="connsiteY2" fmla="*/ 0 h 1786410"/>
              <a:gd name="connsiteX3" fmla="*/ 0 w 5401622"/>
              <a:gd name="connsiteY3" fmla="*/ 1786410 h 1786410"/>
              <a:gd name="connsiteX0" fmla="*/ 0 w 5395567"/>
              <a:gd name="connsiteY0" fmla="*/ 1786410 h 1786410"/>
              <a:gd name="connsiteX1" fmla="*/ 5395567 w 5395567"/>
              <a:gd name="connsiteY1" fmla="*/ 0 h 1786410"/>
              <a:gd name="connsiteX2" fmla="*/ 0 w 5395567"/>
              <a:gd name="connsiteY2" fmla="*/ 0 h 1786410"/>
              <a:gd name="connsiteX3" fmla="*/ 0 w 5395567"/>
              <a:gd name="connsiteY3" fmla="*/ 1786410 h 1786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5567" h="1786410">
                <a:moveTo>
                  <a:pt x="0" y="1786410"/>
                </a:moveTo>
                <a:lnTo>
                  <a:pt x="5395567" y="0"/>
                </a:lnTo>
                <a:lnTo>
                  <a:pt x="0" y="0"/>
                </a:lnTo>
                <a:lnTo>
                  <a:pt x="0" y="178641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EB3D6D-2892-8C42-84E6-64042E0E4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2" y="382430"/>
            <a:ext cx="2861878" cy="1082816"/>
          </a:xfrm>
        </p:spPr>
        <p:txBody>
          <a:bodyPr anchor="t"/>
          <a:lstStyle>
            <a:lvl1pPr>
              <a:defRPr sz="2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762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pl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E2FB8AB-92AD-5A48-8AF2-AA4C2BE7B2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73217" y="3002655"/>
            <a:ext cx="3445566" cy="8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57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40F80A-0536-AA45-91B2-747C7D14FF46}"/>
              </a:ext>
            </a:extLst>
          </p:cNvPr>
          <p:cNvSpPr/>
          <p:nvPr userDrawn="1"/>
        </p:nvSpPr>
        <p:spPr>
          <a:xfrm>
            <a:off x="451692" y="467916"/>
            <a:ext cx="11288616" cy="59221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2E5FE79-C9E6-5A47-AA4F-C4D6CBA3C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394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2753A8-C01B-7A49-B46E-827651A136E3}"/>
              </a:ext>
            </a:extLst>
          </p:cNvPr>
          <p:cNvSpPr txBox="1"/>
          <p:nvPr userDrawn="1"/>
        </p:nvSpPr>
        <p:spPr>
          <a:xfrm>
            <a:off x="209006" y="169817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err="1">
                <a:latin typeface="Galano Grotesque SmBold Italic" pitchFamily="2" charset="77"/>
              </a:rPr>
              <a:t>Galano</a:t>
            </a:r>
            <a:r>
              <a:rPr lang="en-US" b="1" i="1">
                <a:latin typeface="Galano Grotesque SmBold Italic" pitchFamily="2" charset="77"/>
              </a:rPr>
              <a:t> Grotesque Black Italic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FDC3A7-EB01-AF4A-80D0-D0667F7423E0}"/>
              </a:ext>
            </a:extLst>
          </p:cNvPr>
          <p:cNvSpPr txBox="1"/>
          <p:nvPr userDrawn="1"/>
        </p:nvSpPr>
        <p:spPr>
          <a:xfrm>
            <a:off x="209006" y="598221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err="1">
                <a:latin typeface="Galano Grotesque" pitchFamily="2" charset="77"/>
              </a:rPr>
              <a:t>Galano</a:t>
            </a:r>
            <a:r>
              <a:rPr lang="en-US" b="1" i="0">
                <a:latin typeface="Galano Grotesque" pitchFamily="2" charset="77"/>
              </a:rPr>
              <a:t> Grotesque Black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E2460D-B42E-8649-9D52-C32ABFE6CD64}"/>
              </a:ext>
            </a:extLst>
          </p:cNvPr>
          <p:cNvSpPr txBox="1"/>
          <p:nvPr userDrawn="1"/>
        </p:nvSpPr>
        <p:spPr>
          <a:xfrm>
            <a:off x="209006" y="1026625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err="1">
                <a:latin typeface="Galano Grotesque SmBold Italic" pitchFamily="2" charset="77"/>
              </a:rPr>
              <a:t>Galano</a:t>
            </a:r>
            <a:r>
              <a:rPr lang="en-US" b="1" i="1">
                <a:latin typeface="Galano Grotesque SmBold Italic" pitchFamily="2" charset="77"/>
              </a:rPr>
              <a:t> Grotesque Heavy Italic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0348BD-CD3A-C347-9C05-DA9657A82DE4}"/>
              </a:ext>
            </a:extLst>
          </p:cNvPr>
          <p:cNvSpPr txBox="1"/>
          <p:nvPr userDrawn="1"/>
        </p:nvSpPr>
        <p:spPr>
          <a:xfrm>
            <a:off x="209006" y="1455029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err="1">
                <a:latin typeface="Galano Grotesque ExtraBold" pitchFamily="2" charset="77"/>
              </a:rPr>
              <a:t>Galano</a:t>
            </a:r>
            <a:r>
              <a:rPr lang="en-US" b="1" i="0">
                <a:latin typeface="Galano Grotesque ExtraBold" pitchFamily="2" charset="77"/>
              </a:rPr>
              <a:t> Grotesque Heavy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229F67-0575-EF41-A68B-735BEDA1848C}"/>
              </a:ext>
            </a:extLst>
          </p:cNvPr>
          <p:cNvSpPr txBox="1"/>
          <p:nvPr userDrawn="1"/>
        </p:nvSpPr>
        <p:spPr>
          <a:xfrm>
            <a:off x="209006" y="1883433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err="1">
                <a:latin typeface="Galano Grotesque SmBold Italic" pitchFamily="2" charset="77"/>
              </a:rPr>
              <a:t>Galano</a:t>
            </a:r>
            <a:r>
              <a:rPr lang="en-US" b="1" i="1">
                <a:latin typeface="Galano Grotesque SmBold Italic" pitchFamily="2" charset="77"/>
              </a:rPr>
              <a:t> Grotesque </a:t>
            </a:r>
            <a:r>
              <a:rPr lang="en-US" b="1" i="1" err="1">
                <a:latin typeface="Galano Grotesque SmBold Italic" pitchFamily="2" charset="77"/>
              </a:rPr>
              <a:t>ExtraBold</a:t>
            </a:r>
            <a:r>
              <a:rPr lang="en-US" b="1" i="1">
                <a:latin typeface="Galano Grotesque SmBold Italic" pitchFamily="2" charset="77"/>
              </a:rPr>
              <a:t> Italic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EB84F-943C-3249-B9F1-FF86D4CE5C37}"/>
              </a:ext>
            </a:extLst>
          </p:cNvPr>
          <p:cNvSpPr txBox="1"/>
          <p:nvPr userDrawn="1"/>
        </p:nvSpPr>
        <p:spPr>
          <a:xfrm>
            <a:off x="209006" y="2311837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>
                <a:latin typeface="Galano Grotesque ExtraBold" pitchFamily="2" charset="77"/>
              </a:rPr>
              <a:t>Galano Grotesque ExtraBold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1DD4C9-41E2-3B49-B730-215EB02B4B0F}"/>
              </a:ext>
            </a:extLst>
          </p:cNvPr>
          <p:cNvSpPr txBox="1"/>
          <p:nvPr userDrawn="1"/>
        </p:nvSpPr>
        <p:spPr>
          <a:xfrm>
            <a:off x="209006" y="2740241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latin typeface="Galano Grotesque" pitchFamily="2" charset="77"/>
              </a:rPr>
              <a:t>Galano Grotesque Bold Italic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D56296-F1D6-6440-B4C7-64239C26F059}"/>
              </a:ext>
            </a:extLst>
          </p:cNvPr>
          <p:cNvSpPr txBox="1"/>
          <p:nvPr userDrawn="1"/>
        </p:nvSpPr>
        <p:spPr>
          <a:xfrm>
            <a:off x="209006" y="3168645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>
                <a:latin typeface="Galano Grotesque" pitchFamily="2" charset="77"/>
              </a:rPr>
              <a:t>Galano Grotesque Bold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14ACA6-E3B7-F643-B979-A0EF83EB344C}"/>
              </a:ext>
            </a:extLst>
          </p:cNvPr>
          <p:cNvSpPr txBox="1"/>
          <p:nvPr userDrawn="1"/>
        </p:nvSpPr>
        <p:spPr>
          <a:xfrm>
            <a:off x="209006" y="3597049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latin typeface="Galano Grotesque SmBold Italic" pitchFamily="2" charset="77"/>
              </a:rPr>
              <a:t>Galano Grotesque SemiBold Italic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F1649D-8B08-2743-86BC-FF7F6AD34F2D}"/>
              </a:ext>
            </a:extLst>
          </p:cNvPr>
          <p:cNvSpPr txBox="1"/>
          <p:nvPr userDrawn="1"/>
        </p:nvSpPr>
        <p:spPr>
          <a:xfrm>
            <a:off x="209006" y="4025453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>
                <a:latin typeface="Galano Grotesque SemiBold" pitchFamily="2" charset="77"/>
              </a:rPr>
              <a:t>Galano Grotesque SemiBold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E531A5-BAED-9041-BBF7-19ECF146BCE9}"/>
              </a:ext>
            </a:extLst>
          </p:cNvPr>
          <p:cNvSpPr txBox="1"/>
          <p:nvPr userDrawn="1"/>
        </p:nvSpPr>
        <p:spPr>
          <a:xfrm>
            <a:off x="209006" y="4453857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err="1">
                <a:latin typeface="Galano Grotesque" pitchFamily="2" charset="77"/>
              </a:rPr>
              <a:t>Galano</a:t>
            </a:r>
            <a:r>
              <a:rPr lang="en-US" b="0" i="1">
                <a:latin typeface="Galano Grotesque" pitchFamily="2" charset="77"/>
              </a:rPr>
              <a:t> Grotesque Medium Italic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0CD39-13C9-FF4C-91A9-F890FA4D5DF1}"/>
              </a:ext>
            </a:extLst>
          </p:cNvPr>
          <p:cNvSpPr txBox="1"/>
          <p:nvPr userDrawn="1"/>
        </p:nvSpPr>
        <p:spPr>
          <a:xfrm>
            <a:off x="209006" y="4882261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err="1">
                <a:latin typeface="Galano Grotesque" pitchFamily="2" charset="77"/>
              </a:rPr>
              <a:t>Galano</a:t>
            </a:r>
            <a:r>
              <a:rPr lang="en-US" b="0" i="0">
                <a:latin typeface="Galano Grotesque" pitchFamily="2" charset="77"/>
              </a:rPr>
              <a:t> Grotesque Medium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FF4B43-6047-8F46-A90C-47C121A01ED1}"/>
              </a:ext>
            </a:extLst>
          </p:cNvPr>
          <p:cNvSpPr txBox="1"/>
          <p:nvPr userDrawn="1"/>
        </p:nvSpPr>
        <p:spPr>
          <a:xfrm>
            <a:off x="209006" y="5310665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>
                <a:latin typeface="Galano Grotesque" pitchFamily="2" charset="77"/>
              </a:rPr>
              <a:t>Galano Grotesque Italic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E531FB-4854-114A-B5AB-D617F201ED1C}"/>
              </a:ext>
            </a:extLst>
          </p:cNvPr>
          <p:cNvSpPr txBox="1"/>
          <p:nvPr userDrawn="1"/>
        </p:nvSpPr>
        <p:spPr>
          <a:xfrm>
            <a:off x="209006" y="5739063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latin typeface="Galano Grotesque" pitchFamily="2" charset="77"/>
              </a:rPr>
              <a:t>Galano Grotesque Regular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2452B5-5C1F-0340-8C5E-2B0E9927D46B}"/>
              </a:ext>
            </a:extLst>
          </p:cNvPr>
          <p:cNvSpPr txBox="1"/>
          <p:nvPr userDrawn="1"/>
        </p:nvSpPr>
        <p:spPr>
          <a:xfrm>
            <a:off x="5303520" y="169817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err="1">
                <a:latin typeface="Galano Grotesque" pitchFamily="2" charset="77"/>
              </a:rPr>
              <a:t>Galano</a:t>
            </a:r>
            <a:r>
              <a:rPr lang="en-US" b="0" i="1">
                <a:latin typeface="Galano Grotesque" pitchFamily="2" charset="77"/>
              </a:rPr>
              <a:t> Grotesque Light Italic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45CC7C-607F-104C-94A2-1FE91C6CA341}"/>
              </a:ext>
            </a:extLst>
          </p:cNvPr>
          <p:cNvSpPr txBox="1"/>
          <p:nvPr userDrawn="1"/>
        </p:nvSpPr>
        <p:spPr>
          <a:xfrm>
            <a:off x="5303520" y="598221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err="1">
                <a:latin typeface="Galano Grotesque" pitchFamily="2" charset="77"/>
              </a:rPr>
              <a:t>Galano</a:t>
            </a:r>
            <a:r>
              <a:rPr lang="en-US" b="0" i="0">
                <a:latin typeface="Galano Grotesque" pitchFamily="2" charset="77"/>
              </a:rPr>
              <a:t> Grotesque Light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8D05F9-03DC-2049-A89C-75DCD492F5C1}"/>
              </a:ext>
            </a:extLst>
          </p:cNvPr>
          <p:cNvSpPr txBox="1"/>
          <p:nvPr userDrawn="1"/>
        </p:nvSpPr>
        <p:spPr>
          <a:xfrm>
            <a:off x="5303520" y="1026625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err="1">
                <a:latin typeface="Galano Grotesque" pitchFamily="2" charset="77"/>
              </a:rPr>
              <a:t>Galano</a:t>
            </a:r>
            <a:r>
              <a:rPr lang="en-US" b="0" i="1">
                <a:latin typeface="Galano Grotesque" pitchFamily="2" charset="77"/>
              </a:rPr>
              <a:t> Grotesque </a:t>
            </a:r>
            <a:r>
              <a:rPr lang="en-US" b="0" i="1" err="1">
                <a:latin typeface="Galano Grotesque" pitchFamily="2" charset="77"/>
              </a:rPr>
              <a:t>ExtraLight</a:t>
            </a:r>
            <a:r>
              <a:rPr lang="en-US" b="0" i="1">
                <a:latin typeface="Galano Grotesque" pitchFamily="2" charset="77"/>
              </a:rPr>
              <a:t> Italic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FD0CBA-C14D-7C49-98E1-231828280D72}"/>
              </a:ext>
            </a:extLst>
          </p:cNvPr>
          <p:cNvSpPr txBox="1"/>
          <p:nvPr userDrawn="1"/>
        </p:nvSpPr>
        <p:spPr>
          <a:xfrm>
            <a:off x="5303520" y="1455029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err="1">
                <a:latin typeface="Galano Grotesque" pitchFamily="2" charset="77"/>
              </a:rPr>
              <a:t>Galano</a:t>
            </a:r>
            <a:r>
              <a:rPr lang="en-US" b="0" i="0">
                <a:latin typeface="Galano Grotesque" pitchFamily="2" charset="77"/>
              </a:rPr>
              <a:t> Grotesque </a:t>
            </a:r>
            <a:r>
              <a:rPr lang="en-US" b="0" i="0" err="1">
                <a:latin typeface="Galano Grotesque" pitchFamily="2" charset="77"/>
              </a:rPr>
              <a:t>ExtraLight</a:t>
            </a:r>
            <a:endParaRPr lang="en-US" b="0" i="0">
              <a:latin typeface="Galano Grotesque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3D787F-788C-E74D-B5F9-EB3D01D6EDE2}"/>
              </a:ext>
            </a:extLst>
          </p:cNvPr>
          <p:cNvSpPr txBox="1"/>
          <p:nvPr userDrawn="1"/>
        </p:nvSpPr>
        <p:spPr>
          <a:xfrm>
            <a:off x="5303520" y="1883433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err="1">
                <a:latin typeface="Galano Grotesque" pitchFamily="2" charset="77"/>
              </a:rPr>
              <a:t>Galano</a:t>
            </a:r>
            <a:r>
              <a:rPr lang="en-US" b="0" i="1">
                <a:latin typeface="Galano Grotesque" pitchFamily="2" charset="77"/>
              </a:rPr>
              <a:t> Grotesque Thin Italic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B2DCE0-F332-1E4F-84B1-F159AA06D6FD}"/>
              </a:ext>
            </a:extLst>
          </p:cNvPr>
          <p:cNvSpPr txBox="1"/>
          <p:nvPr userDrawn="1"/>
        </p:nvSpPr>
        <p:spPr>
          <a:xfrm>
            <a:off x="5303520" y="2311837"/>
            <a:ext cx="44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err="1">
                <a:latin typeface="Galano Grotesque" pitchFamily="2" charset="77"/>
              </a:rPr>
              <a:t>Galano</a:t>
            </a:r>
            <a:r>
              <a:rPr lang="en-US" b="0" i="0">
                <a:latin typeface="Galano Grotesque" pitchFamily="2" charset="77"/>
              </a:rPr>
              <a:t> Grotesque Thin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92CB6E-88E4-424D-8EF6-F2771A1FEB76}"/>
              </a:ext>
            </a:extLst>
          </p:cNvPr>
          <p:cNvSpPr txBox="1"/>
          <p:nvPr userDrawn="1"/>
        </p:nvSpPr>
        <p:spPr>
          <a:xfrm>
            <a:off x="5381898" y="3353311"/>
            <a:ext cx="51337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>
                <a:solidFill>
                  <a:schemeClr val="accent5"/>
                </a:solidFill>
                <a:latin typeface="Galano Grotesque" pitchFamily="2" charset="77"/>
              </a:rPr>
              <a:t>Don’t worry about using this slide. It’s purpose is to ensure that all variations of the Galano Grotesque font (our brand font) are included in the template.</a:t>
            </a:r>
          </a:p>
          <a:p>
            <a:endParaRPr lang="en-US" b="1" i="0">
              <a:solidFill>
                <a:schemeClr val="accent5"/>
              </a:solidFill>
              <a:latin typeface="Galano Grotesque" pitchFamily="2" charset="77"/>
            </a:endParaRPr>
          </a:p>
          <a:p>
            <a:r>
              <a:rPr lang="en-US" b="1" i="0">
                <a:solidFill>
                  <a:schemeClr val="accent5"/>
                </a:solidFill>
                <a:latin typeface="Galano Grotesque" pitchFamily="2" charset="77"/>
              </a:rPr>
              <a:t>I mean, unless you really want to nerd out with a customer…in which case I wholeheartedly support you.</a:t>
            </a:r>
          </a:p>
        </p:txBody>
      </p:sp>
    </p:spTree>
    <p:extLst>
      <p:ext uri="{BB962C8B-B14F-4D97-AF65-F5344CB8AC3E}">
        <p14:creationId xmlns:p14="http://schemas.microsoft.com/office/powerpoint/2010/main" val="33270533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&amp;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60412C-A9A9-6049-92ED-2194A1D3382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57200" y="1483361"/>
            <a:ext cx="11277600" cy="46837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6075" indent="-3460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+"/>
              <a:defRPr sz="24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27063" indent="-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•"/>
              <a:tabLst/>
              <a:defRPr sz="20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-2190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–"/>
              <a:tabLst/>
              <a:defRPr sz="18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201738" indent="-2222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+"/>
              <a:tabLst/>
              <a:defRPr sz="16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490663" indent="-2190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•"/>
              <a:tabLst/>
              <a:defRPr sz="16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Key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99CC046-F9D8-42C8-9D21-B78A91901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0174" cy="941832"/>
          </a:xfrm>
          <a:prstGeom prst="rect">
            <a:avLst/>
          </a:prstGeom>
        </p:spPr>
        <p:txBody>
          <a:bodyPr lIns="228600" tIns="457200" rIns="228600" anchor="t" anchorCtr="0">
            <a:spAutoFit/>
          </a:bodyPr>
          <a:lstStyle>
            <a:lvl1pPr marL="228600" indent="0">
              <a:lnSpc>
                <a:spcPct val="70000"/>
              </a:lnSpc>
              <a:defRPr lang="en-US" sz="4000" spc="-50" baseline="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870783-4070-42AA-AEA0-0ED106D6E2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960120"/>
            <a:ext cx="12180174" cy="502920"/>
          </a:xfrm>
          <a:prstGeom prst="rect">
            <a:avLst/>
          </a:prstGeom>
        </p:spPr>
        <p:txBody>
          <a:bodyPr lIns="228600" rIns="228600"/>
          <a:lstStyle>
            <a:lvl1pPr marL="228600" indent="0">
              <a:buFontTx/>
              <a:buNone/>
              <a:defRPr>
                <a:solidFill>
                  <a:srgbClr val="0091CA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26248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. Title, Sub-header, &amp; Body (3)">
  <p:cSld name="17. Title, Sub-header, &amp; Body (3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54445" y="6323344"/>
            <a:ext cx="4022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title" idx="2"/>
          </p:nvPr>
        </p:nvSpPr>
        <p:spPr>
          <a:xfrm>
            <a:off x="213024" y="48911"/>
            <a:ext cx="9796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/>
          <p:nvPr/>
        </p:nvSpPr>
        <p:spPr>
          <a:xfrm>
            <a:off x="-1" y="1439700"/>
            <a:ext cx="12192000" cy="3588400"/>
          </a:xfrm>
          <a:prstGeom prst="rect">
            <a:avLst/>
          </a:prstGeom>
          <a:solidFill>
            <a:srgbClr val="1044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18"/>
          <p:cNvSpPr txBox="1">
            <a:spLocks noGrp="1"/>
          </p:cNvSpPr>
          <p:nvPr>
            <p:ph type="title" idx="3"/>
          </p:nvPr>
        </p:nvSpPr>
        <p:spPr>
          <a:xfrm>
            <a:off x="248471" y="635333"/>
            <a:ext cx="6608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104840" y="1584435"/>
            <a:ext cx="9796000" cy="39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2133">
                <a:solidFill>
                  <a:srgbClr val="FFFFFF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57189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800"/>
              <a:buChar char="■"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04217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. Title &amp; Body (3) + Tablet Screenshot ">
  <p:cSld name="20. Title &amp; Body (3) + Tablet Screensho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78295" y="308611"/>
            <a:ext cx="1981303" cy="32306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54445" y="6323344"/>
            <a:ext cx="4022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title" idx="2"/>
          </p:nvPr>
        </p:nvSpPr>
        <p:spPr>
          <a:xfrm>
            <a:off x="213024" y="48911"/>
            <a:ext cx="9796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1"/>
          <p:cNvSpPr/>
          <p:nvPr/>
        </p:nvSpPr>
        <p:spPr>
          <a:xfrm>
            <a:off x="-1" y="1439700"/>
            <a:ext cx="12192000" cy="3588400"/>
          </a:xfrm>
          <a:prstGeom prst="rect">
            <a:avLst/>
          </a:prstGeom>
          <a:solidFill>
            <a:srgbClr val="1044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1"/>
          <p:cNvSpPr txBox="1">
            <a:spLocks noGrp="1"/>
          </p:cNvSpPr>
          <p:nvPr>
            <p:ph type="title" idx="3"/>
          </p:nvPr>
        </p:nvSpPr>
        <p:spPr>
          <a:xfrm>
            <a:off x="248471" y="635333"/>
            <a:ext cx="6608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body" idx="1"/>
          </p:nvPr>
        </p:nvSpPr>
        <p:spPr>
          <a:xfrm>
            <a:off x="104840" y="1584435"/>
            <a:ext cx="9796000" cy="39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2133">
                <a:solidFill>
                  <a:srgbClr val="FFFFFF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57189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800"/>
              <a:buChar char="■"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47" name="Google Shape;147;p21"/>
          <p:cNvGrpSpPr/>
          <p:nvPr/>
        </p:nvGrpSpPr>
        <p:grpSpPr>
          <a:xfrm>
            <a:off x="6522467" y="773734"/>
            <a:ext cx="5489968" cy="6395833"/>
            <a:chOff x="4891850" y="580300"/>
            <a:chExt cx="4117476" cy="4796875"/>
          </a:xfrm>
        </p:grpSpPr>
        <p:pic>
          <p:nvPicPr>
            <p:cNvPr id="148" name="Google Shape;148;p21"/>
            <p:cNvPicPr preferRelativeResize="0"/>
            <p:nvPr/>
          </p:nvPicPr>
          <p:blipFill>
            <a:blip r:embed="rId4">
              <a:alphaModFix amt="77000"/>
            </a:blip>
            <a:stretch>
              <a:fillRect/>
            </a:stretch>
          </p:blipFill>
          <p:spPr>
            <a:xfrm>
              <a:off x="4891850" y="4616375"/>
              <a:ext cx="4117476" cy="7608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9" name="Google Shape;149;p21"/>
            <p:cNvGrpSpPr/>
            <p:nvPr/>
          </p:nvGrpSpPr>
          <p:grpSpPr>
            <a:xfrm>
              <a:off x="5355447" y="580300"/>
              <a:ext cx="3190340" cy="4390044"/>
              <a:chOff x="5731404" y="1065769"/>
              <a:chExt cx="2600114" cy="3577285"/>
            </a:xfrm>
          </p:grpSpPr>
          <p:sp>
            <p:nvSpPr>
              <p:cNvPr id="150" name="Google Shape;150;p21"/>
              <p:cNvSpPr/>
              <p:nvPr/>
            </p:nvSpPr>
            <p:spPr>
              <a:xfrm>
                <a:off x="5830650" y="1260225"/>
                <a:ext cx="2405100" cy="3174000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" name="Google Shape;151;p21"/>
              <p:cNvGrpSpPr/>
              <p:nvPr/>
            </p:nvGrpSpPr>
            <p:grpSpPr>
              <a:xfrm>
                <a:off x="5731404" y="1065769"/>
                <a:ext cx="2600114" cy="3577285"/>
                <a:chOff x="5766924" y="1122725"/>
                <a:chExt cx="2528802" cy="3479172"/>
              </a:xfrm>
            </p:grpSpPr>
            <p:pic>
              <p:nvPicPr>
                <p:cNvPr id="152" name="Google Shape;152;p21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5766924" y="1122725"/>
                  <a:ext cx="2528802" cy="347917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3" name="Google Shape;153;p21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6610450" y="4401850"/>
                  <a:ext cx="887850" cy="142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0695879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. Title &amp; Body (2) + Tablet">
  <p:cSld name="15. Title &amp; Body (2) + Tablet">
    <p:bg>
      <p:bgPr>
        <a:solidFill>
          <a:srgbClr val="FFFFFF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75301" y="326309"/>
            <a:ext cx="1987292" cy="3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54445" y="6323344"/>
            <a:ext cx="4022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33"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title" idx="2"/>
          </p:nvPr>
        </p:nvSpPr>
        <p:spPr>
          <a:xfrm>
            <a:off x="213024" y="48911"/>
            <a:ext cx="9796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3"/>
          </p:nvPr>
        </p:nvSpPr>
        <p:spPr>
          <a:xfrm>
            <a:off x="248471" y="635333"/>
            <a:ext cx="6608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104835" y="1584433"/>
            <a:ext cx="6920800" cy="39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57189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60234"/>
            <a:ext cx="12205267" cy="47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6762841" y="6259820"/>
            <a:ext cx="4085903" cy="9249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oogle Shape;92;p16"/>
          <p:cNvGrpSpPr/>
          <p:nvPr/>
        </p:nvGrpSpPr>
        <p:grpSpPr>
          <a:xfrm>
            <a:off x="6522467" y="773734"/>
            <a:ext cx="5489968" cy="6395833"/>
            <a:chOff x="4891850" y="580300"/>
            <a:chExt cx="4117476" cy="4796875"/>
          </a:xfrm>
        </p:grpSpPr>
        <p:pic>
          <p:nvPicPr>
            <p:cNvPr id="93" name="Google Shape;93;p16"/>
            <p:cNvPicPr preferRelativeResize="0"/>
            <p:nvPr/>
          </p:nvPicPr>
          <p:blipFill>
            <a:blip r:embed="rId4">
              <a:alphaModFix amt="52000"/>
            </a:blip>
            <a:stretch>
              <a:fillRect/>
            </a:stretch>
          </p:blipFill>
          <p:spPr>
            <a:xfrm>
              <a:off x="4891850" y="4616375"/>
              <a:ext cx="4117476" cy="7608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4" name="Google Shape;94;p16"/>
            <p:cNvGrpSpPr/>
            <p:nvPr/>
          </p:nvGrpSpPr>
          <p:grpSpPr>
            <a:xfrm>
              <a:off x="5355447" y="580300"/>
              <a:ext cx="3190340" cy="4390044"/>
              <a:chOff x="5731404" y="1065769"/>
              <a:chExt cx="2600114" cy="3577285"/>
            </a:xfrm>
          </p:grpSpPr>
          <p:sp>
            <p:nvSpPr>
              <p:cNvPr id="95" name="Google Shape;95;p16"/>
              <p:cNvSpPr/>
              <p:nvPr/>
            </p:nvSpPr>
            <p:spPr>
              <a:xfrm>
                <a:off x="5830650" y="1260225"/>
                <a:ext cx="2405100" cy="3174000"/>
              </a:xfrm>
              <a:prstGeom prst="rect">
                <a:avLst/>
              </a:prstGeom>
              <a:solidFill>
                <a:srgbClr val="D0D2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" name="Google Shape;96;p16"/>
              <p:cNvGrpSpPr/>
              <p:nvPr/>
            </p:nvGrpSpPr>
            <p:grpSpPr>
              <a:xfrm>
                <a:off x="5731404" y="1065769"/>
                <a:ext cx="2600114" cy="3577285"/>
                <a:chOff x="5766924" y="1122725"/>
                <a:chExt cx="2528802" cy="3479172"/>
              </a:xfrm>
            </p:grpSpPr>
            <p:pic>
              <p:nvPicPr>
                <p:cNvPr id="97" name="Google Shape;97;p16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5766924" y="1122725"/>
                  <a:ext cx="2528802" cy="347917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8" name="Google Shape;98;p16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6610450" y="4401850"/>
                  <a:ext cx="887850" cy="142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903031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 Title &amp; Body (1)">
  <p:cSld name="9. Title &amp; Body (1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3"/>
          <p:cNvSpPr txBox="1">
            <a:spLocks noGrp="1"/>
          </p:cNvSpPr>
          <p:nvPr>
            <p:ph type="title"/>
          </p:nvPr>
        </p:nvSpPr>
        <p:spPr>
          <a:xfrm>
            <a:off x="54445" y="6323344"/>
            <a:ext cx="4022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396" name="Google Shape;396;p53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1001089"/>
            <a:ext cx="12192000" cy="323088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3"/>
          <p:cNvSpPr txBox="1">
            <a:spLocks noGrp="1"/>
          </p:cNvSpPr>
          <p:nvPr>
            <p:ph type="title" idx="2"/>
          </p:nvPr>
        </p:nvSpPr>
        <p:spPr>
          <a:xfrm>
            <a:off x="213024" y="234467"/>
            <a:ext cx="9796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53"/>
          <p:cNvSpPr txBox="1">
            <a:spLocks noGrp="1"/>
          </p:cNvSpPr>
          <p:nvPr>
            <p:ph type="body" idx="1"/>
          </p:nvPr>
        </p:nvSpPr>
        <p:spPr>
          <a:xfrm>
            <a:off x="283459" y="1584435"/>
            <a:ext cx="9796000" cy="39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2133">
                <a:solidFill>
                  <a:srgbClr val="FFFFFF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57189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800"/>
              <a:buChar char="■"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399" name="Google Shape;39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78295" y="308611"/>
            <a:ext cx="1981303" cy="3230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85921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Secondary Title Slide (1)">
  <p:cSld name="4. Secondary Title Slide (1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/>
          <p:nvPr/>
        </p:nvSpPr>
        <p:spPr>
          <a:xfrm>
            <a:off x="2824933" y="2039979"/>
            <a:ext cx="6502800" cy="2487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028700" dist="228600" dir="540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0" y="2726145"/>
            <a:ext cx="12192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5067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0" name="Google Shape;2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78295" y="308611"/>
            <a:ext cx="1981303" cy="3230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700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 &amp;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60412C-A9A9-6049-92ED-2194A1D3382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57200" y="1483361"/>
            <a:ext cx="11277600" cy="46837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6066" indent="-346066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+"/>
              <a:defRPr sz="2400" spc="-51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27047" indent="-22859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•"/>
              <a:tabLst/>
              <a:defRPr sz="2000" spc="-51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-219069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–"/>
              <a:tabLst/>
              <a:defRPr sz="1800" spc="-51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201709" indent="-22224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+"/>
              <a:tabLst/>
              <a:defRPr sz="1600" spc="-51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490625" indent="-219069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•"/>
              <a:tabLst/>
              <a:defRPr sz="1600" spc="-51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Key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99CC046-F9D8-42C8-9D21-B78A91901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80175" cy="947760"/>
          </a:xfrm>
          <a:prstGeom prst="rect">
            <a:avLst/>
          </a:prstGeom>
        </p:spPr>
        <p:txBody>
          <a:bodyPr lIns="228600" tIns="457200" rIns="228600" anchor="t" anchorCtr="0">
            <a:spAutoFit/>
          </a:bodyPr>
          <a:lstStyle>
            <a:lvl1pPr marL="228594" indent="0">
              <a:lnSpc>
                <a:spcPct val="70000"/>
              </a:lnSpc>
              <a:defRPr lang="en-US" sz="4000" spc="-51" baseline="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870783-4070-42AA-AEA0-0ED106D6E2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960120"/>
            <a:ext cx="12180175" cy="502920"/>
          </a:xfrm>
          <a:prstGeom prst="rect">
            <a:avLst/>
          </a:prstGeom>
        </p:spPr>
        <p:txBody>
          <a:bodyPr lIns="228600" rIns="228600"/>
          <a:lstStyle>
            <a:lvl1pPr marL="228594" indent="0">
              <a:buFontTx/>
              <a:buNone/>
              <a:defRPr>
                <a:solidFill>
                  <a:srgbClr val="0091CA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27611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60412C-A9A9-6049-92ED-2194A1D3382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57200" y="1065083"/>
            <a:ext cx="11277600" cy="510711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6066" indent="-346066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+"/>
              <a:defRPr sz="2400" spc="-51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27047" indent="-22224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•"/>
              <a:tabLst/>
              <a:defRPr sz="2000" spc="-51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-219069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–"/>
              <a:tabLst/>
              <a:defRPr sz="1800" spc="-51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201709" indent="-23018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+"/>
              <a:tabLst/>
              <a:defRPr sz="1600" spc="-51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490625" indent="-219069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•"/>
              <a:tabLst/>
              <a:defRPr sz="1600" spc="-51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Key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99CC046-F9D8-42C8-9D21-B78A91901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80175" cy="947760"/>
          </a:xfrm>
          <a:prstGeom prst="rect">
            <a:avLst/>
          </a:prstGeom>
        </p:spPr>
        <p:txBody>
          <a:bodyPr lIns="228600" tIns="457200" rIns="228600" anchor="t" anchorCtr="0">
            <a:spAutoFit/>
          </a:bodyPr>
          <a:lstStyle>
            <a:lvl1pPr marL="228594" indent="0">
              <a:lnSpc>
                <a:spcPct val="70000"/>
              </a:lnSpc>
              <a:defRPr lang="en-US" sz="4000" spc="-51" baseline="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1075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91263076-DF93-42E1-873D-F2787FA92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"/>
            <a:ext cx="12180175" cy="947760"/>
          </a:xfrm>
          <a:prstGeom prst="rect">
            <a:avLst/>
          </a:prstGeom>
        </p:spPr>
        <p:txBody>
          <a:bodyPr lIns="228600" tIns="457200" rIns="228600" anchor="t" anchorCtr="0">
            <a:spAutoFit/>
          </a:bodyPr>
          <a:lstStyle>
            <a:lvl1pPr marL="228594" indent="0">
              <a:lnSpc>
                <a:spcPct val="70000"/>
              </a:lnSpc>
              <a:defRPr lang="en-US" sz="4000" spc="-51" baseline="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3919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1AB10D7-B28E-CB48-9AAE-F0154A3E8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47" r="60115"/>
          <a:stretch/>
        </p:blipFill>
        <p:spPr>
          <a:xfrm>
            <a:off x="7371728" y="0"/>
            <a:ext cx="4820272" cy="631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solidFill>
                  <a:schemeClr val="accent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27ED074-4BF5-A74E-B3C7-13101CB25B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885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ttom Anc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ED2859-44D5-4D4F-B835-81B677EC32A6}"/>
              </a:ext>
            </a:extLst>
          </p:cNvPr>
          <p:cNvSpPr/>
          <p:nvPr/>
        </p:nvSpPr>
        <p:spPr>
          <a:xfrm>
            <a:off x="0" y="5690586"/>
            <a:ext cx="12192000" cy="11674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3F4D-BB51-724B-900F-CDF82B50B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89E24-8B11-AE4F-96ED-DC82E92E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4D4D-C9D1-0047-915A-8227F88F4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CF990-F544-2645-B203-F907B7F69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08372"/>
            <a:ext cx="391060" cy="3910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7CC98ED-8538-4BD2-865E-87F00080D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6709763"/>
      </p:ext>
    </p:extLst>
  </p:cSld>
  <p:clrMapOvr>
    <a:masterClrMapping/>
  </p:clrMapOvr>
  <p:hf hd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ue Title &amp;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6D749E8F-EA10-437A-9FB6-3A050915EBB1}"/>
              </a:ext>
            </a:extLst>
          </p:cNvPr>
          <p:cNvSpPr/>
          <p:nvPr userDrawn="1"/>
        </p:nvSpPr>
        <p:spPr>
          <a:xfrm>
            <a:off x="-64008" y="-60650"/>
            <a:ext cx="5794311" cy="6979299"/>
          </a:xfrm>
          <a:custGeom>
            <a:avLst/>
            <a:gdLst>
              <a:gd name="connsiteX0" fmla="*/ 5710335 w 5710335"/>
              <a:gd name="connsiteY0" fmla="*/ 0 h 6895323"/>
              <a:gd name="connsiteX1" fmla="*/ 4422711 w 5710335"/>
              <a:gd name="connsiteY1" fmla="*/ 6895323 h 6895323"/>
              <a:gd name="connsiteX2" fmla="*/ 0 w 5710335"/>
              <a:gd name="connsiteY2" fmla="*/ 6885992 h 6895323"/>
              <a:gd name="connsiteX3" fmla="*/ 9331 w 5710335"/>
              <a:gd name="connsiteY3" fmla="*/ 18661 h 689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0335" h="6895323">
                <a:moveTo>
                  <a:pt x="5710335" y="0"/>
                </a:moveTo>
                <a:lnTo>
                  <a:pt x="4422711" y="6895323"/>
                </a:lnTo>
                <a:lnTo>
                  <a:pt x="0" y="6885992"/>
                </a:lnTo>
                <a:cubicBezTo>
                  <a:pt x="3110" y="4596882"/>
                  <a:pt x="6221" y="2307771"/>
                  <a:pt x="9331" y="18661"/>
                </a:cubicBezTo>
              </a:path>
            </a:pathLst>
          </a:custGeom>
          <a:solidFill>
            <a:srgbClr val="0091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60412C-A9A9-6049-92ED-2194A1D3382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30303" y="1065083"/>
            <a:ext cx="6004497" cy="51071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6075" indent="-3460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+"/>
              <a:defRPr sz="24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27063" indent="-2222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•"/>
              <a:tabLst/>
              <a:defRPr sz="20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-2190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–"/>
              <a:tabLst/>
              <a:defRPr sz="18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201738" indent="-2301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+"/>
              <a:tabLst/>
              <a:defRPr sz="16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490663" indent="-2190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•"/>
              <a:tabLst/>
              <a:defRPr sz="16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Key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99CC046-F9D8-42C8-9D21-B78A91901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6141"/>
            <a:ext cx="4775200" cy="1052596"/>
          </a:xfrm>
          <a:prstGeom prst="rect">
            <a:avLst/>
          </a:prstGeom>
        </p:spPr>
        <p:txBody>
          <a:bodyPr wrap="square" lIns="228600" tIns="0" rIns="0" bIns="0" anchor="ctr" anchorCtr="0">
            <a:spAutoFit/>
          </a:bodyPr>
          <a:lstStyle>
            <a:lvl1pPr marL="22860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en-US" sz="3800" b="1" spc="-50" baseline="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ABF5C3-9DEF-4600-B811-C8462050F4D0}"/>
              </a:ext>
            </a:extLst>
          </p:cNvPr>
          <p:cNvSpPr txBox="1"/>
          <p:nvPr userDrawn="1"/>
        </p:nvSpPr>
        <p:spPr>
          <a:xfrm>
            <a:off x="457200" y="6321960"/>
            <a:ext cx="2743200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0FBEC-C0C9-4ACC-8DBB-245731D96788}" type="slidenum">
              <a:rPr lang="en-US" sz="9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9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| 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7120780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60412C-A9A9-6049-92ED-2194A1D3382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57200" y="1065083"/>
            <a:ext cx="11277600" cy="51071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6075" indent="-3460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+"/>
              <a:defRPr sz="24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27063" indent="-2222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•"/>
              <a:tabLst/>
              <a:defRPr sz="20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-2190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–"/>
              <a:tabLst/>
              <a:defRPr sz="18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201738" indent="-2301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+"/>
              <a:tabLst/>
              <a:defRPr sz="16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490663" indent="-2190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•"/>
              <a:tabLst/>
              <a:defRPr sz="16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Key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99CC046-F9D8-42C8-9D21-B78A91901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0174" cy="941832"/>
          </a:xfrm>
          <a:prstGeom prst="rect">
            <a:avLst/>
          </a:prstGeom>
        </p:spPr>
        <p:txBody>
          <a:bodyPr lIns="228600" tIns="457200" rIns="228600" anchor="t" anchorCtr="0">
            <a:spAutoFit/>
          </a:bodyPr>
          <a:lstStyle>
            <a:lvl1pPr marL="228600" indent="0">
              <a:lnSpc>
                <a:spcPct val="70000"/>
              </a:lnSpc>
              <a:defRPr lang="en-US" sz="4000" spc="-50" baseline="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079457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se Stud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2428C8C-C88D-4BF0-BF5E-C361E7EF35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0"/>
            <a:ext cx="4114800" cy="6858000"/>
          </a:xfrm>
          <a:prstGeom prst="rect">
            <a:avLst/>
          </a:prstGeom>
        </p:spPr>
      </p:pic>
      <p:sp>
        <p:nvSpPr>
          <p:cNvPr id="10" name="Subhead">
            <a:extLst>
              <a:ext uri="{FF2B5EF4-FFF2-40B4-BE49-F238E27FC236}">
                <a16:creationId xmlns:a16="http://schemas.microsoft.com/office/drawing/2014/main" id="{9B004824-E6AD-4342-906F-F7FCFEDFB6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840887"/>
            <a:ext cx="8119533" cy="422275"/>
          </a:xfrm>
          <a:prstGeom prst="rect">
            <a:avLst/>
          </a:prstGeom>
        </p:spPr>
        <p:txBody>
          <a:bodyPr wrap="none" lIns="457200" tIns="91440" rIns="0"/>
          <a:lstStyle>
            <a:lvl1pPr marL="0" indent="0">
              <a:buNone/>
              <a:defRPr sz="2400">
                <a:solidFill>
                  <a:srgbClr val="2A39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5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8119532" cy="830387"/>
          </a:xfrm>
          <a:prstGeom prst="rect">
            <a:avLst/>
          </a:prstGeom>
        </p:spPr>
        <p:txBody>
          <a:bodyPr lIns="457200" tIns="457200" rIns="0" bIns="0"/>
          <a:lstStyle>
            <a:lvl1pPr>
              <a:lnSpc>
                <a:spcPts val="3900"/>
              </a:lnSpc>
              <a:defRPr sz="4000" spc="-70" baseline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Product Name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4F283A-DAF3-6E41-86D1-42C425A1A5D9}"/>
              </a:ext>
            </a:extLst>
          </p:cNvPr>
          <p:cNvSpPr txBox="1"/>
          <p:nvPr userDrawn="1"/>
        </p:nvSpPr>
        <p:spPr>
          <a:xfrm>
            <a:off x="457200" y="1298448"/>
            <a:ext cx="3581400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b="1">
                <a:solidFill>
                  <a:srgbClr val="2A3941"/>
                </a:solidFill>
              </a:rPr>
              <a:t>Challenge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4C9367-91B3-F44B-B196-7D7729B7B3E9}"/>
              </a:ext>
            </a:extLst>
          </p:cNvPr>
          <p:cNvSpPr txBox="1"/>
          <p:nvPr userDrawn="1"/>
        </p:nvSpPr>
        <p:spPr>
          <a:xfrm>
            <a:off x="1517904" y="3602736"/>
            <a:ext cx="3715795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b="1">
                <a:solidFill>
                  <a:srgbClr val="2A3941"/>
                </a:solidFill>
              </a:rPr>
              <a:t>Results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65E8B95-7EA7-7843-B8EF-03B0F24D70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119350"/>
            <a:ext cx="1034468" cy="172601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907204-621F-474B-9FAE-322423689D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72768"/>
            <a:ext cx="7662863" cy="2011680"/>
          </a:xfrm>
          <a:prstGeom prst="rect">
            <a:avLst/>
          </a:prstGeom>
        </p:spPr>
        <p:txBody>
          <a:bodyPr lIns="91440" tIns="91440" rIns="9144" bIns="0">
            <a:norm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+"/>
              <a:defRPr lang="en-US" sz="1800" kern="1200" spc="-38" baseline="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173038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•"/>
              <a:tabLst/>
              <a:defRPr lang="en-US" sz="1600" kern="1200" spc="-38" baseline="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631825" indent="-1746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–"/>
              <a:tabLst/>
              <a:defRPr lang="en-US" sz="1400" kern="1200" spc="-38" baseline="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796925" indent="-1651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+"/>
              <a:tabLst/>
              <a:defRPr lang="en-US" sz="1200" kern="1200" spc="-38" baseline="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973138" indent="-1651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•"/>
              <a:tabLst/>
              <a:defRPr lang="en-US" sz="1200" kern="1200" spc="-38" baseline="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228600" lvl="0" indent="-2286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+"/>
            </a:pPr>
            <a:r>
              <a:rPr lang="en-US"/>
              <a:t>Key Bullet</a:t>
            </a:r>
          </a:p>
          <a:p>
            <a:pPr marL="457200" lvl="1" indent="-173038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•"/>
              <a:tabLst/>
            </a:pPr>
            <a:r>
              <a:rPr lang="en-US"/>
              <a:t>Second level</a:t>
            </a:r>
          </a:p>
          <a:p>
            <a:pPr marL="631825" lvl="2" indent="-1746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–"/>
              <a:tabLst/>
            </a:pPr>
            <a:r>
              <a:rPr lang="en-US"/>
              <a:t>Third level</a:t>
            </a:r>
          </a:p>
          <a:p>
            <a:pPr marL="796925" lvl="3" indent="-1651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+"/>
              <a:tabLst/>
            </a:pPr>
            <a:r>
              <a:rPr lang="en-US"/>
              <a:t>Fourth level</a:t>
            </a:r>
          </a:p>
          <a:p>
            <a:pPr marL="973138" lvl="4" indent="-1651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•"/>
              <a:tabLst/>
            </a:pPr>
            <a:r>
              <a:rPr lang="en-US"/>
              <a:t>Fifth level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64F82FBD-4E76-574D-9909-45F345FED4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7904" y="3877056"/>
            <a:ext cx="6611112" cy="2380974"/>
          </a:xfrm>
          <a:prstGeom prst="rect">
            <a:avLst/>
          </a:prstGeom>
        </p:spPr>
        <p:txBody>
          <a:bodyPr lIns="91440" tIns="91440" rIns="182880">
            <a:norm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+"/>
              <a:defRPr lang="en-US" sz="1800" kern="1200" spc="-38" baseline="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173038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•"/>
              <a:tabLst/>
              <a:defRPr lang="en-US" sz="1600" kern="1200" spc="-38" baseline="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631825" indent="-1746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–"/>
              <a:tabLst/>
              <a:defRPr lang="en-US" sz="1400" kern="1200" spc="-38" baseline="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796925" indent="-1651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+"/>
              <a:tabLst/>
              <a:defRPr lang="en-US" sz="1200" kern="1200" spc="-38" baseline="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973138" indent="-1651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•"/>
              <a:tabLst/>
              <a:defRPr lang="en-US" sz="1200" kern="1200" spc="-38" baseline="0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marL="228600" lvl="0" indent="-2286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+"/>
            </a:pPr>
            <a:r>
              <a:rPr lang="en-US"/>
              <a:t>Key Bullet</a:t>
            </a:r>
          </a:p>
          <a:p>
            <a:pPr marL="457200" lvl="1" indent="-173038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•"/>
              <a:tabLst/>
            </a:pPr>
            <a:r>
              <a:rPr lang="en-US"/>
              <a:t>Second level</a:t>
            </a:r>
          </a:p>
          <a:p>
            <a:pPr marL="631825" lvl="2" indent="-1746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–"/>
              <a:tabLst/>
            </a:pPr>
            <a:r>
              <a:rPr lang="en-US"/>
              <a:t>Third level</a:t>
            </a:r>
          </a:p>
          <a:p>
            <a:pPr marL="796925" lvl="3" indent="-1651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+"/>
              <a:tabLst/>
            </a:pPr>
            <a:r>
              <a:rPr lang="en-US"/>
              <a:t>Fourth level</a:t>
            </a:r>
          </a:p>
          <a:p>
            <a:pPr marL="973138" lvl="4" indent="-1651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•"/>
              <a:tabLst/>
            </a:pPr>
            <a:r>
              <a:rPr lang="en-US"/>
              <a:t>Fifth level</a:t>
            </a:r>
          </a:p>
        </p:txBody>
      </p:sp>
      <p:sp>
        <p:nvSpPr>
          <p:cNvPr id="27" name="Customer Quote">
            <a:extLst>
              <a:ext uri="{FF2B5EF4-FFF2-40B4-BE49-F238E27FC236}">
                <a16:creationId xmlns:a16="http://schemas.microsoft.com/office/drawing/2014/main" id="{9622BDB8-22F1-DC4E-A1A1-53CC7A074D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27759" y="3841015"/>
            <a:ext cx="4054913" cy="2287560"/>
          </a:xfrm>
          <a:prstGeom prst="rect">
            <a:avLst/>
          </a:prstGeom>
        </p:spPr>
        <p:txBody>
          <a:bodyPr rIns="457200" bIns="137160"/>
          <a:lstStyle>
            <a:lvl1pPr marL="284149" indent="0" algn="l">
              <a:buNone/>
              <a:defRPr sz="1100" i="1">
                <a:solidFill>
                  <a:schemeClr val="bg1"/>
                </a:solidFill>
              </a:defRPr>
            </a:lvl1pPr>
            <a:lvl2pPr marL="457178" indent="0">
              <a:buNone/>
              <a:defRPr>
                <a:solidFill>
                  <a:schemeClr val="bg1"/>
                </a:solidFill>
              </a:defRPr>
            </a:lvl2pPr>
            <a:lvl3pPr marL="914354" indent="0">
              <a:buNone/>
              <a:defRPr>
                <a:solidFill>
                  <a:schemeClr val="bg1"/>
                </a:solidFill>
              </a:defRPr>
            </a:lvl3pPr>
            <a:lvl4pPr marL="1371532" indent="0">
              <a:buNone/>
              <a:defRPr>
                <a:solidFill>
                  <a:schemeClr val="bg1"/>
                </a:solidFill>
              </a:defRPr>
            </a:lvl4pPr>
            <a:lvl5pPr marL="18287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Customer Quote</a:t>
            </a:r>
          </a:p>
        </p:txBody>
      </p:sp>
      <p:sp>
        <p:nvSpPr>
          <p:cNvPr id="28" name="Company Profile">
            <a:extLst>
              <a:ext uri="{FF2B5EF4-FFF2-40B4-BE49-F238E27FC236}">
                <a16:creationId xmlns:a16="http://schemas.microsoft.com/office/drawing/2014/main" id="{E10B62BC-B16F-514D-ABC3-A18C9A6112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15300" y="1677499"/>
            <a:ext cx="4067372" cy="2163516"/>
          </a:xfrm>
          <a:prstGeom prst="rect">
            <a:avLst/>
          </a:prstGeom>
        </p:spPr>
        <p:txBody>
          <a:bodyPr rIns="457200" bIns="137160"/>
          <a:lstStyle>
            <a:lvl1pPr marL="284149" indent="0">
              <a:buNone/>
              <a:defRPr sz="1600">
                <a:solidFill>
                  <a:schemeClr val="bg1"/>
                </a:solidFill>
              </a:defRPr>
            </a:lvl1pPr>
            <a:lvl2pPr marL="284147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2pPr>
            <a:lvl3pPr marL="461939" indent="-168266">
              <a:buClr>
                <a:schemeClr val="bg1"/>
              </a:buClr>
              <a:buFont typeface="Arial" panose="020B0604020202020204" pitchFamily="34" charset="0"/>
              <a:buChar char="+"/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Company Profile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26E2983-ADD6-47FC-B77C-83DD468961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3991" y="6042770"/>
            <a:ext cx="1078421" cy="60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6954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1128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,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58059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B8DFDB4-9D2F-4275-A105-857C73F09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836" y="0"/>
            <a:ext cx="4114800" cy="6858000"/>
          </a:xfrm>
          <a:prstGeom prst="rect">
            <a:avLst/>
          </a:prstGeom>
        </p:spPr>
      </p:pic>
      <p:sp>
        <p:nvSpPr>
          <p:cNvPr id="10" name="Subhead">
            <a:extLst>
              <a:ext uri="{FF2B5EF4-FFF2-40B4-BE49-F238E27FC236}">
                <a16:creationId xmlns:a16="http://schemas.microsoft.com/office/drawing/2014/main" id="{9B004824-E6AD-4342-906F-F7FCFEDFB6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562" y="840887"/>
            <a:ext cx="7846971" cy="422275"/>
          </a:xfrm>
          <a:prstGeom prst="rect">
            <a:avLst/>
          </a:prstGeom>
        </p:spPr>
        <p:txBody>
          <a:bodyPr wrap="none" lIns="182880" tIns="91440" rIns="457200"/>
          <a:lstStyle>
            <a:lvl1pPr marL="0" indent="0">
              <a:buNone/>
              <a:defRPr sz="2400">
                <a:solidFill>
                  <a:srgbClr val="2A39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57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8119532" cy="830387"/>
          </a:xfrm>
          <a:prstGeom prst="rect">
            <a:avLst/>
          </a:prstGeom>
        </p:spPr>
        <p:txBody>
          <a:bodyPr lIns="457200" tIns="457200" rIns="457200" bIns="0"/>
          <a:lstStyle>
            <a:lvl1pPr>
              <a:lnSpc>
                <a:spcPts val="3900"/>
              </a:lnSpc>
              <a:defRPr sz="4000" spc="-70" baseline="0">
                <a:solidFill>
                  <a:schemeClr val="accent1"/>
                </a:solidFill>
                <a:latin typeface="+mj-lt"/>
                <a:ea typeface="Verb" charset="0"/>
                <a:cs typeface="Verb" charset="0"/>
              </a:defRPr>
            </a:lvl1pPr>
          </a:lstStyle>
          <a:p>
            <a:r>
              <a:rPr lang="en-US"/>
              <a:t>Title Product Name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FEB36C6-6BBA-494B-A6AA-CEC3659D31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341" y="1421424"/>
            <a:ext cx="7615766" cy="466643"/>
          </a:xfrm>
          <a:prstGeom prst="rect">
            <a:avLst/>
          </a:prstGeom>
        </p:spPr>
        <p:txBody>
          <a:bodyPr lIns="0"/>
          <a:lstStyle>
            <a:lvl1pPr marL="0" indent="0" algn="l">
              <a:buFontTx/>
              <a:buNone/>
              <a:defRPr b="1" i="0">
                <a:solidFill>
                  <a:srgbClr val="2A394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Key Benefit Headline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6E4276-AAB3-4949-BCBF-DA43574D52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3786" y="6181773"/>
            <a:ext cx="822960" cy="382338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5213F38-FFDD-2748-AB60-40236BB102A9}"/>
              </a:ext>
            </a:extLst>
          </p:cNvPr>
          <p:cNvSpPr txBox="1">
            <a:spLocks/>
          </p:cNvSpPr>
          <p:nvPr userDrawn="1"/>
        </p:nvSpPr>
        <p:spPr>
          <a:xfrm>
            <a:off x="8364071" y="520853"/>
            <a:ext cx="3769204" cy="27003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6F53A58-57E8-4E5C-B2DE-9DCEC7F80D8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0" y="2114549"/>
            <a:ext cx="7609907" cy="40576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6075" indent="-3460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+"/>
              <a:defRPr sz="24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27063" indent="-2222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•"/>
              <a:tabLst/>
              <a:defRPr sz="20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-2190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–"/>
              <a:tabLst/>
              <a:defRPr sz="18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201738" indent="-2301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+"/>
              <a:tabLst/>
              <a:defRPr sz="16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1490663" indent="-2190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893CB"/>
              </a:buClr>
              <a:buFont typeface="Arial" panose="020B0604020202020204" pitchFamily="34" charset="0"/>
              <a:buChar char="•"/>
              <a:tabLst/>
              <a:defRPr sz="1600" spc="-50" baseline="0">
                <a:solidFill>
                  <a:schemeClr val="bg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Key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3141913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,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307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. Title &amp; Body (2)">
  <p:cSld name="11. Title &amp; Body (2)">
    <p:bg>
      <p:bgPr>
        <a:solidFill>
          <a:srgbClr val="FFFFFF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75301" y="326309"/>
            <a:ext cx="1987292" cy="3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77"/>
          <p:cNvSpPr txBox="1">
            <a:spLocks noGrp="1"/>
          </p:cNvSpPr>
          <p:nvPr>
            <p:ph type="title"/>
          </p:nvPr>
        </p:nvSpPr>
        <p:spPr>
          <a:xfrm>
            <a:off x="54445" y="6323344"/>
            <a:ext cx="4022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33"/>
            </a:lvl9pPr>
          </a:lstStyle>
          <a:p>
            <a:endParaRPr/>
          </a:p>
        </p:txBody>
      </p:sp>
      <p:pic>
        <p:nvPicPr>
          <p:cNvPr id="550" name="Google Shape;55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60234"/>
            <a:ext cx="12205267" cy="471033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77"/>
          <p:cNvSpPr txBox="1">
            <a:spLocks noGrp="1"/>
          </p:cNvSpPr>
          <p:nvPr>
            <p:ph type="title" idx="2"/>
          </p:nvPr>
        </p:nvSpPr>
        <p:spPr>
          <a:xfrm>
            <a:off x="213024" y="234467"/>
            <a:ext cx="9796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77"/>
          <p:cNvSpPr txBox="1">
            <a:spLocks noGrp="1"/>
          </p:cNvSpPr>
          <p:nvPr>
            <p:ph type="body" idx="1"/>
          </p:nvPr>
        </p:nvSpPr>
        <p:spPr>
          <a:xfrm>
            <a:off x="104835" y="1584433"/>
            <a:ext cx="6966400" cy="39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57189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65018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Secondary Title Slide (1)">
  <p:cSld name="4. Secondary Title Slide (1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0"/>
          <p:cNvSpPr/>
          <p:nvPr/>
        </p:nvSpPr>
        <p:spPr>
          <a:xfrm>
            <a:off x="2824933" y="2039979"/>
            <a:ext cx="6502800" cy="2487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028700" dist="228600" dir="540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70"/>
          <p:cNvSpPr txBox="1">
            <a:spLocks noGrp="1"/>
          </p:cNvSpPr>
          <p:nvPr>
            <p:ph type="title"/>
          </p:nvPr>
        </p:nvSpPr>
        <p:spPr>
          <a:xfrm>
            <a:off x="0" y="2726145"/>
            <a:ext cx="12192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516" name="Google Shape;51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78295" y="308611"/>
            <a:ext cx="1981303" cy="3230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3608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. Title, Sub-header, &amp; Body (1)">
  <p:cSld name="10. Title, Sub-header, &amp; Body (1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54445" y="6323344"/>
            <a:ext cx="4022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7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1001089"/>
            <a:ext cx="12192000" cy="32308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>
            <a:spLocks noGrp="1"/>
          </p:cNvSpPr>
          <p:nvPr>
            <p:ph type="title" idx="2"/>
          </p:nvPr>
        </p:nvSpPr>
        <p:spPr>
          <a:xfrm>
            <a:off x="213024" y="48911"/>
            <a:ext cx="9796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title" idx="3"/>
          </p:nvPr>
        </p:nvSpPr>
        <p:spPr>
          <a:xfrm>
            <a:off x="248471" y="635333"/>
            <a:ext cx="6608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283459" y="1584435"/>
            <a:ext cx="9796000" cy="39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2133">
                <a:solidFill>
                  <a:srgbClr val="FFFFFF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57189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800"/>
              <a:buChar char="■"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9769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40F80A-0536-AA45-91B2-747C7D14FF46}"/>
              </a:ext>
            </a:extLst>
          </p:cNvPr>
          <p:cNvSpPr/>
          <p:nvPr userDrawn="1"/>
        </p:nvSpPr>
        <p:spPr>
          <a:xfrm>
            <a:off x="451692" y="467916"/>
            <a:ext cx="11288616" cy="59221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Galano Grotesque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35F95-3676-334E-AFDB-0502D6D2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solidFill>
                  <a:schemeClr val="tx1"/>
                </a:solidFill>
                <a:latin typeface="Galano Grotesque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C1907-BD28-1C4B-B405-0834DA422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51F0C-E5A9-6D47-B2E7-29220174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E5A99-CE0E-1D41-8237-64872B9D5F6D}" type="datetimeFigureOut">
              <a:rPr lang="en-US" smtClean="0"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699C9-A48D-324D-ADF8-991CD58D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65AF-A1B8-7342-A2A4-8A0FF1D7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F4891-A816-7043-9546-12E37F998E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C48669B-05A8-7F44-A102-34725523E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8357" y="921578"/>
            <a:ext cx="629047" cy="6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868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. Title &amp; Body (2)">
  <p:cSld name="1_11. Title &amp; Body (2)">
    <p:bg>
      <p:bgPr>
        <a:solidFill>
          <a:srgbClr val="FFFFFF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75301" y="326309"/>
            <a:ext cx="1987292" cy="3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5"/>
          <p:cNvSpPr txBox="1">
            <a:spLocks noGrp="1"/>
          </p:cNvSpPr>
          <p:nvPr>
            <p:ph type="body" idx="1"/>
          </p:nvPr>
        </p:nvSpPr>
        <p:spPr>
          <a:xfrm>
            <a:off x="283459" y="1584435"/>
            <a:ext cx="9796000" cy="39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57189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pic>
        <p:nvPicPr>
          <p:cNvPr id="183" name="Google Shape;18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60234"/>
            <a:ext cx="12205267" cy="471033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5"/>
          <p:cNvSpPr txBox="1">
            <a:spLocks noGrp="1"/>
          </p:cNvSpPr>
          <p:nvPr>
            <p:ph type="title"/>
          </p:nvPr>
        </p:nvSpPr>
        <p:spPr>
          <a:xfrm>
            <a:off x="213024" y="234467"/>
            <a:ext cx="9796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5"/>
          <p:cNvSpPr txBox="1"/>
          <p:nvPr/>
        </p:nvSpPr>
        <p:spPr>
          <a:xfrm>
            <a:off x="54445" y="6323344"/>
            <a:ext cx="4022800" cy="6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rgbClr val="0096D6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#secondstreetlab   @secondstreet</a:t>
            </a:r>
            <a:endParaRPr sz="1733">
              <a:solidFill>
                <a:srgbClr val="0096D6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33">
              <a:solidFill>
                <a:srgbClr val="0096D6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22478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. Title &amp; Body (2) + Mobile">
  <p:cSld name="14. Title &amp; Body (2) + Mobile">
    <p:bg>
      <p:bgPr>
        <a:solidFill>
          <a:srgbClr val="FFFFFF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75301" y="326309"/>
            <a:ext cx="1987292" cy="3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8"/>
          <p:cNvSpPr txBox="1">
            <a:spLocks noGrp="1"/>
          </p:cNvSpPr>
          <p:nvPr>
            <p:ph type="title"/>
          </p:nvPr>
        </p:nvSpPr>
        <p:spPr>
          <a:xfrm>
            <a:off x="213024" y="48911"/>
            <a:ext cx="9796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8"/>
          <p:cNvSpPr txBox="1">
            <a:spLocks noGrp="1"/>
          </p:cNvSpPr>
          <p:nvPr>
            <p:ph type="title" idx="2"/>
          </p:nvPr>
        </p:nvSpPr>
        <p:spPr>
          <a:xfrm>
            <a:off x="248471" y="635333"/>
            <a:ext cx="6608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8"/>
          <p:cNvSpPr txBox="1">
            <a:spLocks noGrp="1"/>
          </p:cNvSpPr>
          <p:nvPr>
            <p:ph type="body" idx="1"/>
          </p:nvPr>
        </p:nvSpPr>
        <p:spPr>
          <a:xfrm>
            <a:off x="104840" y="1584435"/>
            <a:ext cx="9796000" cy="39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57189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pic>
        <p:nvPicPr>
          <p:cNvPr id="209" name="Google Shape;20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60234"/>
            <a:ext cx="12205267" cy="47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8"/>
          <p:cNvPicPr preferRelativeResize="0"/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6762841" y="6259820"/>
            <a:ext cx="4085903" cy="92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01376" y="715634"/>
            <a:ext cx="2913301" cy="590303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8"/>
          <p:cNvSpPr txBox="1"/>
          <p:nvPr/>
        </p:nvSpPr>
        <p:spPr>
          <a:xfrm>
            <a:off x="54445" y="6323344"/>
            <a:ext cx="4022800" cy="6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rgbClr val="0096D6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#secondstreetlab   @secondstreet</a:t>
            </a:r>
            <a:endParaRPr sz="1733">
              <a:solidFill>
                <a:srgbClr val="0096D6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33">
              <a:solidFill>
                <a:srgbClr val="0096D6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242602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6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3" name="Google Shape;1293;p16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4" name="Google Shape;1294;p16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60263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76367" y="-2668266"/>
            <a:ext cx="6867635" cy="1222036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28" name="Google Shape;28;p6"/>
          <p:cNvGrpSpPr/>
          <p:nvPr/>
        </p:nvGrpSpPr>
        <p:grpSpPr>
          <a:xfrm>
            <a:off x="-42682" y="-24787"/>
            <a:ext cx="12304167" cy="1416369"/>
            <a:chOff x="0" y="7900"/>
            <a:chExt cx="9144000" cy="1046475"/>
          </a:xfrm>
        </p:grpSpPr>
        <p:pic>
          <p:nvPicPr>
            <p:cNvPr id="29" name="Google Shape;29;p6"/>
            <p:cNvPicPr preferRelativeResize="0"/>
            <p:nvPr/>
          </p:nvPicPr>
          <p:blipFill rotWithShape="1">
            <a:blip r:embed="rId3">
              <a:alphaModFix/>
            </a:blip>
            <a:srcRect l="1206" t="-6042" r="745" b="956"/>
            <a:stretch/>
          </p:blipFill>
          <p:spPr>
            <a:xfrm rot="10800000">
              <a:off x="9876" y="69925"/>
              <a:ext cx="9134124" cy="984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30;p6"/>
            <p:cNvSpPr/>
            <p:nvPr/>
          </p:nvSpPr>
          <p:spPr>
            <a:xfrm>
              <a:off x="0" y="7900"/>
              <a:ext cx="9144000" cy="306600"/>
            </a:xfrm>
            <a:prstGeom prst="rect">
              <a:avLst/>
            </a:prstGeom>
            <a:solidFill>
              <a:srgbClr val="104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1" name="Google Shape;31;p6"/>
          <p:cNvPicPr preferRelativeResize="0"/>
          <p:nvPr/>
        </p:nvPicPr>
        <p:blipFill>
          <a:blip r:embed="rId4">
            <a:alphaModFix amt="28000"/>
          </a:blip>
          <a:stretch>
            <a:fillRect/>
          </a:stretch>
        </p:blipFill>
        <p:spPr>
          <a:xfrm>
            <a:off x="0" y="994000"/>
            <a:ext cx="12261493" cy="32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78295" y="308611"/>
            <a:ext cx="1981303" cy="3230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70946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13591B09-C6CF-42B1-B6EA-F4D1C959AF57}"/>
              </a:ext>
            </a:extLst>
          </p:cNvPr>
          <p:cNvSpPr/>
          <p:nvPr userDrawn="1"/>
        </p:nvSpPr>
        <p:spPr>
          <a:xfrm>
            <a:off x="145086" y="147670"/>
            <a:ext cx="4680915" cy="6583330"/>
          </a:xfrm>
          <a:prstGeom prst="rect">
            <a:avLst/>
          </a:prstGeom>
          <a:solidFill>
            <a:srgbClr val="244357"/>
          </a:solidFill>
        </p:spPr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98383581-EA1C-4FA7-91E5-2C5B87E246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1506200" y="-137563"/>
            <a:ext cx="2870073" cy="2870073"/>
          </a:xfrm>
          <a:prstGeom prst="rect">
            <a:avLst/>
          </a:prstGeom>
        </p:spPr>
      </p:pic>
      <p:grpSp>
        <p:nvGrpSpPr>
          <p:cNvPr id="10" name="Group 13">
            <a:extLst>
              <a:ext uri="{FF2B5EF4-FFF2-40B4-BE49-F238E27FC236}">
                <a16:creationId xmlns:a16="http://schemas.microsoft.com/office/drawing/2014/main" id="{22E26ED1-FA3B-4B82-A92F-4A981355A5F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97326" y="5709550"/>
            <a:ext cx="2933700" cy="2933700"/>
            <a:chOff x="-2540" y="-2540"/>
            <a:chExt cx="6355080" cy="6355080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A4CB24F-FF4B-4CE8-AD8E-FE4D54953DB6}"/>
                </a:ext>
              </a:extLst>
            </p:cNvPr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43C3DD"/>
            </a:solidFill>
          </p:spPr>
        </p:sp>
      </p:grpSp>
      <p:grpSp>
        <p:nvGrpSpPr>
          <p:cNvPr id="12" name="Group 15">
            <a:extLst>
              <a:ext uri="{FF2B5EF4-FFF2-40B4-BE49-F238E27FC236}">
                <a16:creationId xmlns:a16="http://schemas.microsoft.com/office/drawing/2014/main" id="{0FB93127-14FC-4D7D-9080-9954D2CF14FE}"/>
              </a:ext>
            </a:extLst>
          </p:cNvPr>
          <p:cNvGrpSpPr/>
          <p:nvPr userDrawn="1"/>
        </p:nvGrpSpPr>
        <p:grpSpPr>
          <a:xfrm>
            <a:off x="1664176" y="5214032"/>
            <a:ext cx="1059958" cy="1059958"/>
            <a:chOff x="0" y="0"/>
            <a:chExt cx="6350000" cy="6350000"/>
          </a:xfrm>
        </p:grpSpPr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1AF65929-18CE-4EC4-ACCC-0A030A4F272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FAFF"/>
            </a:solidFill>
          </p:spPr>
        </p:sp>
      </p:grpSp>
    </p:spTree>
    <p:extLst>
      <p:ext uri="{BB962C8B-B14F-4D97-AF65-F5344CB8AC3E}">
        <p14:creationId xmlns:p14="http://schemas.microsoft.com/office/powerpoint/2010/main" val="356752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9F554C-335A-BA4F-8AD9-75F7C5758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B86DFC-EBD4-E149-88C3-0FEDBD9B6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97028-8F0A-024F-8AAF-D5CC9CDEE7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  <a:latin typeface="Galano Grotesque" pitchFamily="2" charset="77"/>
              </a:defRPr>
            </a:lvl1pPr>
          </a:lstStyle>
          <a:p>
            <a:fld id="{C41E5A99-CE0E-1D41-8237-64872B9D5F6D}" type="datetimeFigureOut">
              <a:rPr lang="en-US" smtClean="0"/>
              <a:pPr/>
              <a:t>6/12/23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4F2D1-D11C-6D46-A33F-C88276689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3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  <a:latin typeface="Galano Grotesque" pitchFamily="2" charset="77"/>
              </a:defRPr>
            </a:lvl1pPr>
          </a:lstStyle>
          <a:p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24B28-3BBA-1646-B8D9-A7FFBCC7A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35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  <a:latin typeface="Galano Grotesque" pitchFamily="2" charset="77"/>
              </a:defRPr>
            </a:lvl1pPr>
          </a:lstStyle>
          <a:p>
            <a:fld id="{A85F4891-A816-7043-9546-12E37F998E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43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9" r:id="rId1"/>
    <p:sldLayoutId id="2147484638" r:id="rId2"/>
    <p:sldLayoutId id="2147484643" r:id="rId3"/>
    <p:sldLayoutId id="2147484644" r:id="rId4"/>
    <p:sldLayoutId id="2147484640" r:id="rId5"/>
    <p:sldLayoutId id="2147484641" r:id="rId6"/>
    <p:sldLayoutId id="2147484645" r:id="rId7"/>
    <p:sldLayoutId id="2147484585" r:id="rId8"/>
    <p:sldLayoutId id="2147483659" r:id="rId9"/>
    <p:sldLayoutId id="2147483661" r:id="rId10"/>
    <p:sldLayoutId id="2147483662" r:id="rId11"/>
    <p:sldLayoutId id="2147483667" r:id="rId12"/>
    <p:sldLayoutId id="2147483681" r:id="rId13"/>
    <p:sldLayoutId id="2147483714" r:id="rId14"/>
    <p:sldLayoutId id="2147484646" r:id="rId15"/>
    <p:sldLayoutId id="2147484647" r:id="rId16"/>
    <p:sldLayoutId id="2147484589" r:id="rId17"/>
    <p:sldLayoutId id="2147484590" r:id="rId18"/>
    <p:sldLayoutId id="2147484591" r:id="rId19"/>
    <p:sldLayoutId id="2147483684" r:id="rId20"/>
    <p:sldLayoutId id="2147483654" r:id="rId21"/>
    <p:sldLayoutId id="2147483650" r:id="rId22"/>
    <p:sldLayoutId id="2147483663" r:id="rId23"/>
    <p:sldLayoutId id="2147483652" r:id="rId24"/>
    <p:sldLayoutId id="2147483653" r:id="rId25"/>
    <p:sldLayoutId id="2147483656" r:id="rId26"/>
    <p:sldLayoutId id="2147483657" r:id="rId27"/>
    <p:sldLayoutId id="2147483722" r:id="rId28"/>
    <p:sldLayoutId id="2147483723" r:id="rId29"/>
    <p:sldLayoutId id="2147484600" r:id="rId30"/>
    <p:sldLayoutId id="2147484599" r:id="rId31"/>
    <p:sldLayoutId id="2147484601" r:id="rId32"/>
    <p:sldLayoutId id="2147484603" r:id="rId33"/>
    <p:sldLayoutId id="2147484604" r:id="rId34"/>
    <p:sldLayoutId id="2147484602" r:id="rId35"/>
    <p:sldLayoutId id="2147483724" r:id="rId36"/>
    <p:sldLayoutId id="2147483713" r:id="rId37"/>
    <p:sldLayoutId id="2147483725" r:id="rId38"/>
    <p:sldLayoutId id="2147483726" r:id="rId39"/>
    <p:sldLayoutId id="2147483727" r:id="rId40"/>
    <p:sldLayoutId id="2147483728" r:id="rId41"/>
    <p:sldLayoutId id="2147483668" r:id="rId42"/>
    <p:sldLayoutId id="2147483655" r:id="rId43"/>
    <p:sldLayoutId id="2147483729" r:id="rId44"/>
    <p:sldLayoutId id="2147484606" r:id="rId45"/>
    <p:sldLayoutId id="2147484607" r:id="rId46"/>
    <p:sldLayoutId id="2147484609" r:id="rId47"/>
    <p:sldLayoutId id="2147484608" r:id="rId48"/>
    <p:sldLayoutId id="2147484610" r:id="rId49"/>
    <p:sldLayoutId id="2147483679" r:id="rId50"/>
    <p:sldLayoutId id="2147483665" r:id="rId51"/>
    <p:sldLayoutId id="2147483669" r:id="rId52"/>
    <p:sldLayoutId id="2147483730" r:id="rId53"/>
    <p:sldLayoutId id="2147483685" r:id="rId54"/>
    <p:sldLayoutId id="2147484642" r:id="rId55"/>
    <p:sldLayoutId id="2147484614" r:id="rId56"/>
    <p:sldLayoutId id="2147484615" r:id="rId57"/>
    <p:sldLayoutId id="2147484616" r:id="rId58"/>
    <p:sldLayoutId id="2147484617" r:id="rId59"/>
    <p:sldLayoutId id="2147484618" r:id="rId60"/>
    <p:sldLayoutId id="2147484619" r:id="rId61"/>
    <p:sldLayoutId id="2147484620" r:id="rId62"/>
    <p:sldLayoutId id="2147483683" r:id="rId63"/>
    <p:sldLayoutId id="2147483674" r:id="rId64"/>
    <p:sldLayoutId id="2147483676" r:id="rId65"/>
    <p:sldLayoutId id="2147483673" r:id="rId66"/>
    <p:sldLayoutId id="2147483677" r:id="rId67"/>
    <p:sldLayoutId id="2147483678" r:id="rId68"/>
    <p:sldLayoutId id="2147483732" r:id="rId69"/>
    <p:sldLayoutId id="2147483670" r:id="rId70"/>
    <p:sldLayoutId id="2147483717" r:id="rId71"/>
    <p:sldLayoutId id="2147483718" r:id="rId72"/>
    <p:sldLayoutId id="2147484636" r:id="rId73"/>
    <p:sldLayoutId id="2147483731" r:id="rId74"/>
    <p:sldLayoutId id="2147483733" r:id="rId75"/>
    <p:sldLayoutId id="2147483734" r:id="rId76"/>
    <p:sldLayoutId id="2147483715" r:id="rId77"/>
    <p:sldLayoutId id="2147483716" r:id="rId78"/>
    <p:sldLayoutId id="2147484575" r:id="rId79"/>
    <p:sldLayoutId id="2147484622" r:id="rId80"/>
    <p:sldLayoutId id="2147483705" r:id="rId81"/>
    <p:sldLayoutId id="2147483706" r:id="rId82"/>
    <p:sldLayoutId id="2147484623" r:id="rId83"/>
    <p:sldLayoutId id="2147483708" r:id="rId84"/>
    <p:sldLayoutId id="2147483921" r:id="rId85"/>
    <p:sldLayoutId id="2147484576" r:id="rId86"/>
    <p:sldLayoutId id="2147484637" r:id="rId87"/>
    <p:sldLayoutId id="2147484522" r:id="rId88"/>
    <p:sldLayoutId id="2147483905" r:id="rId89"/>
    <p:sldLayoutId id="2147483907" r:id="rId90"/>
    <p:sldLayoutId id="2147483719" r:id="rId91"/>
    <p:sldLayoutId id="2147483720" r:id="rId92"/>
    <p:sldLayoutId id="2147483721" r:id="rId93"/>
    <p:sldLayoutId id="2147483945" r:id="rId9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Galano Grotesque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alano Grotesque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alano Grotesque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alano Grotesque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alano Grotesque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Galano Grotesque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2.png"/><Relationship Id="rId4" Type="http://schemas.openxmlformats.org/officeDocument/2006/relationships/image" Target="../media/image12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85.svg"/><Relationship Id="rId7" Type="http://schemas.openxmlformats.org/officeDocument/2006/relationships/image" Target="../media/image12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2.png"/><Relationship Id="rId4" Type="http://schemas.openxmlformats.org/officeDocument/2006/relationships/image" Target="../media/image131.sv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8_53CF0846.xml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5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7.png"/><Relationship Id="rId4" Type="http://schemas.openxmlformats.org/officeDocument/2006/relationships/image" Target="../media/image13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microsoft.com/office/2018/10/relationships/comments" Target="../comments/modernComment_6D15C51A_D498CB87.xml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8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41.png"/><Relationship Id="rId4" Type="http://schemas.openxmlformats.org/officeDocument/2006/relationships/image" Target="../media/image134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42.svg"/><Relationship Id="rId7" Type="http://schemas.openxmlformats.org/officeDocument/2006/relationships/image" Target="../media/image12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5.png"/><Relationship Id="rId5" Type="http://schemas.openxmlformats.org/officeDocument/2006/relationships/image" Target="../media/image144.svg"/><Relationship Id="rId4" Type="http://schemas.openxmlformats.org/officeDocument/2006/relationships/image" Target="../media/image1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8.png"/><Relationship Id="rId5" Type="http://schemas.openxmlformats.org/officeDocument/2006/relationships/image" Target="../media/image147.jpeg"/><Relationship Id="rId4" Type="http://schemas.openxmlformats.org/officeDocument/2006/relationships/image" Target="../media/image146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sv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5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5.svg"/><Relationship Id="rId5" Type="http://schemas.openxmlformats.org/officeDocument/2006/relationships/image" Target="../media/image154.png"/><Relationship Id="rId4" Type="http://schemas.openxmlformats.org/officeDocument/2006/relationships/image" Target="../media/image121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sv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87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6.png"/><Relationship Id="rId5" Type="http://schemas.openxmlformats.org/officeDocument/2006/relationships/image" Target="../media/image162.png"/><Relationship Id="rId4" Type="http://schemas.openxmlformats.org/officeDocument/2006/relationships/image" Target="../media/image121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42.svg"/><Relationship Id="rId7" Type="http://schemas.openxmlformats.org/officeDocument/2006/relationships/image" Target="../media/image16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0.png"/><Relationship Id="rId5" Type="http://schemas.openxmlformats.org/officeDocument/2006/relationships/image" Target="../media/image144.svg"/><Relationship Id="rId4" Type="http://schemas.openxmlformats.org/officeDocument/2006/relationships/image" Target="../media/image14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85.svg"/><Relationship Id="rId7" Type="http://schemas.openxmlformats.org/officeDocument/2006/relationships/image" Target="../media/image12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42.svg"/><Relationship Id="rId7" Type="http://schemas.openxmlformats.org/officeDocument/2006/relationships/image" Target="../media/image16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0.png"/><Relationship Id="rId5" Type="http://schemas.openxmlformats.org/officeDocument/2006/relationships/image" Target="../media/image144.svg"/><Relationship Id="rId4" Type="http://schemas.openxmlformats.org/officeDocument/2006/relationships/image" Target="../media/image14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42.svg"/><Relationship Id="rId7" Type="http://schemas.openxmlformats.org/officeDocument/2006/relationships/image" Target="../media/image12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5.png"/><Relationship Id="rId5" Type="http://schemas.openxmlformats.org/officeDocument/2006/relationships/image" Target="../media/image144.svg"/><Relationship Id="rId4" Type="http://schemas.openxmlformats.org/officeDocument/2006/relationships/image" Target="../media/image14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92.svg"/><Relationship Id="rId9" Type="http://schemas.openxmlformats.org/officeDocument/2006/relationships/image" Target="../media/image7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svg"/><Relationship Id="rId3" Type="http://schemas.openxmlformats.org/officeDocument/2006/relationships/image" Target="../media/image165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67.svg"/><Relationship Id="rId5" Type="http://schemas.openxmlformats.org/officeDocument/2006/relationships/image" Target="../media/image111.png"/><Relationship Id="rId10" Type="http://schemas.openxmlformats.org/officeDocument/2006/relationships/image" Target="../media/image171.png"/><Relationship Id="rId4" Type="http://schemas.openxmlformats.org/officeDocument/2006/relationships/image" Target="../media/image166.svg"/><Relationship Id="rId9" Type="http://schemas.openxmlformats.org/officeDocument/2006/relationships/image" Target="../media/image17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svg"/><Relationship Id="rId13" Type="http://schemas.openxmlformats.org/officeDocument/2006/relationships/image" Target="../media/image176.png"/><Relationship Id="rId3" Type="http://schemas.openxmlformats.org/officeDocument/2006/relationships/image" Target="../media/image165.png"/><Relationship Id="rId7" Type="http://schemas.openxmlformats.org/officeDocument/2006/relationships/image" Target="../media/image168.png"/><Relationship Id="rId12" Type="http://schemas.openxmlformats.org/officeDocument/2006/relationships/image" Target="../media/image17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7.svg"/><Relationship Id="rId11" Type="http://schemas.openxmlformats.org/officeDocument/2006/relationships/image" Target="../media/image174.png"/><Relationship Id="rId5" Type="http://schemas.openxmlformats.org/officeDocument/2006/relationships/image" Target="../media/image111.png"/><Relationship Id="rId10" Type="http://schemas.openxmlformats.org/officeDocument/2006/relationships/image" Target="../media/image173.png"/><Relationship Id="rId4" Type="http://schemas.openxmlformats.org/officeDocument/2006/relationships/image" Target="../media/image166.svg"/><Relationship Id="rId9" Type="http://schemas.openxmlformats.org/officeDocument/2006/relationships/image" Target="../media/image1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jpe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9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B7C5C1-4740-6449-9B0E-D6F3A6A4F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59" y="923075"/>
            <a:ext cx="4323543" cy="64210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60DE97B-C209-6246-AD79-FF131624D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33865" y="380508"/>
            <a:ext cx="5606108" cy="6235993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26436D0-A070-2448-9A0D-9B8D499DFC65}"/>
              </a:ext>
            </a:extLst>
          </p:cNvPr>
          <p:cNvSpPr txBox="1">
            <a:spLocks/>
          </p:cNvSpPr>
          <p:nvPr/>
        </p:nvSpPr>
        <p:spPr>
          <a:xfrm>
            <a:off x="561240" y="2856394"/>
            <a:ext cx="6976443" cy="642110"/>
          </a:xfrm>
          <a:prstGeom prst="rect">
            <a:avLst/>
          </a:prstGeom>
        </p:spPr>
        <p:txBody>
          <a:bodyPr anchor="b" anchorCtr="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/>
              <a:t>Master Class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23D599-30C8-AF47-ACB7-C3BA54216651}"/>
              </a:ext>
            </a:extLst>
          </p:cNvPr>
          <p:cNvSpPr txBox="1">
            <a:spLocks/>
          </p:cNvSpPr>
          <p:nvPr/>
        </p:nvSpPr>
        <p:spPr>
          <a:xfrm>
            <a:off x="544702" y="3535903"/>
            <a:ext cx="6976443" cy="3069176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Galano Grotesque" pitchFamily="2" charset="77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chemeClr val="bg1"/>
                </a:solidFill>
              </a:rPr>
              <a:t>All Roads Lead to Promotions</a:t>
            </a:r>
          </a:p>
          <a:p>
            <a:endParaRPr lang="en-US" sz="600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0C2750-A3CD-8A92-7C2F-EE1FDF1A25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2538" y="1904753"/>
            <a:ext cx="3119002" cy="25453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83FD53-6BF3-D960-A91F-446D0F54E5CE}"/>
              </a:ext>
            </a:extLst>
          </p:cNvPr>
          <p:cNvSpPr txBox="1"/>
          <p:nvPr/>
        </p:nvSpPr>
        <p:spPr>
          <a:xfrm>
            <a:off x="7590211" y="227307"/>
            <a:ext cx="422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solidFill>
                  <a:schemeClr val="bg1"/>
                </a:solidFill>
                <a:latin typeface="Galano Grotesque" pitchFamily="2" charset="77"/>
              </a:rPr>
              <a:t>Webinar starting shortly…</a:t>
            </a:r>
          </a:p>
        </p:txBody>
      </p:sp>
    </p:spTree>
    <p:extLst>
      <p:ext uri="{BB962C8B-B14F-4D97-AF65-F5344CB8AC3E}">
        <p14:creationId xmlns:p14="http://schemas.microsoft.com/office/powerpoint/2010/main" val="229807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A58577-1B51-4FB6-BA0A-8FD38ACE67AC}"/>
              </a:ext>
            </a:extLst>
          </p:cNvPr>
          <p:cNvSpPr txBox="1"/>
          <p:nvPr/>
        </p:nvSpPr>
        <p:spPr>
          <a:xfrm>
            <a:off x="1071169" y="3091151"/>
            <a:ext cx="2743199" cy="8156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241F20"/>
                </a:solidFill>
                <a:effectLst/>
                <a:uLnTx/>
                <a:uFillTx/>
                <a:latin typeface="Galano Grotesque"/>
                <a:ea typeface="+mn-ea"/>
                <a:cs typeface="+mn-cs"/>
              </a:rPr>
              <a:t>Revenue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241F20"/>
              </a:solidFill>
              <a:effectLst/>
              <a:uLnTx/>
              <a:uFillTx/>
              <a:latin typeface="Galano Grotesque"/>
              <a:ea typeface="+mn-ea"/>
              <a:cs typeface="Calibri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241F20"/>
              </a:solidFill>
              <a:effectLst/>
              <a:uLnTx/>
              <a:uFillTx/>
              <a:latin typeface="Galano Grotesque"/>
              <a:ea typeface="+mn-ea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0271C6-D6E3-4041-9F34-89A9FDDFEE55}"/>
              </a:ext>
            </a:extLst>
          </p:cNvPr>
          <p:cNvSpPr txBox="1"/>
          <p:nvPr/>
        </p:nvSpPr>
        <p:spPr>
          <a:xfrm>
            <a:off x="4724400" y="3091151"/>
            <a:ext cx="274319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lano Grotesque"/>
                <a:ea typeface="+mn-ea"/>
                <a:cs typeface="+mn-cs"/>
              </a:rPr>
              <a:t>Audience Engagement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241F20"/>
              </a:solidFill>
              <a:effectLst/>
              <a:uLnTx/>
              <a:uFillTx/>
              <a:latin typeface="Galano Grotesque"/>
              <a:ea typeface="+mn-ea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9C4ED5-5C2C-4D2D-A887-F992BC87EB3F}"/>
              </a:ext>
            </a:extLst>
          </p:cNvPr>
          <p:cNvSpPr txBox="1"/>
          <p:nvPr/>
        </p:nvSpPr>
        <p:spPr>
          <a:xfrm>
            <a:off x="8377631" y="3283511"/>
            <a:ext cx="274319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241F20"/>
                </a:solidFill>
                <a:effectLst/>
                <a:uLnTx/>
                <a:uFillTx/>
                <a:latin typeface="Galano Grotesque"/>
                <a:ea typeface="+mn-ea"/>
                <a:cs typeface="+mn-cs"/>
              </a:rPr>
              <a:t>First-Party Data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1F2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241F20"/>
              </a:solidFill>
              <a:effectLst/>
              <a:uLnTx/>
              <a:uFillTx/>
              <a:latin typeface="Galano Grotesque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5445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CD34C3-1502-28AB-1AEF-1CA4332EBFFF}"/>
              </a:ext>
            </a:extLst>
          </p:cNvPr>
          <p:cNvSpPr txBox="1">
            <a:spLocks/>
          </p:cNvSpPr>
          <p:nvPr/>
        </p:nvSpPr>
        <p:spPr>
          <a:xfrm>
            <a:off x="747767" y="3139145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Galano Grotesque" pitchFamily="2" charset="77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alano Grotesque"/>
              </a:rPr>
              <a:t>What will the rest of 2023 look like?</a:t>
            </a:r>
          </a:p>
        </p:txBody>
      </p:sp>
    </p:spTree>
    <p:extLst>
      <p:ext uri="{BB962C8B-B14F-4D97-AF65-F5344CB8AC3E}">
        <p14:creationId xmlns:p14="http://schemas.microsoft.com/office/powerpoint/2010/main" val="3078272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8683406F-991F-A10A-21D1-6DE59337FB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56" t="19497" r="852" b="7983"/>
          <a:stretch/>
        </p:blipFill>
        <p:spPr>
          <a:xfrm>
            <a:off x="2255689" y="659219"/>
            <a:ext cx="9153046" cy="50185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D5A9C-EB49-A051-A165-248B18948A07}"/>
              </a:ext>
            </a:extLst>
          </p:cNvPr>
          <p:cNvSpPr txBox="1">
            <a:spLocks/>
          </p:cNvSpPr>
          <p:nvPr/>
        </p:nvSpPr>
        <p:spPr>
          <a:xfrm>
            <a:off x="357981" y="223283"/>
            <a:ext cx="9976866" cy="5942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Galano Grotesque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Recession Warning Bells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FF8ED-B2B2-B42C-7CCC-FEE5B560F79F}"/>
              </a:ext>
            </a:extLst>
          </p:cNvPr>
          <p:cNvSpPr txBox="1"/>
          <p:nvPr/>
        </p:nvSpPr>
        <p:spPr>
          <a:xfrm>
            <a:off x="2775098" y="5677786"/>
            <a:ext cx="75597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Galano Grotesque" pitchFamily="2" charset="77"/>
              </a:rPr>
              <a:t>Source: United States Census Bureau Business Formation Statistics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487BE8-70FB-A2DB-D451-6E041CEF6584}"/>
              </a:ext>
            </a:extLst>
          </p:cNvPr>
          <p:cNvSpPr txBox="1"/>
          <p:nvPr/>
        </p:nvSpPr>
        <p:spPr>
          <a:xfrm>
            <a:off x="9019955" y="5677786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Galano Grotesque" pitchFamily="2" charset="77"/>
              </a:rPr>
              <a:t>Copyright Borrell Inc. </a:t>
            </a:r>
          </a:p>
        </p:txBody>
      </p:sp>
    </p:spTree>
    <p:extLst>
      <p:ext uri="{BB962C8B-B14F-4D97-AF65-F5344CB8AC3E}">
        <p14:creationId xmlns:p14="http://schemas.microsoft.com/office/powerpoint/2010/main" val="272138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39DC2EB4-2448-432C-E47C-317E8F79DB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31" t="28220" r="669" b="13947"/>
          <a:stretch/>
        </p:blipFill>
        <p:spPr>
          <a:xfrm>
            <a:off x="1524000" y="1655596"/>
            <a:ext cx="9144000" cy="39659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17BC7C-0DEE-8415-240D-E14E04DAD1F1}"/>
              </a:ext>
            </a:extLst>
          </p:cNvPr>
          <p:cNvSpPr txBox="1"/>
          <p:nvPr/>
        </p:nvSpPr>
        <p:spPr>
          <a:xfrm>
            <a:off x="10097386" y="5773479"/>
            <a:ext cx="2094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Galano Grotesque" pitchFamily="2" charset="77"/>
              </a:rPr>
              <a:t>Source: 2023 Borrell Inc.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9570C3-FA8E-FF29-5349-16FB05CC7B68}"/>
              </a:ext>
            </a:extLst>
          </p:cNvPr>
          <p:cNvSpPr txBox="1">
            <a:spLocks/>
          </p:cNvSpPr>
          <p:nvPr/>
        </p:nvSpPr>
        <p:spPr>
          <a:xfrm>
            <a:off x="357981" y="223283"/>
            <a:ext cx="9976866" cy="5942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Galano Grotesque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During Pandemic, Larger Businesses Failed, Smaller Ones Proliferated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982ADF-5996-2C10-AE83-F0F5C475F22A}"/>
              </a:ext>
            </a:extLst>
          </p:cNvPr>
          <p:cNvSpPr txBox="1"/>
          <p:nvPr/>
        </p:nvSpPr>
        <p:spPr>
          <a:xfrm>
            <a:off x="3207488" y="1424764"/>
            <a:ext cx="6510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Galano Grotesque" pitchFamily="2" charset="77"/>
              </a:rPr>
              <a:t>% change in # of locations 2019-2022 </a:t>
            </a:r>
          </a:p>
        </p:txBody>
      </p:sp>
    </p:spTree>
    <p:extLst>
      <p:ext uri="{BB962C8B-B14F-4D97-AF65-F5344CB8AC3E}">
        <p14:creationId xmlns:p14="http://schemas.microsoft.com/office/powerpoint/2010/main" val="3083947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pie chart&#10;&#10;Description automatically generated with medium confidence">
            <a:extLst>
              <a:ext uri="{FF2B5EF4-FFF2-40B4-BE49-F238E27FC236}">
                <a16:creationId xmlns:a16="http://schemas.microsoft.com/office/drawing/2014/main" id="{D1C04E25-7DBA-5603-E430-E0190C9F36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21" t="22636" r="1906" b="26335"/>
          <a:stretch/>
        </p:blipFill>
        <p:spPr>
          <a:xfrm>
            <a:off x="2838894" y="1575376"/>
            <a:ext cx="7495953" cy="39538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50A191-39B0-BA7C-4E49-9D8DA9959326}"/>
              </a:ext>
            </a:extLst>
          </p:cNvPr>
          <p:cNvSpPr txBox="1">
            <a:spLocks/>
          </p:cNvSpPr>
          <p:nvPr/>
        </p:nvSpPr>
        <p:spPr>
          <a:xfrm>
            <a:off x="357981" y="223283"/>
            <a:ext cx="9976866" cy="5942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Galano Grotesque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Evidence of Strong Growth in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768453-C5E8-D318-7F59-8E7BB20DB659}"/>
              </a:ext>
            </a:extLst>
          </p:cNvPr>
          <p:cNvSpPr txBox="1"/>
          <p:nvPr/>
        </p:nvSpPr>
        <p:spPr>
          <a:xfrm>
            <a:off x="10079665" y="5390707"/>
            <a:ext cx="2828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Galano Grotesque" pitchFamily="2" charset="77"/>
              </a:rPr>
              <a:t>Source: 2023 Borrell Inc.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9955C4-75EE-FB6C-8A40-653E90E6B120}"/>
              </a:ext>
            </a:extLst>
          </p:cNvPr>
          <p:cNvSpPr txBox="1"/>
          <p:nvPr/>
        </p:nvSpPr>
        <p:spPr>
          <a:xfrm>
            <a:off x="520995" y="817570"/>
            <a:ext cx="10388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Galano Grotesque" pitchFamily="2" charset="77"/>
              </a:rPr>
              <a:t>How will your Advertising Budget change in 2023?</a:t>
            </a:r>
          </a:p>
        </p:txBody>
      </p:sp>
    </p:spTree>
    <p:extLst>
      <p:ext uri="{BB962C8B-B14F-4D97-AF65-F5344CB8AC3E}">
        <p14:creationId xmlns:p14="http://schemas.microsoft.com/office/powerpoint/2010/main" val="4139187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A14C726-114D-F449-8199-80A34A10F5C2}"/>
              </a:ext>
            </a:extLst>
          </p:cNvPr>
          <p:cNvGraphicFramePr/>
          <p:nvPr/>
        </p:nvGraphicFramePr>
        <p:xfrm>
          <a:off x="261504" y="646516"/>
          <a:ext cx="11668991" cy="5320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90777AF-4BE2-B24E-9819-B572CF98DE41}"/>
              </a:ext>
            </a:extLst>
          </p:cNvPr>
          <p:cNvSpPr txBox="1"/>
          <p:nvPr/>
        </p:nvSpPr>
        <p:spPr>
          <a:xfrm>
            <a:off x="9646459" y="6203377"/>
            <a:ext cx="2296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>
                <a:solidFill>
                  <a:schemeClr val="bg2">
                    <a:lumMod val="50000"/>
                  </a:schemeClr>
                </a:solidFill>
                <a:latin typeface="Galano Grotesque" pitchFamily="2" charset="77"/>
              </a:rPr>
              <a:t>Credit: Borrell Associates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3D347B8-8A40-0B4B-8BE3-93F62107FABF}"/>
              </a:ext>
            </a:extLst>
          </p:cNvPr>
          <p:cNvCxnSpPr>
            <a:cxnSpLocks/>
          </p:cNvCxnSpPr>
          <p:nvPr/>
        </p:nvCxnSpPr>
        <p:spPr>
          <a:xfrm>
            <a:off x="8959571" y="2294295"/>
            <a:ext cx="0" cy="899998"/>
          </a:xfrm>
          <a:prstGeom prst="straightConnector1">
            <a:avLst/>
          </a:prstGeom>
          <a:ln w="19050">
            <a:solidFill>
              <a:schemeClr val="accent3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04762E-A547-5748-87EA-B4DA7EEF7293}"/>
              </a:ext>
            </a:extLst>
          </p:cNvPr>
          <p:cNvCxnSpPr>
            <a:cxnSpLocks/>
          </p:cNvCxnSpPr>
          <p:nvPr/>
        </p:nvCxnSpPr>
        <p:spPr>
          <a:xfrm>
            <a:off x="10483642" y="1726943"/>
            <a:ext cx="0" cy="1134704"/>
          </a:xfrm>
          <a:prstGeom prst="straightConnector1">
            <a:avLst/>
          </a:prstGeom>
          <a:ln w="19050">
            <a:solidFill>
              <a:schemeClr val="accent3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5A99ECD-67B7-6D45-B63D-36B0574EA883}"/>
              </a:ext>
            </a:extLst>
          </p:cNvPr>
          <p:cNvSpPr txBox="1"/>
          <p:nvPr/>
        </p:nvSpPr>
        <p:spPr>
          <a:xfrm>
            <a:off x="10438146" y="1928381"/>
            <a:ext cx="196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3">
                    <a:lumMod val="75000"/>
                  </a:schemeClr>
                </a:solidFill>
                <a:latin typeface="Galano Grotesque" pitchFamily="2" charset="77"/>
              </a:rPr>
              <a:t>Gap is forecasted to</a:t>
            </a:r>
          </a:p>
          <a:p>
            <a:r>
              <a:rPr lang="en-US" sz="1200">
                <a:solidFill>
                  <a:schemeClr val="accent3">
                    <a:lumMod val="75000"/>
                  </a:schemeClr>
                </a:solidFill>
                <a:latin typeface="Galano Grotesque" pitchFamily="2" charset="77"/>
              </a:rPr>
              <a:t>start widening again</a:t>
            </a:r>
            <a:endParaRPr lang="en-US" sz="1400">
              <a:solidFill>
                <a:schemeClr val="accent3">
                  <a:lumMod val="75000"/>
                </a:schemeClr>
              </a:solidFill>
              <a:latin typeface="Galano Grotesqu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47795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E75CBB0-3E9B-18A6-2E40-43E7EB107F37}"/>
              </a:ext>
            </a:extLst>
          </p:cNvPr>
          <p:cNvSpPr txBox="1">
            <a:spLocks/>
          </p:cNvSpPr>
          <p:nvPr/>
        </p:nvSpPr>
        <p:spPr>
          <a:xfrm>
            <a:off x="747767" y="3139145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Galano Grotesque" pitchFamily="2" charset="77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alano Grotesque"/>
              </a:rPr>
              <a:t>How Second Street fits into your strategy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3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A58577-1B51-4FB6-BA0A-8FD38ACE67AC}"/>
              </a:ext>
            </a:extLst>
          </p:cNvPr>
          <p:cNvSpPr txBox="1"/>
          <p:nvPr/>
        </p:nvSpPr>
        <p:spPr>
          <a:xfrm>
            <a:off x="1071169" y="3091151"/>
            <a:ext cx="2743199" cy="8156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241F20"/>
                </a:solidFill>
                <a:effectLst/>
                <a:uLnTx/>
                <a:uFillTx/>
                <a:latin typeface="Galano Grotesque"/>
                <a:ea typeface="+mn-ea"/>
                <a:cs typeface="+mn-cs"/>
              </a:rPr>
              <a:t>Revenue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241F20"/>
              </a:solidFill>
              <a:effectLst/>
              <a:uLnTx/>
              <a:uFillTx/>
              <a:latin typeface="Galano Grotesque"/>
              <a:ea typeface="+mn-ea"/>
              <a:cs typeface="Calibri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241F20"/>
              </a:solidFill>
              <a:effectLst/>
              <a:uLnTx/>
              <a:uFillTx/>
              <a:latin typeface="Galano Grotesque"/>
              <a:ea typeface="+mn-ea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0271C6-D6E3-4041-9F34-89A9FDDFEE55}"/>
              </a:ext>
            </a:extLst>
          </p:cNvPr>
          <p:cNvSpPr txBox="1"/>
          <p:nvPr/>
        </p:nvSpPr>
        <p:spPr>
          <a:xfrm>
            <a:off x="4724400" y="3091151"/>
            <a:ext cx="274319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lano Grotesque"/>
                <a:ea typeface="+mn-ea"/>
                <a:cs typeface="+mn-cs"/>
              </a:rPr>
              <a:t>Audience Engagement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241F20"/>
              </a:solidFill>
              <a:effectLst/>
              <a:uLnTx/>
              <a:uFillTx/>
              <a:latin typeface="Galano Grotesque"/>
              <a:ea typeface="+mn-ea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9C4ED5-5C2C-4D2D-A887-F992BC87EB3F}"/>
              </a:ext>
            </a:extLst>
          </p:cNvPr>
          <p:cNvSpPr txBox="1"/>
          <p:nvPr/>
        </p:nvSpPr>
        <p:spPr>
          <a:xfrm>
            <a:off x="8377631" y="3283511"/>
            <a:ext cx="274319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241F20"/>
                </a:solidFill>
                <a:effectLst/>
                <a:uLnTx/>
                <a:uFillTx/>
                <a:latin typeface="Galano Grotesque"/>
                <a:ea typeface="+mn-ea"/>
                <a:cs typeface="+mn-cs"/>
              </a:rPr>
              <a:t>First-Party Data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1F2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241F20"/>
              </a:solidFill>
              <a:effectLst/>
              <a:uLnTx/>
              <a:uFillTx/>
              <a:latin typeface="Galano Grotesque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0112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87E8220-822D-78A3-FFD5-17F9CFE79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95" y="1303682"/>
            <a:ext cx="3433673" cy="427564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EF07CC1-024D-BDA4-1CC8-8C576BB7D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343" y="1310320"/>
            <a:ext cx="3433314" cy="4269009"/>
          </a:xfrm>
          <a:prstGeom prst="rect">
            <a:avLst/>
          </a:prstGeom>
        </p:spPr>
      </p:pic>
      <p:pic>
        <p:nvPicPr>
          <p:cNvPr id="9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9FC25FA-90A6-10B3-0485-A30CBBEA7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434" y="1309430"/>
            <a:ext cx="3332671" cy="42698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4A1BD0C-0A67-ABD9-1532-E24E4BFCEDA9}"/>
              </a:ext>
            </a:extLst>
          </p:cNvPr>
          <p:cNvSpPr txBox="1">
            <a:spLocks/>
          </p:cNvSpPr>
          <p:nvPr/>
        </p:nvSpPr>
        <p:spPr>
          <a:xfrm>
            <a:off x="336716" y="457199"/>
            <a:ext cx="8679693" cy="5942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Galano Grotesque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You’re already doing this!</a:t>
            </a:r>
          </a:p>
        </p:txBody>
      </p:sp>
    </p:spTree>
    <p:extLst>
      <p:ext uri="{BB962C8B-B14F-4D97-AF65-F5344CB8AC3E}">
        <p14:creationId xmlns:p14="http://schemas.microsoft.com/office/powerpoint/2010/main" val="2711899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942F7-DBB6-D04B-8820-D772CB84C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50948"/>
            <a:ext cx="10515600" cy="1485643"/>
          </a:xfrm>
        </p:spPr>
        <p:txBody>
          <a:bodyPr>
            <a:normAutofit/>
          </a:bodyPr>
          <a:lstStyle/>
          <a:p>
            <a:r>
              <a:rPr lang="en-US" sz="5000" b="0">
                <a:solidFill>
                  <a:schemeClr val="bg1"/>
                </a:solidFill>
              </a:rPr>
              <a:t>Revenue</a:t>
            </a:r>
          </a:p>
        </p:txBody>
      </p:sp>
    </p:spTree>
    <p:extLst>
      <p:ext uri="{BB962C8B-B14F-4D97-AF65-F5344CB8AC3E}">
        <p14:creationId xmlns:p14="http://schemas.microsoft.com/office/powerpoint/2010/main" val="4242001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9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B7C5C1-4740-6449-9B0E-D6F3A6A4F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59" y="923075"/>
            <a:ext cx="4323543" cy="64210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60DE97B-C209-6246-AD79-FF131624D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33865" y="380508"/>
            <a:ext cx="5606108" cy="6235993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26436D0-A070-2448-9A0D-9B8D499DFC65}"/>
              </a:ext>
            </a:extLst>
          </p:cNvPr>
          <p:cNvSpPr txBox="1">
            <a:spLocks/>
          </p:cNvSpPr>
          <p:nvPr/>
        </p:nvSpPr>
        <p:spPr>
          <a:xfrm>
            <a:off x="561240" y="2856394"/>
            <a:ext cx="6976443" cy="642110"/>
          </a:xfrm>
          <a:prstGeom prst="rect">
            <a:avLst/>
          </a:prstGeom>
        </p:spPr>
        <p:txBody>
          <a:bodyPr anchor="b" anchorCtr="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/>
              <a:t>Master Class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23D599-30C8-AF47-ACB7-C3BA54216651}"/>
              </a:ext>
            </a:extLst>
          </p:cNvPr>
          <p:cNvSpPr txBox="1">
            <a:spLocks/>
          </p:cNvSpPr>
          <p:nvPr/>
        </p:nvSpPr>
        <p:spPr>
          <a:xfrm>
            <a:off x="544702" y="3535903"/>
            <a:ext cx="6976443" cy="3069176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Galano Grotesque" pitchFamily="2" charset="77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chemeClr val="bg1"/>
                </a:solidFill>
              </a:rPr>
              <a:t>All Roads Lead to Promotions</a:t>
            </a:r>
          </a:p>
          <a:p>
            <a:endParaRPr lang="en-US" sz="600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0C2750-A3CD-8A92-7C2F-EE1FDF1A25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2538" y="1904753"/>
            <a:ext cx="3119002" cy="254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18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EF798-3B84-92CF-0EE1-1DE7F8FE7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lano Grotesque"/>
              </a:rPr>
              <a:t>Keep doing what you're doing!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0CBBF-5FB2-9EE8-3DD0-31A4BE22F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latin typeface="Galano Grotesque"/>
              </a:rPr>
              <a:t>Sponsorships tied to current initiatives</a:t>
            </a:r>
            <a:endParaRPr lang="en-US"/>
          </a:p>
          <a:p>
            <a:r>
              <a:rPr lang="en-US">
                <a:latin typeface="Galano Grotesque"/>
              </a:rPr>
              <a:t>Sellers are consultants</a:t>
            </a:r>
            <a:endParaRPr lang="en-US"/>
          </a:p>
          <a:p>
            <a:r>
              <a:rPr lang="en-US">
                <a:latin typeface="Galano Grotesque"/>
              </a:rPr>
              <a:t>Set revenue goals big enough to matter!</a:t>
            </a:r>
            <a:endParaRPr lang="en-US"/>
          </a:p>
          <a:p>
            <a:r>
              <a:rPr lang="en-US">
                <a:latin typeface="Galano Grotesque"/>
              </a:rPr>
              <a:t>Target the top categories and sell recurring campaigns for efficiency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07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448BF-A1AC-B720-6517-A0F167918041}"/>
              </a:ext>
            </a:extLst>
          </p:cNvPr>
          <p:cNvSpPr txBox="1">
            <a:spLocks/>
          </p:cNvSpPr>
          <p:nvPr/>
        </p:nvSpPr>
        <p:spPr>
          <a:xfrm>
            <a:off x="399004" y="400331"/>
            <a:ext cx="6326688" cy="13354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Galano Grotesque" pitchFamily="2" charset="77"/>
                <a:ea typeface="+mj-ea"/>
                <a:cs typeface="+mj-cs"/>
              </a:defRPr>
            </a:lvl1pPr>
          </a:lstStyle>
          <a:p>
            <a:r>
              <a:rPr lang="en-US" sz="3300">
                <a:latin typeface="Galano Grotesque"/>
              </a:rPr>
              <a:t>Younger Businesses Have Far Less Marketing Expertise</a:t>
            </a:r>
            <a:endParaRPr lang="en-US" sz="3300"/>
          </a:p>
        </p:txBody>
      </p:sp>
      <p:pic>
        <p:nvPicPr>
          <p:cNvPr id="4" name="Picture 3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1EDFFBAD-2737-25D5-1576-EC12C0FBD8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24" t="20146" r="1149" b="20220"/>
          <a:stretch/>
        </p:blipFill>
        <p:spPr>
          <a:xfrm>
            <a:off x="2894427" y="1366283"/>
            <a:ext cx="7662530" cy="41254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F62B75-B584-2ABC-3CF1-2F81D63AECB4}"/>
              </a:ext>
            </a:extLst>
          </p:cNvPr>
          <p:cNvSpPr txBox="1"/>
          <p:nvPr/>
        </p:nvSpPr>
        <p:spPr>
          <a:xfrm>
            <a:off x="10097386" y="5773479"/>
            <a:ext cx="2094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Galano Grotesque" pitchFamily="2" charset="77"/>
              </a:rPr>
              <a:t>Source: 2023 Borrell Inc.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BFC14-DDEA-47F8-A663-50EC7FCE0C4F}"/>
              </a:ext>
            </a:extLst>
          </p:cNvPr>
          <p:cNvSpPr txBox="1"/>
          <p:nvPr/>
        </p:nvSpPr>
        <p:spPr>
          <a:xfrm>
            <a:off x="2894427" y="1706575"/>
            <a:ext cx="341305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latin typeface="Galano Grotesque" pitchFamily="2" charset="77"/>
              </a:rPr>
              <a:t>Newly Established Businesses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370412-251A-B908-EEAA-AFC0E4A93A3A}"/>
              </a:ext>
            </a:extLst>
          </p:cNvPr>
          <p:cNvSpPr txBox="1"/>
          <p:nvPr/>
        </p:nvSpPr>
        <p:spPr>
          <a:xfrm>
            <a:off x="6615822" y="2532465"/>
            <a:ext cx="341305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latin typeface="Galano Grotesque" pitchFamily="2" charset="77"/>
              </a:rPr>
              <a:t>Older Businesses</a:t>
            </a:r>
          </a:p>
        </p:txBody>
      </p:sp>
    </p:spTree>
    <p:extLst>
      <p:ext uri="{BB962C8B-B14F-4D97-AF65-F5344CB8AC3E}">
        <p14:creationId xmlns:p14="http://schemas.microsoft.com/office/powerpoint/2010/main" val="2831841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1">
            <a:extLst>
              <a:ext uri="{FF2B5EF4-FFF2-40B4-BE49-F238E27FC236}">
                <a16:creationId xmlns:a16="http://schemas.microsoft.com/office/drawing/2014/main" id="{3A5C92D1-6EDB-B523-09BF-1292973D3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7011" y="645042"/>
            <a:ext cx="5464536" cy="57300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44C71A-7A8D-5746-8C72-A027F4234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81" y="223283"/>
            <a:ext cx="8679693" cy="594287"/>
          </a:xfrm>
        </p:spPr>
        <p:txBody>
          <a:bodyPr/>
          <a:lstStyle/>
          <a:p>
            <a:r>
              <a:rPr lang="en-US"/>
              <a:t>Advertiser Results: Motorcycle Mayhem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D1C20-BE0F-EA48-8B6C-5EF54D92C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7981" y="726774"/>
            <a:ext cx="7446317" cy="1386448"/>
          </a:xfrm>
        </p:spPr>
        <p:txBody>
          <a:bodyPr>
            <a:normAutofit/>
          </a:bodyPr>
          <a:lstStyle/>
          <a:p>
            <a:r>
              <a:rPr lang="en-US" b="1" i="1"/>
              <a:t>The Leaf-Chronicle </a:t>
            </a:r>
            <a:r>
              <a:rPr lang="en-US" b="1"/>
              <a:t>| Clarksville, TN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3210B-E71D-C19D-F55E-7CDA66EA8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755" y="2160567"/>
            <a:ext cx="5613723" cy="29106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51BF3A-729F-9E8E-51AC-A32772CEFAC8}"/>
              </a:ext>
            </a:extLst>
          </p:cNvPr>
          <p:cNvSpPr txBox="1"/>
          <p:nvPr/>
        </p:nvSpPr>
        <p:spPr>
          <a:xfrm>
            <a:off x="350875" y="1109330"/>
            <a:ext cx="5871911" cy="47474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200">
                <a:latin typeface="Galano Grotesque"/>
                <a:ea typeface="Calibri" panose="020F0502020204030204"/>
                <a:cs typeface="Calibri" panose="020F0502020204030204"/>
              </a:rPr>
              <a:t>Great social engagement on FB and IG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200">
                <a:latin typeface="Galano Grotesque"/>
                <a:ea typeface="Calibri" panose="020F0502020204030204"/>
                <a:cs typeface="Calibri" panose="020F0502020204030204"/>
              </a:rPr>
              <a:t>263 Riders interested in a Basic Course through the Riding Academy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200">
                <a:latin typeface="Galano Grotesque"/>
                <a:ea typeface="Calibri" panose="020F0502020204030204"/>
                <a:cs typeface="Calibri" panose="020F0502020204030204"/>
              </a:rPr>
              <a:t>243 </a:t>
            </a:r>
            <a:r>
              <a:rPr lang="en-US" sz="2200" err="1">
                <a:latin typeface="Galano Grotesque"/>
                <a:ea typeface="Calibri" panose="020F0502020204030204"/>
                <a:cs typeface="Calibri" panose="020F0502020204030204"/>
              </a:rPr>
              <a:t>Opt</a:t>
            </a:r>
            <a:r>
              <a:rPr lang="en-US" sz="2200">
                <a:latin typeface="Galano Grotesque"/>
                <a:ea typeface="Calibri" panose="020F0502020204030204"/>
                <a:cs typeface="Calibri" panose="020F0502020204030204"/>
              </a:rPr>
              <a:t> Ins for newspaper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200">
                <a:latin typeface="Galano Grotesque"/>
                <a:ea typeface="Calibri" panose="020F0502020204030204"/>
                <a:cs typeface="Calibri" panose="020F0502020204030204"/>
              </a:rPr>
              <a:t>906 </a:t>
            </a:r>
            <a:r>
              <a:rPr lang="en-US" sz="2200" err="1">
                <a:latin typeface="Galano Grotesque"/>
                <a:ea typeface="Calibri" panose="020F0502020204030204"/>
                <a:cs typeface="Calibri" panose="020F0502020204030204"/>
              </a:rPr>
              <a:t>Opt</a:t>
            </a:r>
            <a:r>
              <a:rPr lang="en-US" sz="2200">
                <a:latin typeface="Galano Grotesque"/>
                <a:ea typeface="Calibri" panose="020F0502020204030204"/>
                <a:cs typeface="Calibri" panose="020F0502020204030204"/>
              </a:rPr>
              <a:t> ins for the Appleton Harley Davidson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US" sz="2200" b="1">
                <a:solidFill>
                  <a:srgbClr val="2474DB"/>
                </a:solidFill>
                <a:latin typeface="Galano Grotesque"/>
                <a:ea typeface="Calibri" panose="020F0502020204030204"/>
                <a:cs typeface="Calibri" panose="020F0502020204030204"/>
              </a:rPr>
              <a:t>$12,500</a:t>
            </a:r>
            <a:r>
              <a:rPr lang="en-US" sz="2200">
                <a:latin typeface="Galano Grotesque"/>
                <a:ea typeface="Calibri" panose="020F0502020204030204"/>
                <a:cs typeface="Calibri" panose="020F0502020204030204"/>
              </a:rPr>
              <a:t> in Revenue</a:t>
            </a:r>
          </a:p>
        </p:txBody>
      </p:sp>
    </p:spTree>
    <p:extLst>
      <p:ext uri="{BB962C8B-B14F-4D97-AF65-F5344CB8AC3E}">
        <p14:creationId xmlns:p14="http://schemas.microsoft.com/office/powerpoint/2010/main" val="2179097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1D5379BC-30F9-0542-9058-B29433763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3552" y="342767"/>
            <a:ext cx="5662393" cy="62605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DF1155-3890-40B9-928F-FECD2C97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04" y="209083"/>
            <a:ext cx="6326688" cy="1335459"/>
          </a:xfrm>
        </p:spPr>
        <p:txBody>
          <a:bodyPr>
            <a:normAutofit/>
          </a:bodyPr>
          <a:lstStyle/>
          <a:p>
            <a:r>
              <a:rPr lang="en-US" sz="3300">
                <a:latin typeface="Galano Grotesque"/>
              </a:rPr>
              <a:t>Win a new roof or windows from Alliance Exteriors!</a:t>
            </a:r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58A14677-3E31-2EFE-9FE8-DF5ECB12C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280142" y="418235"/>
            <a:ext cx="3829820" cy="610103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3C60E-EA33-414A-9B11-A989E00D56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87904" y="1376131"/>
            <a:ext cx="5825648" cy="505100"/>
          </a:xfrm>
        </p:spPr>
        <p:txBody>
          <a:bodyPr>
            <a:normAutofit/>
          </a:bodyPr>
          <a:lstStyle/>
          <a:p>
            <a:r>
              <a:rPr lang="en-US" sz="2200">
                <a:latin typeface="Galano Grotesque"/>
              </a:rPr>
              <a:t>WBYR-FM, Fort Wayne, IN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C3C3A9-9EB9-2F46-8FF1-532AABDCCD3D}"/>
              </a:ext>
            </a:extLst>
          </p:cNvPr>
          <p:cNvSpPr/>
          <p:nvPr/>
        </p:nvSpPr>
        <p:spPr>
          <a:xfrm flipV="1">
            <a:off x="10999400" y="5327216"/>
            <a:ext cx="529652" cy="370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62021-B5A0-9C52-4D18-2BF1F304E269}"/>
              </a:ext>
            </a:extLst>
          </p:cNvPr>
          <p:cNvSpPr txBox="1"/>
          <p:nvPr/>
        </p:nvSpPr>
        <p:spPr>
          <a:xfrm>
            <a:off x="481645" y="1973179"/>
            <a:ext cx="5568900" cy="4615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200">
                <a:latin typeface="Galano Grotesque"/>
                <a:ea typeface="+mn-lt"/>
                <a:cs typeface="+mn-lt"/>
              </a:rPr>
              <a:t>867 entries</a:t>
            </a: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200">
                <a:latin typeface="Galano Grotesque"/>
                <a:ea typeface="+mn-lt"/>
                <a:cs typeface="+mn-lt"/>
              </a:rPr>
              <a:t>119 opt-ins for sponsor</a:t>
            </a: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200">
                <a:latin typeface="Galano Grotesque"/>
                <a:ea typeface="+mn-lt"/>
                <a:cs typeface="+mn-lt"/>
              </a:rPr>
              <a:t>Closed 120K+ in new roof installations from leads</a:t>
            </a: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200">
                <a:latin typeface="Galano Grotesque"/>
                <a:ea typeface="+mn-lt"/>
                <a:cs typeface="+mn-lt"/>
              </a:rPr>
              <a:t>This campaign secured an annual radio campaign totaling </a:t>
            </a:r>
            <a:r>
              <a:rPr lang="en-US" sz="2200" b="1">
                <a:latin typeface="Galano Grotesque"/>
                <a:ea typeface="+mn-lt"/>
                <a:cs typeface="+mn-lt"/>
              </a:rPr>
              <a:t>$10,600</a:t>
            </a: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200">
                <a:latin typeface="Galano Grotesque"/>
                <a:cs typeface="Calibri"/>
              </a:rPr>
              <a:t>So successful – sponsor increased annual spend to 80+K</a:t>
            </a:r>
            <a:endParaRPr lang="en-US" sz="2200" b="1">
              <a:latin typeface="Galano Grotesque"/>
              <a:cs typeface="Calibri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46EC3EC-5211-DEFD-056B-04F0205FD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4850" y="2322286"/>
            <a:ext cx="218815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63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7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7053D-89F6-5D40-BF8C-3235CF32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</a:rPr>
              <a:t>Tuesday June 13</a:t>
            </a:r>
            <a:r>
              <a:rPr lang="en-US" sz="3600" kern="1200" baseline="30000">
                <a:solidFill>
                  <a:schemeClr val="tx1"/>
                </a:solidFill>
              </a:rPr>
              <a:t>th</a:t>
            </a:r>
            <a:r>
              <a:rPr lang="en-US" sz="3600" kern="1200">
                <a:solidFill>
                  <a:schemeClr val="tx1"/>
                </a:solidFill>
              </a:rPr>
              <a:t>  12:00 PM 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A68EE0-53B2-C04C-97CB-A62E2428F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8432" y="2550745"/>
            <a:ext cx="4492454" cy="132046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sz="3400"/>
              <a:t>Driving Measurable Results and Revenue with Promotions</a:t>
            </a:r>
            <a:br>
              <a:rPr lang="en-US" sz="2500"/>
            </a:br>
            <a:endParaRPr lang="en-US" sz="250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>
              <a:latin typeface="+mn-lt"/>
            </a:endParaRPr>
          </a:p>
        </p:txBody>
      </p:sp>
      <p:sp>
        <p:nvSpPr>
          <p:cNvPr id="44" name="Freeform: Shape 40">
            <a:extLst>
              <a:ext uri="{FF2B5EF4-FFF2-40B4-BE49-F238E27FC236}">
                <a16:creationId xmlns:a16="http://schemas.microsoft.com/office/drawing/2014/main" id="{3A45B268-BBDB-4EC6-A664-CED7BF60D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420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4D6CCDB-A097-B845-B2EF-89066A2C0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8683" y="696037"/>
            <a:ext cx="920327" cy="1017204"/>
          </a:xfrm>
          <a:prstGeom prst="rect">
            <a:avLst/>
          </a:pr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78B55DD-3C55-4B94-9031-4F3723BD4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42D9BB05-ED63-4148-87AB-82720ACC3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18614" y="4769536"/>
            <a:ext cx="3950208" cy="2088462"/>
          </a:xfrm>
          <a:custGeom>
            <a:avLst/>
            <a:gdLst>
              <a:gd name="connsiteX0" fmla="*/ 1975104 w 3950208"/>
              <a:gd name="connsiteY0" fmla="*/ 0 h 2088462"/>
              <a:gd name="connsiteX1" fmla="*/ 3950208 w 3950208"/>
              <a:gd name="connsiteY1" fmla="*/ 1975104 h 2088462"/>
              <a:gd name="connsiteX2" fmla="*/ 3944484 w 3950208"/>
              <a:gd name="connsiteY2" fmla="*/ 2088462 h 2088462"/>
              <a:gd name="connsiteX3" fmla="*/ 5724 w 3950208"/>
              <a:gd name="connsiteY3" fmla="*/ 2088462 h 2088462"/>
              <a:gd name="connsiteX4" fmla="*/ 0 w 3950208"/>
              <a:gd name="connsiteY4" fmla="*/ 1975104 h 2088462"/>
              <a:gd name="connsiteX5" fmla="*/ 1975104 w 3950208"/>
              <a:gd name="connsiteY5" fmla="*/ 0 h 20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5B00B48C-8AA7-4128-AD60-76349F0CE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6020" y="2715337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3A965B3-0A69-4F4B-A24D-873EAA126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456" y="3261826"/>
            <a:ext cx="1650222" cy="1650222"/>
          </a:xfrm>
          <a:prstGeom prst="rect">
            <a:avLst/>
          </a:prstGeom>
        </p:spPr>
      </p:pic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0760511E-86BF-4340-9949-CECB774FA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47C4006-9F55-3AF9-0162-66B806B1B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1570" y="4773845"/>
            <a:ext cx="1767235" cy="1746444"/>
          </a:xfrm>
          <a:prstGeom prst="ellipse">
            <a:avLst/>
          </a:prstGeom>
        </p:spPr>
      </p:pic>
      <p:pic>
        <p:nvPicPr>
          <p:cNvPr id="6" name="Picture 5" descr="A picture containing hairpiece, smiling&#10;&#10;Description automatically generated">
            <a:extLst>
              <a:ext uri="{FF2B5EF4-FFF2-40B4-BE49-F238E27FC236}">
                <a16:creationId xmlns:a16="http://schemas.microsoft.com/office/drawing/2014/main" id="{6123A1C2-C74B-636A-FB4A-383A5E68F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5697" y="3261826"/>
            <a:ext cx="1675740" cy="1650222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76D1145-4940-D22F-A343-0A25DE0AD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2198" y="471490"/>
            <a:ext cx="1775390" cy="1746444"/>
          </a:xfrm>
          <a:prstGeom prst="rect">
            <a:avLst/>
          </a:prstGeom>
        </p:spPr>
      </p:pic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53A5865-42EC-1A8E-EB4A-BF4837FE3B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046" t="13964" r="14422" b="15521"/>
          <a:stretch/>
        </p:blipFill>
        <p:spPr>
          <a:xfrm>
            <a:off x="3191074" y="5458537"/>
            <a:ext cx="1149813" cy="113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43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CD34C3-1502-28AB-1AEF-1CA4332EBFFF}"/>
              </a:ext>
            </a:extLst>
          </p:cNvPr>
          <p:cNvSpPr txBox="1">
            <a:spLocks/>
          </p:cNvSpPr>
          <p:nvPr/>
        </p:nvSpPr>
        <p:spPr>
          <a:xfrm>
            <a:off x="747767" y="3139145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Galano Grotesque" pitchFamily="2" charset="77"/>
                <a:ea typeface="+mj-ea"/>
                <a:cs typeface="+mj-cs"/>
              </a:defRPr>
            </a:lvl1pPr>
          </a:lstStyle>
          <a:p>
            <a:r>
              <a:rPr lang="en-US" b="0">
                <a:solidFill>
                  <a:schemeClr val="bg1"/>
                </a:solidFill>
                <a:latin typeface="Galano Grotesque"/>
              </a:rPr>
              <a:t>Audience Engagement</a:t>
            </a:r>
          </a:p>
        </p:txBody>
      </p:sp>
    </p:spTree>
    <p:extLst>
      <p:ext uri="{BB962C8B-B14F-4D97-AF65-F5344CB8AC3E}">
        <p14:creationId xmlns:p14="http://schemas.microsoft.com/office/powerpoint/2010/main" val="1756966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7ABB63-B14C-8BA9-E819-478E609F63E7}"/>
              </a:ext>
            </a:extLst>
          </p:cNvPr>
          <p:cNvSpPr txBox="1"/>
          <p:nvPr/>
        </p:nvSpPr>
        <p:spPr>
          <a:xfrm>
            <a:off x="657447" y="2541181"/>
            <a:ext cx="10877106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>
                <a:latin typeface="Galano Grotesque"/>
                <a:ea typeface="Calibri"/>
                <a:cs typeface="Calibri"/>
              </a:rPr>
              <a:t>Stand out from the crowd!</a:t>
            </a:r>
            <a:endParaRPr lang="en-US" sz="4800" b="1">
              <a:latin typeface="Galano Grotesque"/>
              <a:ea typeface="Calibri"/>
              <a:cs typeface="Calibri"/>
            </a:endParaRPr>
          </a:p>
          <a:p>
            <a:pPr algn="ctr"/>
            <a:r>
              <a:rPr lang="en-US" sz="4800">
                <a:latin typeface="Galano Grotesque"/>
                <a:ea typeface="Calibri"/>
                <a:cs typeface="Calibri"/>
              </a:rPr>
              <a:t>Drive Audience &amp; Revenue with your campaigns!</a:t>
            </a:r>
            <a:endParaRPr lang="en-US" sz="4800">
              <a:latin typeface="Galano Grotesque"/>
            </a:endParaRPr>
          </a:p>
        </p:txBody>
      </p:sp>
    </p:spTree>
    <p:extLst>
      <p:ext uri="{BB962C8B-B14F-4D97-AF65-F5344CB8AC3E}">
        <p14:creationId xmlns:p14="http://schemas.microsoft.com/office/powerpoint/2010/main" val="2365295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BC67AEB5-246C-4B4B-A203-9F876AAA7154}"/>
              </a:ext>
            </a:extLst>
          </p:cNvPr>
          <p:cNvSpPr/>
          <p:nvPr/>
        </p:nvSpPr>
        <p:spPr>
          <a:xfrm>
            <a:off x="6096000" y="4235029"/>
            <a:ext cx="1594567" cy="15945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58DFA4-D689-274D-ABF7-D2ACA7FF309B}"/>
              </a:ext>
            </a:extLst>
          </p:cNvPr>
          <p:cNvSpPr txBox="1">
            <a:spLocks/>
          </p:cNvSpPr>
          <p:nvPr/>
        </p:nvSpPr>
        <p:spPr>
          <a:xfrm>
            <a:off x="1189580" y="1977986"/>
            <a:ext cx="6400703" cy="37513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Galano Grotesque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  <a:spcAft>
                <a:spcPts val="2133"/>
              </a:spcAft>
            </a:pPr>
            <a:r>
              <a:rPr lang="en-US" sz="3200"/>
              <a:t>“There’s an opportunity that many newsrooms miss, a huge opportunity… engagement plus capture.”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01BB193-7079-DF4F-849F-6754692EE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1905" y="1750030"/>
            <a:ext cx="2941706" cy="29843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0CB9E5-37C9-424E-9365-82754BBD4C36}"/>
              </a:ext>
            </a:extLst>
          </p:cNvPr>
          <p:cNvSpPr/>
          <p:nvPr/>
        </p:nvSpPr>
        <p:spPr>
          <a:xfrm>
            <a:off x="8859795" y="6519903"/>
            <a:ext cx="32457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>
                <a:latin typeface="Comfortaa"/>
              </a:rPr>
              <a:t>Second Street Internal Data</a:t>
            </a:r>
            <a:endParaRPr lang="en-US" sz="1400"/>
          </a:p>
          <a:p>
            <a:br>
              <a:rPr lang="en-US"/>
            </a:br>
            <a:endParaRPr lang="en-US"/>
          </a:p>
        </p:txBody>
      </p:sp>
      <p:sp>
        <p:nvSpPr>
          <p:cNvPr id="6" name="Google Shape;1366;p169">
            <a:extLst>
              <a:ext uri="{FF2B5EF4-FFF2-40B4-BE49-F238E27FC236}">
                <a16:creationId xmlns:a16="http://schemas.microsoft.com/office/drawing/2014/main" id="{99C50341-6383-291E-B6B4-2587B7BC629D}"/>
              </a:ext>
            </a:extLst>
          </p:cNvPr>
          <p:cNvSpPr txBox="1">
            <a:spLocks/>
          </p:cNvSpPr>
          <p:nvPr/>
        </p:nvSpPr>
        <p:spPr>
          <a:xfrm>
            <a:off x="3776400" y="4405169"/>
            <a:ext cx="2319600" cy="65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1"/>
                </a:solidFill>
                <a:latin typeface="Galano Grotesque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Galano Grotesque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Galano Grotesque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alano Grotesque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alano Grotesque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133"/>
              </a:spcAft>
            </a:pPr>
            <a:r>
              <a:rPr lang="en-US"/>
              <a:t>Dan </a:t>
            </a:r>
            <a:r>
              <a:rPr lang="en-US" err="1"/>
              <a:t>Oshinsky</a:t>
            </a:r>
            <a:endParaRPr lang="en-US"/>
          </a:p>
        </p:txBody>
      </p:sp>
      <p:sp>
        <p:nvSpPr>
          <p:cNvPr id="7" name="Google Shape;1368;p169">
            <a:extLst>
              <a:ext uri="{FF2B5EF4-FFF2-40B4-BE49-F238E27FC236}">
                <a16:creationId xmlns:a16="http://schemas.microsoft.com/office/drawing/2014/main" id="{96467C97-DBD3-66F6-7EE4-79E46B56697B}"/>
              </a:ext>
            </a:extLst>
          </p:cNvPr>
          <p:cNvSpPr txBox="1">
            <a:spLocks/>
          </p:cNvSpPr>
          <p:nvPr/>
        </p:nvSpPr>
        <p:spPr>
          <a:xfrm>
            <a:off x="3776400" y="4831569"/>
            <a:ext cx="2319600" cy="46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133"/>
              </a:spcAft>
              <a:buNone/>
            </a:pPr>
            <a:r>
              <a:rPr lang="en-US" sz="1867">
                <a:solidFill>
                  <a:srgbClr val="2474DB"/>
                </a:solidFill>
              </a:rPr>
              <a:t>Inbox Collective</a:t>
            </a:r>
          </a:p>
        </p:txBody>
      </p:sp>
      <p:pic>
        <p:nvPicPr>
          <p:cNvPr id="8" name="Google Shape;1370;p169">
            <a:extLst>
              <a:ext uri="{FF2B5EF4-FFF2-40B4-BE49-F238E27FC236}">
                <a16:creationId xmlns:a16="http://schemas.microsoft.com/office/drawing/2014/main" id="{553ECBA2-C235-BB56-D334-0926F41B87E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6283" y="4335312"/>
            <a:ext cx="1394000" cy="1394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7315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1">
            <a:extLst>
              <a:ext uri="{FF2B5EF4-FFF2-40B4-BE49-F238E27FC236}">
                <a16:creationId xmlns:a16="http://schemas.microsoft.com/office/drawing/2014/main" id="{C41DB1E9-855B-E243-2E1A-709EB2582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34268" y="670756"/>
            <a:ext cx="5464536" cy="57300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DF1155-3890-40B9-928F-FECD2C97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350" y="380754"/>
            <a:ext cx="9853938" cy="1335459"/>
          </a:xfrm>
        </p:spPr>
        <p:txBody>
          <a:bodyPr>
            <a:normAutofit/>
          </a:bodyPr>
          <a:lstStyle/>
          <a:p>
            <a:r>
              <a:rPr lang="en-US" sz="3200">
                <a:latin typeface="Galano Grotesque"/>
              </a:rPr>
              <a:t>How to Engage your Audience</a:t>
            </a:r>
            <a:endParaRPr lang="en-US" sz="33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1794A-5B4F-4E98-94FE-4335E756F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350" y="1443486"/>
            <a:ext cx="5938560" cy="47561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lnSpc>
                <a:spcPct val="150000"/>
              </a:lnSpc>
            </a:pPr>
            <a:r>
              <a:rPr lang="en-US">
                <a:latin typeface="Galano Grotesque"/>
              </a:rPr>
              <a:t>Choose topics: </a:t>
            </a:r>
          </a:p>
          <a:p>
            <a:pPr lvl="1" fontAlgn="base">
              <a:lnSpc>
                <a:spcPct val="150000"/>
              </a:lnSpc>
            </a:pPr>
            <a:r>
              <a:rPr lang="en-US">
                <a:latin typeface="Galano Grotesque"/>
              </a:rPr>
              <a:t>Your audience cares about </a:t>
            </a:r>
          </a:p>
          <a:p>
            <a:pPr lvl="1" fontAlgn="base">
              <a:lnSpc>
                <a:spcPct val="150000"/>
              </a:lnSpc>
            </a:pPr>
            <a:r>
              <a:rPr lang="en-US">
                <a:latin typeface="Galano Grotesque"/>
              </a:rPr>
              <a:t>That align with your editorial calendar or programming schedule </a:t>
            </a:r>
          </a:p>
          <a:p>
            <a:pPr lvl="1" fontAlgn="base">
              <a:lnSpc>
                <a:spcPct val="150000"/>
              </a:lnSpc>
            </a:pPr>
            <a:r>
              <a:rPr lang="en-US">
                <a:latin typeface="Galano Grotesque"/>
              </a:rPr>
              <a:t>That are highly shareable</a:t>
            </a:r>
          </a:p>
          <a:p>
            <a:pPr fontAlgn="base">
              <a:lnSpc>
                <a:spcPct val="150000"/>
              </a:lnSpc>
            </a:pPr>
            <a:r>
              <a:rPr lang="en-US">
                <a:latin typeface="Galano Grotesque"/>
              </a:rPr>
              <a:t>Ask for an opt-in!  </a:t>
            </a:r>
          </a:p>
          <a:p>
            <a:pPr fontAlgn="base">
              <a:lnSpc>
                <a:spcPct val="150000"/>
              </a:lnSpc>
            </a:pPr>
            <a:endParaRPr lang="en-US"/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033B3AF5-8595-54DD-D088-3CC01A74FA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5323" y="1948309"/>
            <a:ext cx="2552700" cy="3746500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4AB09FA-F6B7-5162-9BFE-B6431149B3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1875" y="457200"/>
            <a:ext cx="2263077" cy="616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7699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5C4F8DFD-C9D3-934C-8188-2CC47D6E6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75920" y="542709"/>
            <a:ext cx="5221059" cy="57725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DF1155-3890-40B9-928F-FECD2C97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98" y="429277"/>
            <a:ext cx="6870702" cy="1335459"/>
          </a:xfrm>
        </p:spPr>
        <p:txBody>
          <a:bodyPr>
            <a:normAutofit/>
          </a:bodyPr>
          <a:lstStyle/>
          <a:p>
            <a:r>
              <a:rPr lang="en-US"/>
              <a:t>Editorial Series Polls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1794A-5B4F-4E98-94FE-4335E756F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499" y="1836538"/>
            <a:ext cx="5407664" cy="48149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lnSpc>
                <a:spcPct val="150000"/>
              </a:lnSpc>
            </a:pPr>
            <a:r>
              <a:rPr lang="en-US" sz="2200">
                <a:latin typeface="Galano Grotesque"/>
              </a:rPr>
              <a:t>Editorial team put one poll question a day into a top story</a:t>
            </a:r>
            <a:endParaRPr lang="en-US">
              <a:latin typeface="Galano Grotesque"/>
            </a:endParaRPr>
          </a:p>
          <a:p>
            <a:pPr>
              <a:lnSpc>
                <a:spcPct val="150000"/>
              </a:lnSpc>
            </a:pPr>
            <a:r>
              <a:rPr lang="en-US" sz="2200">
                <a:latin typeface="Galano Grotesque"/>
              </a:rPr>
              <a:t>Over the course of the year, they’ve had:</a:t>
            </a:r>
            <a:endParaRPr lang="en-US">
              <a:latin typeface="Galano Grotesque"/>
            </a:endParaRPr>
          </a:p>
          <a:p>
            <a:pPr lvl="1" fontAlgn="base">
              <a:lnSpc>
                <a:spcPct val="150000"/>
              </a:lnSpc>
            </a:pPr>
            <a:r>
              <a:rPr lang="en-US" b="1">
                <a:latin typeface="Galano Grotesque"/>
              </a:rPr>
              <a:t>20,800+</a:t>
            </a:r>
            <a:r>
              <a:rPr lang="en-US">
                <a:latin typeface="Galano Grotesque"/>
              </a:rPr>
              <a:t> responses</a:t>
            </a:r>
          </a:p>
          <a:p>
            <a:pPr lvl="1" fontAlgn="base">
              <a:lnSpc>
                <a:spcPct val="150000"/>
              </a:lnSpc>
            </a:pPr>
            <a:r>
              <a:rPr lang="en-US">
                <a:latin typeface="Galano Grotesque"/>
              </a:rPr>
              <a:t>Add thousands of new email newsletter signups </a:t>
            </a:r>
          </a:p>
          <a:p>
            <a:pPr>
              <a:lnSpc>
                <a:spcPct val="160000"/>
              </a:lnSpc>
            </a:pPr>
            <a:endParaRPr lang="en-US" sz="1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3C60E-EA33-414A-9B11-A989E00D56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4498" y="1295537"/>
            <a:ext cx="7216691" cy="505100"/>
          </a:xfrm>
        </p:spPr>
        <p:txBody>
          <a:bodyPr>
            <a:normAutofit fontScale="92500"/>
          </a:bodyPr>
          <a:lstStyle/>
          <a:p>
            <a:r>
              <a:rPr lang="en-US" i="1"/>
              <a:t>Chattanooga Times Free Press</a:t>
            </a:r>
            <a:r>
              <a:rPr lang="en-US"/>
              <a:t>, Chattanooga, TN</a:t>
            </a:r>
          </a:p>
        </p:txBody>
      </p:sp>
      <p:pic>
        <p:nvPicPr>
          <p:cNvPr id="6" name="Picture 5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0C3056CD-231A-CD47-89B0-0D79897E3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5979" y="1097006"/>
            <a:ext cx="4939299" cy="493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77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7836B-FA1A-5140-8B89-F8AE88C74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things first…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21A7A1-FFC0-C943-8C20-7AD0EC720322}"/>
              </a:ext>
            </a:extLst>
          </p:cNvPr>
          <p:cNvSpPr txBox="1"/>
          <p:nvPr/>
        </p:nvSpPr>
        <p:spPr>
          <a:xfrm>
            <a:off x="2526550" y="4505125"/>
            <a:ext cx="2937507" cy="1231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Galano Grotesque"/>
              </a:rPr>
              <a:t>Liz Huff</a:t>
            </a:r>
          </a:p>
          <a:p>
            <a:pPr algn="ctr"/>
            <a:r>
              <a:rPr lang="en-US" sz="1400">
                <a:solidFill>
                  <a:schemeClr val="accent1"/>
                </a:solidFill>
                <a:latin typeface="Galano Grotesque"/>
              </a:rPr>
              <a:t>Sr. Director of Customer Success at </a:t>
            </a:r>
          </a:p>
          <a:p>
            <a:pPr algn="ctr"/>
            <a:r>
              <a:rPr lang="en-US" sz="1400">
                <a:solidFill>
                  <a:schemeClr val="accent1"/>
                </a:solidFill>
                <a:latin typeface="Galano Grotesque"/>
              </a:rPr>
              <a:t>Upland Second Street</a:t>
            </a:r>
            <a:endParaRPr lang="en-US">
              <a:solidFill>
                <a:schemeClr val="accent1"/>
              </a:solidFill>
            </a:endParaRPr>
          </a:p>
          <a:p>
            <a:pPr algn="ctr"/>
            <a:r>
              <a:rPr lang="en-US" sz="1400">
                <a:solidFill>
                  <a:schemeClr val="accent1"/>
                </a:solidFill>
                <a:latin typeface="Galano Grotesque"/>
              </a:rPr>
              <a:t>lhuff@uplandsoftware.com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D534E-5B9E-5F49-B831-2F0C4F7327C5}"/>
              </a:ext>
            </a:extLst>
          </p:cNvPr>
          <p:cNvSpPr txBox="1"/>
          <p:nvPr/>
        </p:nvSpPr>
        <p:spPr>
          <a:xfrm>
            <a:off x="5950331" y="4502225"/>
            <a:ext cx="3129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b="1">
                <a:solidFill>
                  <a:srgbClr val="241F20"/>
                </a:solidFill>
                <a:latin typeface="Galano Grotesque" pitchFamily="2" charset="77"/>
              </a:rPr>
              <a:t>Julie Foley</a:t>
            </a:r>
          </a:p>
          <a:p>
            <a:pPr algn="ctr"/>
            <a:r>
              <a:rPr lang="en-US" sz="1400">
                <a:solidFill>
                  <a:schemeClr val="accent1"/>
                </a:solidFill>
                <a:latin typeface="Galano Grotesque" pitchFamily="2" charset="77"/>
              </a:rPr>
              <a:t>Sr. Customer Success Manager at Upland Second Street</a:t>
            </a:r>
          </a:p>
          <a:p>
            <a:pPr algn="ctr"/>
            <a:r>
              <a:rPr lang="en-US" sz="1400" err="1">
                <a:solidFill>
                  <a:schemeClr val="accent1"/>
                </a:solidFill>
                <a:latin typeface="Galano Grotesque" pitchFamily="2" charset="77"/>
              </a:rPr>
              <a:t>jfoley@uplandsoftware.com</a:t>
            </a:r>
            <a:endParaRPr lang="en-US" sz="1400">
              <a:solidFill>
                <a:schemeClr val="accent1"/>
              </a:solidFill>
              <a:latin typeface="Galano Grotesque" pitchFamily="2" charset="77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FE3B58-205F-3A4B-95E0-1FA035A3EE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9599" y="2279421"/>
            <a:ext cx="1798739" cy="1798739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90BAB5-883F-4E40-8EEF-1343880348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04" r="16604"/>
          <a:stretch/>
        </p:blipFill>
        <p:spPr>
          <a:xfrm>
            <a:off x="3096581" y="2279421"/>
            <a:ext cx="1798739" cy="1798739"/>
          </a:xfrm>
          <a:prstGeom prst="ellipse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91A96E2-D1AC-E54C-9FCF-14EF4407F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25" y="2204740"/>
            <a:ext cx="1947672" cy="194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84740E6-EE9C-C247-945D-4C81DA212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055" y="2169917"/>
            <a:ext cx="1982495" cy="198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585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1">
            <a:extLst>
              <a:ext uri="{FF2B5EF4-FFF2-40B4-BE49-F238E27FC236}">
                <a16:creationId xmlns:a16="http://schemas.microsoft.com/office/drawing/2014/main" id="{C41DB1E9-855B-E243-2E1A-709EB2582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34268" y="670756"/>
            <a:ext cx="5464536" cy="57300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DF1155-3890-40B9-928F-FECD2C97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350" y="380754"/>
            <a:ext cx="9853938" cy="1335459"/>
          </a:xfrm>
        </p:spPr>
        <p:txBody>
          <a:bodyPr>
            <a:normAutofit/>
          </a:bodyPr>
          <a:lstStyle/>
          <a:p>
            <a:r>
              <a:rPr lang="en-US" sz="3200">
                <a:latin typeface="Galano Grotesque"/>
              </a:rPr>
              <a:t>How to Drive Revenue at the same time</a:t>
            </a:r>
            <a:endParaRPr lang="en-US" sz="33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1794A-5B4F-4E98-94FE-4335E756F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350" y="1443486"/>
            <a:ext cx="5938560" cy="47561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lnSpc>
                <a:spcPct val="150000"/>
              </a:lnSpc>
            </a:pPr>
            <a:r>
              <a:rPr lang="en-US">
                <a:latin typeface="Galano Grotesque"/>
              </a:rPr>
              <a:t>Choose topics: </a:t>
            </a:r>
          </a:p>
          <a:p>
            <a:pPr lvl="1" fontAlgn="base">
              <a:lnSpc>
                <a:spcPct val="150000"/>
              </a:lnSpc>
            </a:pPr>
            <a:r>
              <a:rPr lang="en-US">
                <a:latin typeface="Galano Grotesque"/>
              </a:rPr>
              <a:t>Mass appeal promotions and engagements</a:t>
            </a:r>
          </a:p>
          <a:p>
            <a:pPr lvl="1">
              <a:lnSpc>
                <a:spcPct val="150000"/>
              </a:lnSpc>
            </a:pPr>
            <a:r>
              <a:rPr lang="en-US">
                <a:latin typeface="Galano Grotesque"/>
              </a:rPr>
              <a:t>Find the right advertiser that wants these mass appeal campaigns</a:t>
            </a:r>
          </a:p>
          <a:p>
            <a:pPr lvl="1">
              <a:lnSpc>
                <a:spcPct val="150000"/>
              </a:lnSpc>
            </a:pPr>
            <a:r>
              <a:rPr lang="en-US">
                <a:latin typeface="Galano Grotesque"/>
              </a:rPr>
              <a:t>Run them all year long :)</a:t>
            </a:r>
          </a:p>
          <a:p>
            <a:pPr fontAlgn="base">
              <a:lnSpc>
                <a:spcPct val="150000"/>
              </a:lnSpc>
            </a:pPr>
            <a:r>
              <a:rPr lang="en-US">
                <a:latin typeface="Galano Grotesque"/>
              </a:rPr>
              <a:t>Ask for an opt-in!  </a:t>
            </a:r>
          </a:p>
          <a:p>
            <a:pPr fontAlgn="base">
              <a:lnSpc>
                <a:spcPct val="150000"/>
              </a:lnSpc>
            </a:pPr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E6EFA07-9D02-1DAF-859B-3DE18A09C4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1755" y="925679"/>
            <a:ext cx="3347049" cy="1722887"/>
          </a:xfrm>
          <a:prstGeom prst="rect">
            <a:avLst/>
          </a:prstGeom>
        </p:spPr>
      </p:pic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C5ADF4A1-344E-752E-1C68-3F23B6C085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9553" y="2265374"/>
            <a:ext cx="2743200" cy="3385097"/>
          </a:xfrm>
          <a:prstGeom prst="rect">
            <a:avLst/>
          </a:prstGeom>
        </p:spPr>
      </p:pic>
      <p:pic>
        <p:nvPicPr>
          <p:cNvPr id="7" name="Picture 9" descr="Logo&#10;&#10;Description automatically generated">
            <a:extLst>
              <a:ext uri="{FF2B5EF4-FFF2-40B4-BE49-F238E27FC236}">
                <a16:creationId xmlns:a16="http://schemas.microsoft.com/office/drawing/2014/main" id="{011B11CC-5538-2BD0-CB7D-FB5B607E4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4863" y="4311240"/>
            <a:ext cx="3447690" cy="171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8336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0E54C711-6BAD-E118-FA15-B2EFC836B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5553" y="464005"/>
            <a:ext cx="5464536" cy="57300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44C71A-7A8D-5746-8C72-A027F4234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661" y="308344"/>
            <a:ext cx="4531702" cy="521431"/>
          </a:xfrm>
        </p:spPr>
        <p:txBody>
          <a:bodyPr>
            <a:normAutofit fontScale="90000"/>
          </a:bodyPr>
          <a:lstStyle/>
          <a:p>
            <a:r>
              <a:rPr lang="en-US"/>
              <a:t>Best of Sun Coast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D1C20-BE0F-EA48-8B6C-5EF54D92C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0661" y="697098"/>
            <a:ext cx="7274810" cy="1386448"/>
          </a:xfrm>
        </p:spPr>
        <p:txBody>
          <a:bodyPr>
            <a:normAutofit/>
          </a:bodyPr>
          <a:lstStyle/>
          <a:p>
            <a:r>
              <a:rPr lang="en-US" sz="2200" b="1"/>
              <a:t>Sun Coast Media Group | Port Charlotte, FL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DC25EFC-08A5-1455-20C1-F5912E08C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61" y="1639849"/>
            <a:ext cx="5348232" cy="4658501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b="1">
                <a:latin typeface="Galano Grotesque"/>
              </a:rPr>
              <a:t>18%</a:t>
            </a:r>
            <a:r>
              <a:rPr lang="en-US">
                <a:latin typeface="Galano Grotesque"/>
              </a:rPr>
              <a:t> </a:t>
            </a:r>
            <a:r>
              <a:rPr lang="en-US" b="1">
                <a:latin typeface="Galano Grotesque"/>
              </a:rPr>
              <a:t>YOY</a:t>
            </a:r>
            <a:r>
              <a:rPr lang="en-US">
                <a:latin typeface="Galano Grotesque"/>
              </a:rPr>
              <a:t> revenue growth</a:t>
            </a:r>
          </a:p>
          <a:p>
            <a:pPr>
              <a:lnSpc>
                <a:spcPct val="150000"/>
              </a:lnSpc>
            </a:pPr>
            <a:r>
              <a:rPr lang="en-US" b="1">
                <a:latin typeface="Galano Grotesque"/>
              </a:rPr>
              <a:t>15% YOY </a:t>
            </a:r>
            <a:r>
              <a:rPr lang="en-US">
                <a:latin typeface="Galano Grotesque"/>
              </a:rPr>
              <a:t>email database growth </a:t>
            </a:r>
          </a:p>
          <a:p>
            <a:pPr>
              <a:lnSpc>
                <a:spcPct val="150000"/>
              </a:lnSpc>
            </a:pPr>
            <a:r>
              <a:rPr lang="en-US">
                <a:latin typeface="Galano Grotesque"/>
              </a:rPr>
              <a:t>2022 </a:t>
            </a:r>
            <a:r>
              <a:rPr lang="en-US" b="1">
                <a:latin typeface="Galano Grotesque"/>
              </a:rPr>
              <a:t>$460K</a:t>
            </a:r>
          </a:p>
          <a:p>
            <a:pPr lvl="1">
              <a:lnSpc>
                <a:spcPct val="150000"/>
              </a:lnSpc>
            </a:pPr>
            <a:r>
              <a:rPr lang="en-US">
                <a:latin typeface="Galano Grotesque"/>
              </a:rPr>
              <a:t>Digital only, doesn’t include ticket sales revenue </a:t>
            </a:r>
            <a:endParaRPr lang="en-US" b="1">
              <a:latin typeface="Galano Grotesque"/>
            </a:endParaRPr>
          </a:p>
          <a:p>
            <a:pPr>
              <a:lnSpc>
                <a:spcPct val="150000"/>
              </a:lnSpc>
            </a:pPr>
            <a:endParaRPr lang="en-US" b="1">
              <a:latin typeface="Galano Grotesque"/>
            </a:endParaRPr>
          </a:p>
          <a:p>
            <a:pPr>
              <a:lnSpc>
                <a:spcPct val="150000"/>
              </a:lnSpc>
            </a:pPr>
            <a:endParaRPr lang="en-US"/>
          </a:p>
          <a:p>
            <a:pPr fontAlgn="base">
              <a:lnSpc>
                <a:spcPct val="150000"/>
              </a:lnSpc>
            </a:pPr>
            <a:endParaRPr lang="en-US"/>
          </a:p>
        </p:txBody>
      </p:sp>
      <p:pic>
        <p:nvPicPr>
          <p:cNvPr id="12" name="Picture 11" descr="A screenshot of a website&#10;&#10;Description automatically generated with medium confidence">
            <a:extLst>
              <a:ext uri="{FF2B5EF4-FFF2-40B4-BE49-F238E27FC236}">
                <a16:creationId xmlns:a16="http://schemas.microsoft.com/office/drawing/2014/main" id="{BD1441F2-571D-89A7-9101-78DC0CB1A3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720"/>
          <a:stretch/>
        </p:blipFill>
        <p:spPr>
          <a:xfrm>
            <a:off x="6992345" y="366254"/>
            <a:ext cx="3204278" cy="61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22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7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7053D-89F6-5D40-BF8C-3235CF32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Galano Grotesque"/>
              </a:rPr>
              <a:t>Thursday June 15</a:t>
            </a:r>
            <a:r>
              <a:rPr lang="en-US" sz="3600" kern="1200" baseline="30000">
                <a:solidFill>
                  <a:schemeClr val="tx1"/>
                </a:solidFill>
                <a:latin typeface="Galano Grotesque"/>
              </a:rPr>
              <a:t>th</a:t>
            </a:r>
            <a:r>
              <a:rPr lang="en-US" sz="3600" kern="1200">
                <a:solidFill>
                  <a:schemeClr val="tx1"/>
                </a:solidFill>
                <a:latin typeface="Galano Grotesque"/>
              </a:rPr>
              <a:t> at 12:00 PM 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A68EE0-53B2-C04C-97CB-A62E2428F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0966" y="2422625"/>
            <a:ext cx="4492454" cy="241909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>
                <a:latin typeface="Galano Grotesque"/>
              </a:rPr>
              <a:t>Making your Best Of a Year-Round Revenue and Audience-Generating Machine</a:t>
            </a:r>
            <a:endParaRPr lang="en-US" sz="1800">
              <a:latin typeface="+mn-lt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>
              <a:latin typeface="+mn-lt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45B268-BBDB-4EC6-A664-CED7BF60D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420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4D6CCDB-A097-B845-B2EF-89066A2C0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8683" y="696037"/>
            <a:ext cx="920327" cy="1017204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78B55DD-3C55-4B94-9031-4F3723BD4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216C5D8-69CA-4046-9780-9DECE8E05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89409" y="980376"/>
            <a:ext cx="2754569" cy="927704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2D9BB05-ED63-4148-87AB-82720ACC3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18614" y="4769536"/>
            <a:ext cx="3950208" cy="2088462"/>
          </a:xfrm>
          <a:custGeom>
            <a:avLst/>
            <a:gdLst>
              <a:gd name="connsiteX0" fmla="*/ 1975104 w 3950208"/>
              <a:gd name="connsiteY0" fmla="*/ 0 h 2088462"/>
              <a:gd name="connsiteX1" fmla="*/ 3950208 w 3950208"/>
              <a:gd name="connsiteY1" fmla="*/ 1975104 h 2088462"/>
              <a:gd name="connsiteX2" fmla="*/ 3944484 w 3950208"/>
              <a:gd name="connsiteY2" fmla="*/ 2088462 h 2088462"/>
              <a:gd name="connsiteX3" fmla="*/ 5724 w 3950208"/>
              <a:gd name="connsiteY3" fmla="*/ 2088462 h 2088462"/>
              <a:gd name="connsiteX4" fmla="*/ 0 w 3950208"/>
              <a:gd name="connsiteY4" fmla="*/ 1975104 h 2088462"/>
              <a:gd name="connsiteX5" fmla="*/ 1975104 w 3950208"/>
              <a:gd name="connsiteY5" fmla="*/ 0 h 20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B00B48C-8AA7-4128-AD60-76349F0CE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6020" y="2715337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B2F61E6-721D-5CC0-212F-13F86E271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187" y="3261826"/>
            <a:ext cx="1632759" cy="1650222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760511E-86BF-4340-9949-CECB774FA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3A85F7A-54B7-2B41-07FD-470E6B94F2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7493" y="4773845"/>
            <a:ext cx="1775390" cy="1746444"/>
          </a:xfrm>
          <a:prstGeom prst="rect">
            <a:avLst/>
          </a:prstGeom>
        </p:spPr>
      </p:pic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525997F-D213-26C6-A555-34053271D3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046" t="13964" r="14422" b="15521"/>
          <a:stretch/>
        </p:blipFill>
        <p:spPr>
          <a:xfrm>
            <a:off x="3191074" y="5458537"/>
            <a:ext cx="1149813" cy="113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9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E75CBB0-3E9B-18A6-2E40-43E7EB107F37}"/>
              </a:ext>
            </a:extLst>
          </p:cNvPr>
          <p:cNvSpPr txBox="1">
            <a:spLocks/>
          </p:cNvSpPr>
          <p:nvPr/>
        </p:nvSpPr>
        <p:spPr>
          <a:xfrm>
            <a:off x="747767" y="3139145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Galano Grotesque" pitchFamily="2" charset="77"/>
                <a:ea typeface="+mj-ea"/>
                <a:cs typeface="+mj-cs"/>
              </a:defRPr>
            </a:lvl1pPr>
          </a:lstStyle>
          <a:p>
            <a:r>
              <a:rPr lang="en-US" b="0">
                <a:solidFill>
                  <a:schemeClr val="bg1"/>
                </a:solidFill>
                <a:latin typeface="Galano Grotesque"/>
              </a:rPr>
              <a:t>First-Party Data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111950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F1155-3890-40B9-928F-FECD2C97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74" y="24285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/>
              <a:t>Why is it Important?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6DE73B-53C0-1943-9BD3-32B7CE6F5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03" y="1543789"/>
            <a:ext cx="6092196" cy="4513609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5500">
                <a:latin typeface="Galano Grotesque"/>
              </a:rPr>
              <a:t>3</a:t>
            </a:r>
            <a:r>
              <a:rPr lang="en-US" sz="5500" baseline="30000">
                <a:latin typeface="Galano Grotesque"/>
              </a:rPr>
              <a:t>rd</a:t>
            </a:r>
            <a:r>
              <a:rPr lang="en-US" sz="5500">
                <a:latin typeface="Galano Grotesque"/>
              </a:rPr>
              <a:t> Party cookies going away</a:t>
            </a:r>
          </a:p>
          <a:p>
            <a:pPr>
              <a:lnSpc>
                <a:spcPct val="150000"/>
              </a:lnSpc>
            </a:pPr>
            <a:r>
              <a:rPr lang="en-US" sz="5500">
                <a:latin typeface="Galano Grotesque"/>
              </a:rPr>
              <a:t>Clean Data – you’re getting it straight from the source</a:t>
            </a:r>
            <a:endParaRPr lang="en-US" sz="5500"/>
          </a:p>
          <a:p>
            <a:pPr>
              <a:lnSpc>
                <a:spcPct val="150000"/>
              </a:lnSpc>
            </a:pPr>
            <a:r>
              <a:rPr lang="en-US" sz="5500">
                <a:latin typeface="Galano Grotesque"/>
              </a:rPr>
              <a:t>Lowers marketing costs, increases ROI</a:t>
            </a:r>
          </a:p>
          <a:p>
            <a:pPr marL="0" indent="0">
              <a:lnSpc>
                <a:spcPct val="150000"/>
              </a:lnSpc>
              <a:buNone/>
            </a:pPr>
            <a:endParaRPr lang="en-US" sz="5500"/>
          </a:p>
          <a:p>
            <a:endParaRPr lang="en-US" sz="2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562F81-B165-1E48-ABC5-16D0716792B1}"/>
              </a:ext>
            </a:extLst>
          </p:cNvPr>
          <p:cNvSpPr txBox="1"/>
          <p:nvPr/>
        </p:nvSpPr>
        <p:spPr>
          <a:xfrm>
            <a:off x="1422400" y="80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Graphic 1">
            <a:extLst>
              <a:ext uri="{FF2B5EF4-FFF2-40B4-BE49-F238E27FC236}">
                <a16:creationId xmlns:a16="http://schemas.microsoft.com/office/drawing/2014/main" id="{799C6F9D-28EE-8718-6105-BA50A8324DF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63027" y="198733"/>
            <a:ext cx="5660870" cy="59341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20ECAA-5B25-474F-D4ED-CD467573103D}"/>
              </a:ext>
            </a:extLst>
          </p:cNvPr>
          <p:cNvSpPr txBox="1"/>
          <p:nvPr/>
        </p:nvSpPr>
        <p:spPr>
          <a:xfrm>
            <a:off x="8421430" y="6371301"/>
            <a:ext cx="5690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800">
                <a:latin typeface="Galano Grotesque"/>
              </a:rPr>
              <a:t>Source: Borrell &amp; Associates</a:t>
            </a:r>
            <a:endParaRPr lang="en-US" sz="1800"/>
          </a:p>
        </p:txBody>
      </p:sp>
      <p:pic>
        <p:nvPicPr>
          <p:cNvPr id="4" name="Graphic 1">
            <a:extLst>
              <a:ext uri="{FF2B5EF4-FFF2-40B4-BE49-F238E27FC236}">
                <a16:creationId xmlns:a16="http://schemas.microsoft.com/office/drawing/2014/main" id="{470A6453-EF72-E4F5-5EE2-DA4F1687AAD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77217" y="1706308"/>
            <a:ext cx="2072603" cy="2358670"/>
          </a:xfrm>
          <a:prstGeom prst="rect">
            <a:avLst/>
          </a:prstGeom>
        </p:spPr>
      </p:pic>
      <p:pic>
        <p:nvPicPr>
          <p:cNvPr id="1032" name="Picture 8" descr="Breadcrumbs On Empty Plate Stock Photo - Download Image Now - Crumb, Plate,  Breadcrumbs - iStock">
            <a:extLst>
              <a:ext uri="{FF2B5EF4-FFF2-40B4-BE49-F238E27FC236}">
                <a16:creationId xmlns:a16="http://schemas.microsoft.com/office/drawing/2014/main" id="{8C06E451-4C93-76CA-3902-046D0EF8F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9" r="38400" b="3715"/>
          <a:stretch/>
        </p:blipFill>
        <p:spPr bwMode="auto">
          <a:xfrm>
            <a:off x="6681112" y="984766"/>
            <a:ext cx="5201621" cy="476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0F42568-B58E-E71F-1569-715746832F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043" y="627565"/>
            <a:ext cx="1538228" cy="107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99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D72BDEC-CFE4-637A-E7A9-93002B32F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4112" y="2025425"/>
            <a:ext cx="1267426" cy="1403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EFA8DF-2B01-4417-212B-E1DBB824262C}"/>
              </a:ext>
            </a:extLst>
          </p:cNvPr>
          <p:cNvSpPr txBox="1"/>
          <p:nvPr/>
        </p:nvSpPr>
        <p:spPr>
          <a:xfrm>
            <a:off x="299961" y="6321681"/>
            <a:ext cx="98321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>
                <a:latin typeface="Galano Grotesque" pitchFamily="2" charset="77"/>
              </a:rPr>
              <a:t>Source: National Association of Broadcasters What the Loss of Third-Party Cookies means for Broadcasters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339ACF-9489-C153-73EC-0F74DDB0D127}"/>
              </a:ext>
            </a:extLst>
          </p:cNvPr>
          <p:cNvSpPr txBox="1"/>
          <p:nvPr/>
        </p:nvSpPr>
        <p:spPr>
          <a:xfrm>
            <a:off x="1987825" y="3008228"/>
            <a:ext cx="8945218" cy="1754326"/>
          </a:xfrm>
          <a:prstGeom prst="rect">
            <a:avLst/>
          </a:prstGeom>
          <a:solidFill>
            <a:schemeClr val="accent3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i="1">
                <a:latin typeface="Galano Grotesque"/>
                <a:ea typeface="+mn-lt"/>
                <a:cs typeface="+mn-lt"/>
              </a:rPr>
              <a:t>The local media industry stands to lose </a:t>
            </a:r>
            <a:r>
              <a:rPr lang="en-US" sz="3600" b="1" i="1">
                <a:latin typeface="Galano Grotesque"/>
                <a:ea typeface="+mn-lt"/>
                <a:cs typeface="+mn-lt"/>
              </a:rPr>
              <a:t>42% of its digital ad revenue</a:t>
            </a:r>
            <a:r>
              <a:rPr lang="en-US" sz="3600" i="1">
                <a:latin typeface="Galano Grotesque"/>
                <a:ea typeface="+mn-lt"/>
                <a:cs typeface="+mn-lt"/>
              </a:rPr>
              <a:t>, equating to </a:t>
            </a:r>
            <a:r>
              <a:rPr lang="en-US" sz="3600" b="1" i="1">
                <a:latin typeface="Galano Grotesque"/>
                <a:ea typeface="+mn-lt"/>
                <a:cs typeface="+mn-lt"/>
              </a:rPr>
              <a:t>$4 billion annually</a:t>
            </a:r>
            <a:r>
              <a:rPr lang="en-US" sz="3600" i="1">
                <a:latin typeface="Galano Grotesque"/>
                <a:ea typeface="+mn-lt"/>
                <a:cs typeface="+mn-lt"/>
              </a:rPr>
              <a:t> by 2024.</a:t>
            </a:r>
            <a:endParaRPr lang="en-US" sz="3600" i="1">
              <a:latin typeface="Galano Grotesque" pitchFamily="2" charset="77"/>
            </a:endParaRPr>
          </a:p>
        </p:txBody>
      </p:sp>
      <p:pic>
        <p:nvPicPr>
          <p:cNvPr id="5" name="Picture 6" descr="Icon&#10;&#10;Description automatically generated">
            <a:extLst>
              <a:ext uri="{FF2B5EF4-FFF2-40B4-BE49-F238E27FC236}">
                <a16:creationId xmlns:a16="http://schemas.microsoft.com/office/drawing/2014/main" id="{D43A4A11-2275-0392-4C44-4FA83DE00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4005" y="4609719"/>
            <a:ext cx="1462751" cy="124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111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F16B576-A367-F342-B09E-32B246EBA180}"/>
              </a:ext>
            </a:extLst>
          </p:cNvPr>
          <p:cNvSpPr txBox="1">
            <a:spLocks/>
          </p:cNvSpPr>
          <p:nvPr/>
        </p:nvSpPr>
        <p:spPr>
          <a:xfrm>
            <a:off x="680524" y="2006439"/>
            <a:ext cx="4952724" cy="17714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accent1"/>
                </a:solidFill>
                <a:latin typeface="Galano Grotesque Medium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15000" b="1">
                <a:latin typeface="Galano Grotesque" pitchFamily="2" charset="77"/>
              </a:rPr>
              <a:t>87%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B7AE0B4-E387-D54A-8A35-0280EBEE85F5}"/>
              </a:ext>
            </a:extLst>
          </p:cNvPr>
          <p:cNvSpPr txBox="1">
            <a:spLocks/>
          </p:cNvSpPr>
          <p:nvPr/>
        </p:nvSpPr>
        <p:spPr>
          <a:xfrm>
            <a:off x="680524" y="4056167"/>
            <a:ext cx="4952724" cy="10336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tx2"/>
                </a:solidFill>
              </a:rPr>
              <a:t>Of email database growth comes from contests &amp; interactive content through  Second Street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46044FD-0930-8B4E-957B-3F0B12F739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608" r="25787"/>
          <a:stretch/>
        </p:blipFill>
        <p:spPr>
          <a:xfrm>
            <a:off x="5701672" y="858417"/>
            <a:ext cx="6140122" cy="442193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EC36B64-B891-42AD-8A16-B1555A77E8B3}"/>
              </a:ext>
            </a:extLst>
          </p:cNvPr>
          <p:cNvSpPr txBox="1">
            <a:spLocks/>
          </p:cNvSpPr>
          <p:nvPr/>
        </p:nvSpPr>
        <p:spPr>
          <a:xfrm>
            <a:off x="748948" y="1633318"/>
            <a:ext cx="4952724" cy="10336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Galano Grotesque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chemeClr val="tx2"/>
                </a:solidFill>
              </a:rPr>
              <a:t>Amongst current partners:</a:t>
            </a:r>
          </a:p>
        </p:txBody>
      </p:sp>
    </p:spTree>
    <p:extLst>
      <p:ext uri="{BB962C8B-B14F-4D97-AF65-F5344CB8AC3E}">
        <p14:creationId xmlns:p14="http://schemas.microsoft.com/office/powerpoint/2010/main" val="28429419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1">
            <a:extLst>
              <a:ext uri="{FF2B5EF4-FFF2-40B4-BE49-F238E27FC236}">
                <a16:creationId xmlns:a16="http://schemas.microsoft.com/office/drawing/2014/main" id="{CAEEFA3A-D713-7FA0-A793-65E39ECFB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14260" y="-184222"/>
            <a:ext cx="5658443" cy="59333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DF1155-3890-40B9-928F-FECD2C97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74" y="24285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>
                <a:latin typeface="Galano Grotesque"/>
              </a:rPr>
              <a:t>How do you use </a:t>
            </a:r>
            <a:br>
              <a:rPr lang="en-US" sz="3200">
                <a:latin typeface="Galano Grotesque"/>
              </a:rPr>
            </a:br>
            <a:r>
              <a:rPr lang="en-US" sz="3200">
                <a:latin typeface="Galano Grotesque"/>
              </a:rPr>
              <a:t>First Party Data today?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6DE73B-53C0-1943-9BD3-32B7CE6F5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84" y="1633114"/>
            <a:ext cx="5459631" cy="38106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>
                <a:latin typeface="Galano Grotesque"/>
              </a:rPr>
              <a:t>First Party Data is already part of your goals</a:t>
            </a:r>
            <a:endParaRPr lang="en-US"/>
          </a:p>
          <a:p>
            <a:pPr lvl="1" indent="-285750">
              <a:lnSpc>
                <a:spcPct val="130000"/>
              </a:lnSpc>
            </a:pPr>
            <a:r>
              <a:rPr lang="en-US">
                <a:latin typeface="Galano Grotesque"/>
              </a:rPr>
              <a:t>Audience growth</a:t>
            </a:r>
            <a:endParaRPr lang="en-US"/>
          </a:p>
          <a:p>
            <a:pPr lvl="1" indent="-285750">
              <a:lnSpc>
                <a:spcPct val="130000"/>
              </a:lnSpc>
            </a:pPr>
            <a:r>
              <a:rPr lang="en-US">
                <a:latin typeface="Galano Grotesque"/>
              </a:rPr>
              <a:t>Increased revenue</a:t>
            </a:r>
            <a:endParaRPr lang="en-US"/>
          </a:p>
          <a:p>
            <a:pPr lvl="1" indent="-285750">
              <a:lnSpc>
                <a:spcPct val="130000"/>
              </a:lnSpc>
            </a:pPr>
            <a:r>
              <a:rPr lang="en-US">
                <a:latin typeface="Galano Grotesque"/>
              </a:rPr>
              <a:t>Higher email open rates</a:t>
            </a:r>
            <a:endParaRPr lang="en-US"/>
          </a:p>
          <a:p>
            <a:pPr marL="457200" lvl="1" indent="0">
              <a:lnSpc>
                <a:spcPct val="150000"/>
              </a:lnSpc>
              <a:buNone/>
            </a:pPr>
            <a:endParaRPr lang="en-US"/>
          </a:p>
          <a:p>
            <a:pPr>
              <a:lnSpc>
                <a:spcPct val="150000"/>
              </a:lnSpc>
            </a:pPr>
            <a:endParaRPr lang="en-US"/>
          </a:p>
          <a:p>
            <a:endParaRPr lang="en-US" sz="2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562F81-B165-1E48-ABC5-16D0716792B1}"/>
              </a:ext>
            </a:extLst>
          </p:cNvPr>
          <p:cNvSpPr txBox="1"/>
          <p:nvPr/>
        </p:nvSpPr>
        <p:spPr>
          <a:xfrm>
            <a:off x="1422400" y="80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8F1B2F-8132-7E49-BC2C-7832E95E154A}"/>
              </a:ext>
            </a:extLst>
          </p:cNvPr>
          <p:cNvSpPr txBox="1"/>
          <p:nvPr/>
        </p:nvSpPr>
        <p:spPr>
          <a:xfrm>
            <a:off x="2204185" y="3291840"/>
            <a:ext cx="473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09B2D40-E61A-C06A-63AE-D68AF965DB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5475" r="29363"/>
          <a:stretch/>
        </p:blipFill>
        <p:spPr>
          <a:xfrm>
            <a:off x="6759399" y="736753"/>
            <a:ext cx="4777740" cy="456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860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665F448C-4717-0043-B574-0973769A8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1408" y="289108"/>
            <a:ext cx="5662393" cy="626053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605E4-47AB-EC4C-8125-8CF85C5B0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5074" y="2351867"/>
            <a:ext cx="3649085" cy="1972999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Asking for Permission AND Interests</a:t>
            </a:r>
            <a:endParaRPr lang="en-US" sz="4000" b="1">
              <a:latin typeface="Galano Grotesque ExtraBold" pitchFamily="2" charset="77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0005AFDB-0ADC-4849-B5A7-1A27F8553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98685"/>
            <a:ext cx="2858996" cy="313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FE9298E4-EF19-D148-AD8C-20A5BFD4F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895" y="3896320"/>
            <a:ext cx="2858996" cy="195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8A0FB0A7-CAE4-3C41-BBED-00FEB55C2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882" y="1676585"/>
            <a:ext cx="2456334" cy="4764868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E16CBA9-99F2-BD07-4FCC-5F252B55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5" y="396525"/>
            <a:ext cx="8747135" cy="1335459"/>
          </a:xfrm>
        </p:spPr>
        <p:txBody>
          <a:bodyPr>
            <a:normAutofit/>
          </a:bodyPr>
          <a:lstStyle/>
          <a:p>
            <a:r>
              <a:rPr lang="en-US">
                <a:latin typeface="Galano Grotesque"/>
              </a:rPr>
              <a:t>Knowing your Database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093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0F0D1A5F-0C38-0043-8079-91726D0AB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19168" y="708430"/>
            <a:ext cx="5370178" cy="59374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DF1155-3890-40B9-928F-FECD2C97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19" y="383438"/>
            <a:ext cx="8747135" cy="1335459"/>
          </a:xfrm>
        </p:spPr>
        <p:txBody>
          <a:bodyPr>
            <a:normAutofit/>
          </a:bodyPr>
          <a:lstStyle/>
          <a:p>
            <a:r>
              <a:rPr lang="en-US">
                <a:latin typeface="Galano Grotesque"/>
              </a:rPr>
              <a:t>Growing your Database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1794A-5B4F-4E98-94FE-4335E756F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071" y="2057550"/>
            <a:ext cx="4371157" cy="41096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lnSpc>
                <a:spcPct val="150000"/>
              </a:lnSpc>
            </a:pPr>
            <a:r>
              <a:rPr lang="en-US" sz="2200"/>
              <a:t>500,000 emails</a:t>
            </a:r>
          </a:p>
          <a:p>
            <a:pPr fontAlgn="base">
              <a:lnSpc>
                <a:spcPct val="150000"/>
              </a:lnSpc>
            </a:pPr>
            <a:r>
              <a:rPr lang="en-US" sz="2200"/>
              <a:t>27,000 subscription conversions</a:t>
            </a:r>
          </a:p>
          <a:p>
            <a:pPr fontAlgn="base">
              <a:lnSpc>
                <a:spcPct val="150000"/>
              </a:lnSpc>
            </a:pPr>
            <a:r>
              <a:rPr lang="en-US" sz="2200"/>
              <a:t>4.7%-7.7% conversion rate</a:t>
            </a:r>
          </a:p>
          <a:p>
            <a:pPr fontAlgn="base">
              <a:lnSpc>
                <a:spcPct val="150000"/>
              </a:lnSpc>
            </a:pPr>
            <a:r>
              <a:rPr lang="en-US" sz="2200"/>
              <a:t>LTV = $9 per email address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3C60E-EA33-414A-9B11-A989E00D56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77071" y="1552450"/>
            <a:ext cx="5501639" cy="505100"/>
          </a:xfrm>
        </p:spPr>
        <p:txBody>
          <a:bodyPr>
            <a:normAutofit/>
          </a:bodyPr>
          <a:lstStyle/>
          <a:p>
            <a:r>
              <a:rPr lang="en-US"/>
              <a:t>Wehco Media, Inc.</a:t>
            </a:r>
          </a:p>
        </p:txBody>
      </p:sp>
      <p:pic>
        <p:nvPicPr>
          <p:cNvPr id="8194" name="Picture 2" descr="WEHCO Media, Inc. Corporate Web Site">
            <a:extLst>
              <a:ext uri="{FF2B5EF4-FFF2-40B4-BE49-F238E27FC236}">
                <a16:creationId xmlns:a16="http://schemas.microsoft.com/office/drawing/2014/main" id="{D861C7EB-2723-794C-926F-B75555D3F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168" y="2143938"/>
            <a:ext cx="5370178" cy="316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982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7053D-89F6-5D40-BF8C-3235CF32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492325"/>
            <a:ext cx="3932237" cy="1600200"/>
          </a:xfrm>
        </p:spPr>
        <p:txBody>
          <a:bodyPr>
            <a:normAutofit/>
          </a:bodyPr>
          <a:lstStyle/>
          <a:p>
            <a:r>
              <a:rPr lang="en-US" sz="3600"/>
              <a:t>Do you have 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A68EE0-53B2-C04C-97CB-A62E2428F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249687"/>
            <a:ext cx="4373480" cy="2196073"/>
          </a:xfrm>
        </p:spPr>
        <p:txBody>
          <a:bodyPr>
            <a:normAutofit/>
          </a:bodyPr>
          <a:lstStyle/>
          <a:p>
            <a:r>
              <a:rPr lang="en-US" sz="2400"/>
              <a:t>Ask in the </a:t>
            </a:r>
            <a:r>
              <a:rPr lang="en-US" sz="2400" err="1"/>
              <a:t>GoToWebinar</a:t>
            </a:r>
            <a:r>
              <a:rPr lang="en-US" sz="2400"/>
              <a:t> Panel during the webinar, and we will answer them at the end!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4D6CCDB-A097-B845-B2EF-89066A2C0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29980" y="536300"/>
            <a:ext cx="5221059" cy="57725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9B1023C-A1FE-E543-8DD5-DAB19FF6E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2282" y="4898035"/>
            <a:ext cx="1026262" cy="109544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2027926-68A9-D246-9F8A-6A3FBE05B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58534" y="293807"/>
            <a:ext cx="1604400" cy="1379063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C20E2E8-56C2-06EC-3368-0A2F5FE9F2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1422321"/>
            <a:ext cx="4862900" cy="40133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12097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1">
            <a:extLst>
              <a:ext uri="{FF2B5EF4-FFF2-40B4-BE49-F238E27FC236}">
                <a16:creationId xmlns:a16="http://schemas.microsoft.com/office/drawing/2014/main" id="{CAEEFA3A-D713-7FA0-A793-65E39ECFB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42530" y="77010"/>
            <a:ext cx="5663266" cy="59381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DF1155-3890-40B9-928F-FECD2C97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74" y="24285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2474DB"/>
                </a:solidFill>
                <a:latin typeface="Galano Grotesque"/>
              </a:rPr>
              <a:t>Where Should You Go on </a:t>
            </a:r>
            <a:br>
              <a:rPr lang="en-US" sz="3200">
                <a:solidFill>
                  <a:srgbClr val="2474DB"/>
                </a:solidFill>
                <a:latin typeface="Galano Grotesque"/>
              </a:rPr>
            </a:br>
            <a:r>
              <a:rPr lang="en-US" sz="3200">
                <a:solidFill>
                  <a:srgbClr val="2474DB"/>
                </a:solidFill>
                <a:latin typeface="Galano Grotesque"/>
              </a:rPr>
              <a:t>Your Florida Getaway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6DE73B-53C0-1943-9BD3-32B7CE6F5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38" y="1859785"/>
            <a:ext cx="5459631" cy="3142615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Galano Grotesque"/>
              </a:rPr>
              <a:t>Gathered important travel information for client</a:t>
            </a:r>
            <a:endParaRPr lang="en-US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>
                <a:latin typeface="Galano Grotesque"/>
              </a:rPr>
              <a:t>How many in-state vacations do you plan on taking in the next 12 months?</a:t>
            </a:r>
            <a:endParaRPr lang="en-US"/>
          </a:p>
          <a:p>
            <a:pPr marL="742950" lvl="1" indent="-285750">
              <a:lnSpc>
                <a:spcPct val="12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>
                <a:latin typeface="Galano Grotesque"/>
              </a:rPr>
              <a:t>Are you interested in beach getaway packages?</a:t>
            </a:r>
          </a:p>
          <a:p>
            <a:pPr marL="742950" lvl="1" indent="-285750">
              <a:lnSpc>
                <a:spcPct val="12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>
                <a:latin typeface="Galano Grotesque"/>
              </a:rPr>
              <a:t>When you plan "short getaways", which do you prefer?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>
                <a:latin typeface="Galano Grotesque"/>
              </a:rPr>
              <a:t>Created media piece from travel data collected to share with travel clients and prospects</a:t>
            </a:r>
          </a:p>
          <a:p>
            <a:endParaRPr lang="en-US"/>
          </a:p>
          <a:p>
            <a:pPr marL="0" indent="0">
              <a:lnSpc>
                <a:spcPct val="150000"/>
              </a:lnSpc>
              <a:buNone/>
            </a:pPr>
            <a:endParaRPr lang="en-US">
              <a:effectLst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/>
          </a:p>
          <a:p>
            <a:endParaRPr lang="en-US" sz="2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562F81-B165-1E48-ABC5-16D0716792B1}"/>
              </a:ext>
            </a:extLst>
          </p:cNvPr>
          <p:cNvSpPr txBox="1"/>
          <p:nvPr/>
        </p:nvSpPr>
        <p:spPr>
          <a:xfrm>
            <a:off x="1422400" y="80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8F1B2F-8132-7E49-BC2C-7832E95E154A}"/>
              </a:ext>
            </a:extLst>
          </p:cNvPr>
          <p:cNvSpPr txBox="1"/>
          <p:nvPr/>
        </p:nvSpPr>
        <p:spPr>
          <a:xfrm>
            <a:off x="2204185" y="3291840"/>
            <a:ext cx="473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C91022-22D4-4515-27B1-9F6FE9A33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992" y="739515"/>
            <a:ext cx="3812251" cy="46101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A06179-D1CF-91CA-29F4-1C4D837A8255}"/>
              </a:ext>
            </a:extLst>
          </p:cNvPr>
          <p:cNvSpPr txBox="1"/>
          <p:nvPr/>
        </p:nvSpPr>
        <p:spPr>
          <a:xfrm>
            <a:off x="487102" y="1340735"/>
            <a:ext cx="46298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Galano Grotesque"/>
                <a:cs typeface="Calibri"/>
              </a:rPr>
              <a:t>The Villages Daily Sun</a:t>
            </a:r>
            <a:endParaRPr lang="en-US" b="1">
              <a:latin typeface="Galano Grotesque"/>
            </a:endParaRPr>
          </a:p>
        </p:txBody>
      </p:sp>
      <p:pic>
        <p:nvPicPr>
          <p:cNvPr id="5" name="Graphic 1">
            <a:extLst>
              <a:ext uri="{FF2B5EF4-FFF2-40B4-BE49-F238E27FC236}">
                <a16:creationId xmlns:a16="http://schemas.microsoft.com/office/drawing/2014/main" id="{13E5CCB3-3C1E-B033-8C18-F25716159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75582" y="5092507"/>
            <a:ext cx="704125" cy="75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257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7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7053D-89F6-5D40-BF8C-3235CF32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Galano Grotesque"/>
              </a:rPr>
              <a:t>Wednesday June 14</a:t>
            </a:r>
            <a:r>
              <a:rPr lang="en-US" sz="3600" kern="1200" baseline="30000">
                <a:solidFill>
                  <a:schemeClr val="tx1"/>
                </a:solidFill>
                <a:latin typeface="Galano Grotesque"/>
              </a:rPr>
              <a:t>th</a:t>
            </a:r>
            <a:r>
              <a:rPr lang="en-US" sz="3600" kern="1200">
                <a:solidFill>
                  <a:schemeClr val="tx1"/>
                </a:solidFill>
                <a:latin typeface="Galano Grotesque"/>
              </a:rPr>
              <a:t> 12:00 PM 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A68EE0-53B2-C04C-97CB-A62E2428F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0860" y="2362467"/>
            <a:ext cx="4492454" cy="241909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>
                <a:latin typeface="Galano Grotesque"/>
              </a:rPr>
              <a:t>Launching your First-Party Data Strategy</a:t>
            </a:r>
            <a:br>
              <a:rPr lang="en-US" sz="1800">
                <a:latin typeface="+mn-lt"/>
              </a:rPr>
            </a:br>
            <a:endParaRPr lang="en-US" sz="1800">
              <a:latin typeface="+mn-lt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>
              <a:latin typeface="+mn-lt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45B268-BBDB-4EC6-A664-CED7BF60D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420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4D6CCDB-A097-B845-B2EF-89066A2C0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8683" y="696037"/>
            <a:ext cx="920327" cy="1017204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78B55DD-3C55-4B94-9031-4F3723BD4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216C5D8-69CA-4046-9780-9DECE8E05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89409" y="980376"/>
            <a:ext cx="2754569" cy="927704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2D9BB05-ED63-4148-87AB-82720ACC3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18614" y="4769536"/>
            <a:ext cx="3950208" cy="2088462"/>
          </a:xfrm>
          <a:custGeom>
            <a:avLst/>
            <a:gdLst>
              <a:gd name="connsiteX0" fmla="*/ 1975104 w 3950208"/>
              <a:gd name="connsiteY0" fmla="*/ 0 h 2088462"/>
              <a:gd name="connsiteX1" fmla="*/ 3950208 w 3950208"/>
              <a:gd name="connsiteY1" fmla="*/ 1975104 h 2088462"/>
              <a:gd name="connsiteX2" fmla="*/ 3944484 w 3950208"/>
              <a:gd name="connsiteY2" fmla="*/ 2088462 h 2088462"/>
              <a:gd name="connsiteX3" fmla="*/ 5724 w 3950208"/>
              <a:gd name="connsiteY3" fmla="*/ 2088462 h 2088462"/>
              <a:gd name="connsiteX4" fmla="*/ 0 w 3950208"/>
              <a:gd name="connsiteY4" fmla="*/ 1975104 h 2088462"/>
              <a:gd name="connsiteX5" fmla="*/ 1975104 w 3950208"/>
              <a:gd name="connsiteY5" fmla="*/ 0 h 20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B00B48C-8AA7-4128-AD60-76349F0CE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6020" y="2715337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760511E-86BF-4340-9949-CECB774FA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A40B1BB-0273-F91D-C8D4-B4BB95AB5F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46" t="13964" r="14422" b="15521"/>
          <a:stretch/>
        </p:blipFill>
        <p:spPr>
          <a:xfrm>
            <a:off x="3191074" y="5458537"/>
            <a:ext cx="1149813" cy="113347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B3BC27E-82E5-2499-5269-75D67AC84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167" y="3259484"/>
            <a:ext cx="1654906" cy="165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61C40B4A-02DA-A6CD-4141-E8D35372DD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005" t="9540" r="2636" b="8007"/>
          <a:stretch/>
        </p:blipFill>
        <p:spPr>
          <a:xfrm>
            <a:off x="9970389" y="4781564"/>
            <a:ext cx="1737519" cy="173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59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942F7-DBB6-D04B-8820-D772CB84C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01" y="3429000"/>
            <a:ext cx="10515600" cy="2852737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Galano Grotesque"/>
              </a:rPr>
              <a:t>Key Takeaways 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7778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E2FC0-36E7-3C0F-5EAB-AE3C71C52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lano Grotesque"/>
              </a:rPr>
              <a:t>Don't Forget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8A58F-D490-707F-77F9-2B8C6EC68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>
                <a:latin typeface="Galano Grotesque"/>
              </a:rPr>
              <a:t>Buckle up for a week of great content!</a:t>
            </a:r>
          </a:p>
          <a:p>
            <a:r>
              <a:rPr lang="en-US">
                <a:latin typeface="Galano Grotesque"/>
              </a:rPr>
              <a:t>Make sure you're getting everything out of your campaigns (revenue, audience, data)</a:t>
            </a:r>
          </a:p>
          <a:p>
            <a:r>
              <a:rPr lang="en-US">
                <a:latin typeface="Galano Grotesque"/>
              </a:rPr>
              <a:t>This is a TEAM effort - bring in the right team!</a:t>
            </a:r>
          </a:p>
          <a:p>
            <a:r>
              <a:rPr lang="en-US">
                <a:latin typeface="Galano Grotesque"/>
              </a:rPr>
              <a:t>Let us help!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555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67734-5464-3AB5-B64D-E5608184C8CD}"/>
              </a:ext>
            </a:extLst>
          </p:cNvPr>
          <p:cNvSpPr txBox="1">
            <a:spLocks/>
          </p:cNvSpPr>
          <p:nvPr/>
        </p:nvSpPr>
        <p:spPr>
          <a:xfrm>
            <a:off x="630809" y="2958392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Galano Grotesque" pitchFamily="2" charset="77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alano Grotesque"/>
              </a:rPr>
              <a:t>Ideas to Get You Going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2F8CE5-2217-93D1-93C1-665E5DF1FBAD}"/>
              </a:ext>
            </a:extLst>
          </p:cNvPr>
          <p:cNvSpPr txBox="1"/>
          <p:nvPr/>
        </p:nvSpPr>
        <p:spPr>
          <a:xfrm>
            <a:off x="630809" y="5528929"/>
            <a:ext cx="63370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Galano Grotesque" pitchFamily="2" charset="77"/>
              </a:rPr>
              <a:t>Master Class Line Up</a:t>
            </a:r>
          </a:p>
        </p:txBody>
      </p:sp>
    </p:spTree>
    <p:extLst>
      <p:ext uri="{BB962C8B-B14F-4D97-AF65-F5344CB8AC3E}">
        <p14:creationId xmlns:p14="http://schemas.microsoft.com/office/powerpoint/2010/main" val="38859917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7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7053D-89F6-5D40-BF8C-3235CF32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</a:rPr>
              <a:t>Tuesday June 13</a:t>
            </a:r>
            <a:r>
              <a:rPr lang="en-US" sz="3600" kern="1200" baseline="30000">
                <a:solidFill>
                  <a:schemeClr val="tx1"/>
                </a:solidFill>
              </a:rPr>
              <a:t>th</a:t>
            </a:r>
            <a:r>
              <a:rPr lang="en-US" sz="3600" kern="1200">
                <a:solidFill>
                  <a:schemeClr val="tx1"/>
                </a:solidFill>
              </a:rPr>
              <a:t>  12:00 PM 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A68EE0-53B2-C04C-97CB-A62E2428F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8432" y="2550745"/>
            <a:ext cx="4492454" cy="132046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sz="3400"/>
              <a:t>Driving Measurable Results and Revenue with Promotions</a:t>
            </a:r>
            <a:br>
              <a:rPr lang="en-US" sz="2500"/>
            </a:br>
            <a:endParaRPr lang="en-US" sz="250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>
              <a:latin typeface="+mn-lt"/>
            </a:endParaRPr>
          </a:p>
        </p:txBody>
      </p:sp>
      <p:sp>
        <p:nvSpPr>
          <p:cNvPr id="44" name="Freeform: Shape 40">
            <a:extLst>
              <a:ext uri="{FF2B5EF4-FFF2-40B4-BE49-F238E27FC236}">
                <a16:creationId xmlns:a16="http://schemas.microsoft.com/office/drawing/2014/main" id="{3A45B268-BBDB-4EC6-A664-CED7BF60D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420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4D6CCDB-A097-B845-B2EF-89066A2C0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8683" y="696037"/>
            <a:ext cx="920327" cy="1017204"/>
          </a:xfrm>
          <a:prstGeom prst="rect">
            <a:avLst/>
          </a:pr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78B55DD-3C55-4B94-9031-4F3723BD4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42D9BB05-ED63-4148-87AB-82720ACC3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18614" y="4769536"/>
            <a:ext cx="3950208" cy="2088462"/>
          </a:xfrm>
          <a:custGeom>
            <a:avLst/>
            <a:gdLst>
              <a:gd name="connsiteX0" fmla="*/ 1975104 w 3950208"/>
              <a:gd name="connsiteY0" fmla="*/ 0 h 2088462"/>
              <a:gd name="connsiteX1" fmla="*/ 3950208 w 3950208"/>
              <a:gd name="connsiteY1" fmla="*/ 1975104 h 2088462"/>
              <a:gd name="connsiteX2" fmla="*/ 3944484 w 3950208"/>
              <a:gd name="connsiteY2" fmla="*/ 2088462 h 2088462"/>
              <a:gd name="connsiteX3" fmla="*/ 5724 w 3950208"/>
              <a:gd name="connsiteY3" fmla="*/ 2088462 h 2088462"/>
              <a:gd name="connsiteX4" fmla="*/ 0 w 3950208"/>
              <a:gd name="connsiteY4" fmla="*/ 1975104 h 2088462"/>
              <a:gd name="connsiteX5" fmla="*/ 1975104 w 3950208"/>
              <a:gd name="connsiteY5" fmla="*/ 0 h 20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5B00B48C-8AA7-4128-AD60-76349F0CE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6020" y="2715337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3A965B3-0A69-4F4B-A24D-873EAA126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456" y="3261826"/>
            <a:ext cx="1650222" cy="1650222"/>
          </a:xfrm>
          <a:prstGeom prst="rect">
            <a:avLst/>
          </a:prstGeom>
        </p:spPr>
      </p:pic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0760511E-86BF-4340-9949-CECB774FA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47C4006-9F55-3AF9-0162-66B806B1B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1570" y="4773845"/>
            <a:ext cx="1767235" cy="1746444"/>
          </a:xfrm>
          <a:prstGeom prst="ellipse">
            <a:avLst/>
          </a:prstGeom>
        </p:spPr>
      </p:pic>
      <p:pic>
        <p:nvPicPr>
          <p:cNvPr id="6" name="Picture 5" descr="A picture containing hairpiece, smiling&#10;&#10;Description automatically generated">
            <a:extLst>
              <a:ext uri="{FF2B5EF4-FFF2-40B4-BE49-F238E27FC236}">
                <a16:creationId xmlns:a16="http://schemas.microsoft.com/office/drawing/2014/main" id="{6123A1C2-C74B-636A-FB4A-383A5E68F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5697" y="3261826"/>
            <a:ext cx="1675740" cy="1650222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76D1145-4940-D22F-A343-0A25DE0AD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2198" y="471490"/>
            <a:ext cx="1775390" cy="1746444"/>
          </a:xfrm>
          <a:prstGeom prst="rect">
            <a:avLst/>
          </a:prstGeom>
        </p:spPr>
      </p:pic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53A5865-42EC-1A8E-EB4A-BF4837FE3B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046" t="13964" r="14422" b="15521"/>
          <a:stretch/>
        </p:blipFill>
        <p:spPr>
          <a:xfrm>
            <a:off x="3191074" y="5458537"/>
            <a:ext cx="1149813" cy="113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69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7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7053D-89F6-5D40-BF8C-3235CF32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Galano Grotesque"/>
              </a:rPr>
              <a:t>Wednesday June 14</a:t>
            </a:r>
            <a:r>
              <a:rPr lang="en-US" sz="3600" kern="1200" baseline="30000">
                <a:solidFill>
                  <a:schemeClr val="tx1"/>
                </a:solidFill>
                <a:latin typeface="Galano Grotesque"/>
              </a:rPr>
              <a:t>th</a:t>
            </a:r>
            <a:r>
              <a:rPr lang="en-US" sz="3600" kern="1200">
                <a:solidFill>
                  <a:schemeClr val="tx1"/>
                </a:solidFill>
                <a:latin typeface="Galano Grotesque"/>
              </a:rPr>
              <a:t> 12:00 PM 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A68EE0-53B2-C04C-97CB-A62E2428F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0860" y="2362467"/>
            <a:ext cx="4492454" cy="241909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>
                <a:latin typeface="Galano Grotesque"/>
              </a:rPr>
              <a:t>Launching your First-Party Data Strategy</a:t>
            </a:r>
            <a:br>
              <a:rPr lang="en-US" sz="1800">
                <a:latin typeface="+mn-lt"/>
              </a:rPr>
            </a:br>
            <a:endParaRPr lang="en-US" sz="1800">
              <a:latin typeface="+mn-lt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>
              <a:latin typeface="+mn-lt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45B268-BBDB-4EC6-A664-CED7BF60D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420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4D6CCDB-A097-B845-B2EF-89066A2C0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8683" y="696037"/>
            <a:ext cx="920327" cy="1017204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78B55DD-3C55-4B94-9031-4F3723BD4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216C5D8-69CA-4046-9780-9DECE8E05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89409" y="980376"/>
            <a:ext cx="2754569" cy="927704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2D9BB05-ED63-4148-87AB-82720ACC3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18614" y="4769536"/>
            <a:ext cx="3950208" cy="2088462"/>
          </a:xfrm>
          <a:custGeom>
            <a:avLst/>
            <a:gdLst>
              <a:gd name="connsiteX0" fmla="*/ 1975104 w 3950208"/>
              <a:gd name="connsiteY0" fmla="*/ 0 h 2088462"/>
              <a:gd name="connsiteX1" fmla="*/ 3950208 w 3950208"/>
              <a:gd name="connsiteY1" fmla="*/ 1975104 h 2088462"/>
              <a:gd name="connsiteX2" fmla="*/ 3944484 w 3950208"/>
              <a:gd name="connsiteY2" fmla="*/ 2088462 h 2088462"/>
              <a:gd name="connsiteX3" fmla="*/ 5724 w 3950208"/>
              <a:gd name="connsiteY3" fmla="*/ 2088462 h 2088462"/>
              <a:gd name="connsiteX4" fmla="*/ 0 w 3950208"/>
              <a:gd name="connsiteY4" fmla="*/ 1975104 h 2088462"/>
              <a:gd name="connsiteX5" fmla="*/ 1975104 w 3950208"/>
              <a:gd name="connsiteY5" fmla="*/ 0 h 20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B00B48C-8AA7-4128-AD60-76349F0CE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6020" y="2715337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760511E-86BF-4340-9949-CECB774FA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A40B1BB-0273-F91D-C8D4-B4BB95AB5F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46" t="13964" r="14422" b="15521"/>
          <a:stretch/>
        </p:blipFill>
        <p:spPr>
          <a:xfrm>
            <a:off x="3191074" y="5458537"/>
            <a:ext cx="1149813" cy="113347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B3BC27E-82E5-2499-5269-75D67AC84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167" y="3259484"/>
            <a:ext cx="1654906" cy="165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61C40B4A-02DA-A6CD-4141-E8D35372DD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005" t="9540" r="2636" b="8007"/>
          <a:stretch/>
        </p:blipFill>
        <p:spPr>
          <a:xfrm>
            <a:off x="9970389" y="4781564"/>
            <a:ext cx="1737519" cy="173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79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7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7053D-89F6-5D40-BF8C-3235CF32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Galano Grotesque"/>
              </a:rPr>
              <a:t>Thursday June 15</a:t>
            </a:r>
            <a:r>
              <a:rPr lang="en-US" sz="3600" kern="1200" baseline="30000">
                <a:solidFill>
                  <a:schemeClr val="tx1"/>
                </a:solidFill>
                <a:latin typeface="Galano Grotesque"/>
              </a:rPr>
              <a:t>th</a:t>
            </a:r>
            <a:r>
              <a:rPr lang="en-US" sz="3600" kern="1200">
                <a:solidFill>
                  <a:schemeClr val="tx1"/>
                </a:solidFill>
                <a:latin typeface="Galano Grotesque"/>
              </a:rPr>
              <a:t> at 12:00 PM 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A68EE0-53B2-C04C-97CB-A62E2428F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0966" y="2422625"/>
            <a:ext cx="4492454" cy="241909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>
                <a:latin typeface="Galano Grotesque"/>
              </a:rPr>
              <a:t>Making your Best Of a Year-Round Revenue and Audience-Generating Machine</a:t>
            </a:r>
            <a:endParaRPr lang="en-US" sz="1800">
              <a:latin typeface="+mn-lt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>
              <a:latin typeface="+mn-lt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45B268-BBDB-4EC6-A664-CED7BF60D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420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4D6CCDB-A097-B845-B2EF-89066A2C0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8683" y="696037"/>
            <a:ext cx="920327" cy="1017204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78B55DD-3C55-4B94-9031-4F3723BD4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216C5D8-69CA-4046-9780-9DECE8E05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89409" y="980376"/>
            <a:ext cx="2754569" cy="927704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2D9BB05-ED63-4148-87AB-82720ACC3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18614" y="4769536"/>
            <a:ext cx="3950208" cy="2088462"/>
          </a:xfrm>
          <a:custGeom>
            <a:avLst/>
            <a:gdLst>
              <a:gd name="connsiteX0" fmla="*/ 1975104 w 3950208"/>
              <a:gd name="connsiteY0" fmla="*/ 0 h 2088462"/>
              <a:gd name="connsiteX1" fmla="*/ 3950208 w 3950208"/>
              <a:gd name="connsiteY1" fmla="*/ 1975104 h 2088462"/>
              <a:gd name="connsiteX2" fmla="*/ 3944484 w 3950208"/>
              <a:gd name="connsiteY2" fmla="*/ 2088462 h 2088462"/>
              <a:gd name="connsiteX3" fmla="*/ 5724 w 3950208"/>
              <a:gd name="connsiteY3" fmla="*/ 2088462 h 2088462"/>
              <a:gd name="connsiteX4" fmla="*/ 0 w 3950208"/>
              <a:gd name="connsiteY4" fmla="*/ 1975104 h 2088462"/>
              <a:gd name="connsiteX5" fmla="*/ 1975104 w 3950208"/>
              <a:gd name="connsiteY5" fmla="*/ 0 h 20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B00B48C-8AA7-4128-AD60-76349F0CE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6020" y="2715337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B2F61E6-721D-5CC0-212F-13F86E271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187" y="3261826"/>
            <a:ext cx="1632759" cy="1650222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760511E-86BF-4340-9949-CECB774FA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3A85F7A-54B7-2B41-07FD-470E6B94F2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7493" y="4773845"/>
            <a:ext cx="1775390" cy="1746444"/>
          </a:xfrm>
          <a:prstGeom prst="rect">
            <a:avLst/>
          </a:prstGeom>
        </p:spPr>
      </p:pic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525997F-D213-26C6-A555-34053271D3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046" t="13964" r="14422" b="15521"/>
          <a:stretch/>
        </p:blipFill>
        <p:spPr>
          <a:xfrm>
            <a:off x="3191074" y="5458537"/>
            <a:ext cx="1149813" cy="113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06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942F7-DBB6-D04B-8820-D772CB84C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421" y="3269512"/>
            <a:ext cx="10515600" cy="2852737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Galano Grotesque"/>
              </a:rPr>
              <a:t>Q&amp;A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5285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CD34C3-1502-28AB-1AEF-1CA4332EBFFF}"/>
              </a:ext>
            </a:extLst>
          </p:cNvPr>
          <p:cNvSpPr txBox="1">
            <a:spLocks/>
          </p:cNvSpPr>
          <p:nvPr/>
        </p:nvSpPr>
        <p:spPr>
          <a:xfrm>
            <a:off x="726502" y="3269512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Galano Grotesque" pitchFamily="2" charset="77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alano Grotesque"/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716086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EBF48-85EE-495B-B901-D42C68F5E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462" y="1795950"/>
            <a:ext cx="10575972" cy="1325563"/>
          </a:xfrm>
        </p:spPr>
        <p:txBody>
          <a:bodyPr/>
          <a:lstStyle/>
          <a:p>
            <a:r>
              <a:rPr lang="en-US"/>
              <a:t>Audience Engagement Software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74592B7-A23E-4A35-9746-D54B998F1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0422" y="3666130"/>
            <a:ext cx="1610532" cy="119509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26698C6-5DEF-4FAA-B6B8-05787D1A7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1398" y="3755933"/>
            <a:ext cx="1046586" cy="12080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C2C716-8C76-470A-899E-ACE8D1F99D96}"/>
              </a:ext>
            </a:extLst>
          </p:cNvPr>
          <p:cNvSpPr txBox="1"/>
          <p:nvPr/>
        </p:nvSpPr>
        <p:spPr>
          <a:xfrm>
            <a:off x="4578188" y="5155982"/>
            <a:ext cx="301014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Galano Grotesque"/>
              </a:rPr>
              <a:t>Generate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91EA0E-CE6C-43FE-9866-2F1A18396A37}"/>
              </a:ext>
            </a:extLst>
          </p:cNvPr>
          <p:cNvSpPr txBox="1"/>
          <p:nvPr/>
        </p:nvSpPr>
        <p:spPr>
          <a:xfrm>
            <a:off x="1286775" y="5117990"/>
            <a:ext cx="35954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Galano Grotesque"/>
              </a:rPr>
              <a:t>Grow your email &amp; mobile database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025CB6-5AB5-4882-A73D-F95D60E249CA}"/>
              </a:ext>
            </a:extLst>
          </p:cNvPr>
          <p:cNvSpPr txBox="1"/>
          <p:nvPr/>
        </p:nvSpPr>
        <p:spPr>
          <a:xfrm>
            <a:off x="7901538" y="5170631"/>
            <a:ext cx="3003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Galano Grotesque" pitchFamily="2" charset="77"/>
              </a:rPr>
              <a:t>Engage your audience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6866131-7A7D-40A1-9A74-8F766872C9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65409" y="3932709"/>
            <a:ext cx="1235702" cy="9720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4DB795-D436-4C5C-B5B0-0998BD66E23F}"/>
              </a:ext>
            </a:extLst>
          </p:cNvPr>
          <p:cNvSpPr txBox="1"/>
          <p:nvPr/>
        </p:nvSpPr>
        <p:spPr>
          <a:xfrm>
            <a:off x="889461" y="2712913"/>
            <a:ext cx="92496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Galano Grotesque" panose="00000500000000000000" pitchFamily="50" charset="0"/>
              </a:rPr>
              <a:t>Run contests and interactive content on your websites to:</a:t>
            </a:r>
            <a:endParaRPr lang="en-US" sz="240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A9E51575-E871-47B9-A5E7-A15D249E6A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461" y="811700"/>
            <a:ext cx="6986885" cy="10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067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3E7CDAB1-B66D-4148-A065-6ED07921A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6856" y="942674"/>
            <a:ext cx="4246920" cy="469553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545CEEE-A96A-D846-A2B1-5CB311084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72021" y="323722"/>
            <a:ext cx="4246920" cy="46955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50AEF4-015F-C444-8BA1-C638AB8D5E19}"/>
              </a:ext>
            </a:extLst>
          </p:cNvPr>
          <p:cNvSpPr txBox="1"/>
          <p:nvPr/>
        </p:nvSpPr>
        <p:spPr>
          <a:xfrm>
            <a:off x="1457071" y="5979535"/>
            <a:ext cx="9662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Galano Grotesque" pitchFamily="2" charset="77"/>
              </a:rPr>
              <a:t>lab</a:t>
            </a:r>
            <a:r>
              <a:rPr lang="en-US" sz="3600" b="1" err="1">
                <a:latin typeface="Galano Grotesque" pitchFamily="2" charset="77"/>
              </a:rPr>
              <a:t>.secondstreet.com</a:t>
            </a:r>
            <a:endParaRPr lang="en-US" sz="3600" b="1">
              <a:latin typeface="Galano Grotesque" pitchFamily="2" charset="77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8894EA2-BCEC-A346-99F6-77420C61D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41690" y="3867739"/>
            <a:ext cx="1665165" cy="140942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5067EB1-0A70-7A49-A1EB-B0B8BF52DF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28479" y="601351"/>
            <a:ext cx="946419" cy="777631"/>
          </a:xfrm>
          <a:prstGeom prst="rect">
            <a:avLst/>
          </a:prstGeom>
        </p:spPr>
      </p:pic>
      <p:pic>
        <p:nvPicPr>
          <p:cNvPr id="3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F780A9C-541C-0AA3-55A7-F1DC13BF60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891" y="1219787"/>
            <a:ext cx="7495116" cy="3324084"/>
          </a:xfrm>
          <a:prstGeom prst="rect">
            <a:avLst/>
          </a:prstGeom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D66D1405-71CF-236B-487E-6D0C64977B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8488" y="5801051"/>
            <a:ext cx="10033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740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3E7CDAB1-B66D-4148-A065-6ED07921A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8032" y="506613"/>
            <a:ext cx="4314241" cy="409597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545CEEE-A96A-D846-A2B1-5CB311084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5896" y="589530"/>
            <a:ext cx="4246920" cy="469553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8894EA2-BCEC-A346-99F6-77420C61D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9556" y="3543665"/>
            <a:ext cx="1879256" cy="159063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5067EB1-0A70-7A49-A1EB-B0B8BF52DF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70758" y="362508"/>
            <a:ext cx="946419" cy="7776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CD7113-9A5C-A9FA-B19E-1324AF1A6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606" y="768574"/>
            <a:ext cx="3657600" cy="42221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FA5F29-51BC-A1AD-F0CB-5583082F91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7825" y="786632"/>
            <a:ext cx="3657600" cy="42041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5CD8CA-B671-2F2A-42CC-B931F8195500}"/>
              </a:ext>
            </a:extLst>
          </p:cNvPr>
          <p:cNvSpPr txBox="1"/>
          <p:nvPr/>
        </p:nvSpPr>
        <p:spPr>
          <a:xfrm>
            <a:off x="4023360" y="548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D9F0C9-ED70-9074-0F47-0D0029E5531D}"/>
              </a:ext>
            </a:extLst>
          </p:cNvPr>
          <p:cNvSpPr txBox="1"/>
          <p:nvPr/>
        </p:nvSpPr>
        <p:spPr>
          <a:xfrm>
            <a:off x="6084916" y="62511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C331E-A7BC-F568-93E6-1D4C9BB6CC39}"/>
              </a:ext>
            </a:extLst>
          </p:cNvPr>
          <p:cNvSpPr txBox="1"/>
          <p:nvPr/>
        </p:nvSpPr>
        <p:spPr>
          <a:xfrm>
            <a:off x="1459776" y="5933999"/>
            <a:ext cx="927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latin typeface="Galano Grotesque" pitchFamily="2" charset="77"/>
              </a:rPr>
              <a:t>lab.secondstreet.com</a:t>
            </a:r>
            <a:r>
              <a:rPr lang="en-US" sz="3600" b="1">
                <a:latin typeface="Galano Grotesque" pitchFamily="2" charset="77"/>
              </a:rPr>
              <a:t>/playbooks</a:t>
            </a:r>
          </a:p>
        </p:txBody>
      </p:sp>
      <p:pic>
        <p:nvPicPr>
          <p:cNvPr id="20" name="Picture 19" descr="Qr code&#10;&#10;Description automatically generated">
            <a:extLst>
              <a:ext uri="{FF2B5EF4-FFF2-40B4-BE49-F238E27FC236}">
                <a16:creationId xmlns:a16="http://schemas.microsoft.com/office/drawing/2014/main" id="{B3DCDB5D-4BDC-EDBB-8D4E-DB7839CEEF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21166" y="5766820"/>
            <a:ext cx="1003300" cy="1003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346192-2FF8-30F2-363D-4E11B9E3C8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51550" y="2705100"/>
            <a:ext cx="88900" cy="1447800"/>
          </a:xfrm>
          <a:prstGeom prst="rect">
            <a:avLst/>
          </a:prstGeom>
        </p:spPr>
      </p:pic>
      <p:pic>
        <p:nvPicPr>
          <p:cNvPr id="15" name="Picture 14" descr="A person typing on a keyboard&#10;&#10;Description automatically generated with medium confidence">
            <a:extLst>
              <a:ext uri="{FF2B5EF4-FFF2-40B4-BE49-F238E27FC236}">
                <a16:creationId xmlns:a16="http://schemas.microsoft.com/office/drawing/2014/main" id="{A340BC80-0932-760E-07BE-0D86D9A569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7268" y="889314"/>
            <a:ext cx="3048785" cy="4222106"/>
          </a:xfrm>
          <a:prstGeom prst="rect">
            <a:avLst/>
          </a:prstGeom>
          <a:effectLst>
            <a:outerShdw blurRad="50800" dist="50800" dir="5400000" sx="41718" sy="41718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99296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7836B-FA1A-5140-8B89-F8AE88C74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21A7A1-FFC0-C943-8C20-7AD0EC720322}"/>
              </a:ext>
            </a:extLst>
          </p:cNvPr>
          <p:cNvSpPr txBox="1"/>
          <p:nvPr/>
        </p:nvSpPr>
        <p:spPr>
          <a:xfrm>
            <a:off x="2526550" y="4505125"/>
            <a:ext cx="2937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Galano Grotesque" pitchFamily="2" charset="77"/>
              </a:rPr>
              <a:t>Liz Huff</a:t>
            </a:r>
          </a:p>
          <a:p>
            <a:pPr algn="ctr"/>
            <a:r>
              <a:rPr lang="en-US" sz="1400">
                <a:solidFill>
                  <a:schemeClr val="accent1"/>
                </a:solidFill>
                <a:latin typeface="Galano Grotesque" pitchFamily="2" charset="77"/>
              </a:rPr>
              <a:t>Director of Customer Success at Upland Second Street</a:t>
            </a:r>
          </a:p>
          <a:p>
            <a:pPr algn="ctr"/>
            <a:r>
              <a:rPr lang="en-US" sz="1400" err="1">
                <a:solidFill>
                  <a:schemeClr val="accent1"/>
                </a:solidFill>
                <a:latin typeface="Galano Grotesque" pitchFamily="2" charset="77"/>
              </a:rPr>
              <a:t>lhuff@uplandsoftware.com</a:t>
            </a:r>
            <a:endParaRPr lang="en-US" sz="1400">
              <a:solidFill>
                <a:schemeClr val="accent1"/>
              </a:solidFill>
              <a:latin typeface="Galano Grotesque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D534E-5B9E-5F49-B831-2F0C4F7327C5}"/>
              </a:ext>
            </a:extLst>
          </p:cNvPr>
          <p:cNvSpPr txBox="1"/>
          <p:nvPr/>
        </p:nvSpPr>
        <p:spPr>
          <a:xfrm>
            <a:off x="5950331" y="4502225"/>
            <a:ext cx="3129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b="1">
                <a:solidFill>
                  <a:srgbClr val="241F20"/>
                </a:solidFill>
                <a:latin typeface="Galano Grotesque" pitchFamily="2" charset="77"/>
              </a:rPr>
              <a:t>Julie Foley</a:t>
            </a:r>
          </a:p>
          <a:p>
            <a:pPr algn="ctr"/>
            <a:r>
              <a:rPr lang="en-US" sz="1400">
                <a:solidFill>
                  <a:schemeClr val="accent1"/>
                </a:solidFill>
                <a:latin typeface="Galano Grotesque" pitchFamily="2" charset="77"/>
              </a:rPr>
              <a:t>Sr. Customer Success Manager at Upland Second Street</a:t>
            </a:r>
          </a:p>
          <a:p>
            <a:pPr algn="ctr"/>
            <a:r>
              <a:rPr lang="en-US" sz="1400" err="1">
                <a:solidFill>
                  <a:schemeClr val="accent1"/>
                </a:solidFill>
                <a:latin typeface="Galano Grotesque" pitchFamily="2" charset="77"/>
              </a:rPr>
              <a:t>jfoley@uplandsoftware.com</a:t>
            </a:r>
            <a:endParaRPr lang="en-US" sz="1400">
              <a:solidFill>
                <a:schemeClr val="accent1"/>
              </a:solidFill>
              <a:latin typeface="Galano Grotesque" pitchFamily="2" charset="77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FE3B58-205F-3A4B-95E0-1FA035A3EE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9599" y="2279421"/>
            <a:ext cx="1798739" cy="1798739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90BAB5-883F-4E40-8EEF-1343880348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04" r="16604"/>
          <a:stretch/>
        </p:blipFill>
        <p:spPr>
          <a:xfrm>
            <a:off x="3096581" y="2279421"/>
            <a:ext cx="1798739" cy="1798739"/>
          </a:xfrm>
          <a:prstGeom prst="ellipse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91A96E2-D1AC-E54C-9FCF-14EF4407F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25" y="2204740"/>
            <a:ext cx="1947672" cy="194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84740E6-EE9C-C247-945D-4C81DA212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055" y="2169917"/>
            <a:ext cx="1982495" cy="198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889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4D28A-2796-6E42-94E7-0C36F2A9A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26" y="463809"/>
            <a:ext cx="3744945" cy="1082816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Our Partners</a:t>
            </a:r>
          </a:p>
        </p:txBody>
      </p:sp>
      <p:pic>
        <p:nvPicPr>
          <p:cNvPr id="1053" name="Picture 29">
            <a:extLst>
              <a:ext uri="{FF2B5EF4-FFF2-40B4-BE49-F238E27FC236}">
                <a16:creationId xmlns:a16="http://schemas.microsoft.com/office/drawing/2014/main" id="{5A2663B9-5BC8-7145-80E2-90E285F7D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059" y="3682772"/>
            <a:ext cx="2754016" cy="83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>
            <a:extLst>
              <a:ext uri="{FF2B5EF4-FFF2-40B4-BE49-F238E27FC236}">
                <a16:creationId xmlns:a16="http://schemas.microsoft.com/office/drawing/2014/main" id="{427B7C98-97BC-394A-BCCD-5CA6ACB38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66" y="2432949"/>
            <a:ext cx="2923786" cy="111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Image result for sinclair broadcast group logo">
            <a:extLst>
              <a:ext uri="{FF2B5EF4-FFF2-40B4-BE49-F238E27FC236}">
                <a16:creationId xmlns:a16="http://schemas.microsoft.com/office/drawing/2014/main" id="{81E64BF5-2886-CA41-8B63-3FB0AD6DD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285" y="3555973"/>
            <a:ext cx="2781385" cy="79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>
            <a:extLst>
              <a:ext uri="{FF2B5EF4-FFF2-40B4-BE49-F238E27FC236}">
                <a16:creationId xmlns:a16="http://schemas.microsoft.com/office/drawing/2014/main" id="{E1A610AC-389A-1046-B422-C584C075A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1" y="5966874"/>
            <a:ext cx="3588585" cy="49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49">
            <a:extLst>
              <a:ext uri="{FF2B5EF4-FFF2-40B4-BE49-F238E27FC236}">
                <a16:creationId xmlns:a16="http://schemas.microsoft.com/office/drawing/2014/main" id="{98325E56-F09C-764F-A089-26DDB09C7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984" y="1927474"/>
            <a:ext cx="2024249" cy="106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Picture 53">
            <a:extLst>
              <a:ext uri="{FF2B5EF4-FFF2-40B4-BE49-F238E27FC236}">
                <a16:creationId xmlns:a16="http://schemas.microsoft.com/office/drawing/2014/main" id="{90049395-1AC5-BB43-B479-010FCBD5E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05" y="3682772"/>
            <a:ext cx="3116786" cy="177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" name="Picture 55" descr="Image result for tegna logo">
            <a:extLst>
              <a:ext uri="{FF2B5EF4-FFF2-40B4-BE49-F238E27FC236}">
                <a16:creationId xmlns:a16="http://schemas.microsoft.com/office/drawing/2014/main" id="{E2A4A4E4-965B-9C47-86E1-DEAFA7D0B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510" y="1603173"/>
            <a:ext cx="2540686" cy="48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E215FCA-B1A1-AA4E-9AC8-231D10F5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875" y="5980573"/>
            <a:ext cx="5740400" cy="31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EHCO Media, Inc. Corporate Web Site">
            <a:extLst>
              <a:ext uri="{FF2B5EF4-FFF2-40B4-BE49-F238E27FC236}">
                <a16:creationId xmlns:a16="http://schemas.microsoft.com/office/drawing/2014/main" id="{96403545-3B8B-4746-B72C-46BE891D2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23" y="3614781"/>
            <a:ext cx="2685167" cy="15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mpany News - Adams Publishing Group">
            <a:extLst>
              <a:ext uri="{FF2B5EF4-FFF2-40B4-BE49-F238E27FC236}">
                <a16:creationId xmlns:a16="http://schemas.microsoft.com/office/drawing/2014/main" id="{00B9D19B-BD60-9243-B55D-90365D300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976" y="1775077"/>
            <a:ext cx="1825099" cy="136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oone Newspapers - Crunchbase Company Profile &amp; Funding">
            <a:extLst>
              <a:ext uri="{FF2B5EF4-FFF2-40B4-BE49-F238E27FC236}">
                <a16:creationId xmlns:a16="http://schemas.microsoft.com/office/drawing/2014/main" id="{FFAE82D2-043F-A546-9290-9AAF079EB3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39" b="32745"/>
          <a:stretch/>
        </p:blipFill>
        <p:spPr bwMode="auto">
          <a:xfrm>
            <a:off x="8990285" y="728648"/>
            <a:ext cx="2587919" cy="92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ewspapers | Hearst">
            <a:extLst>
              <a:ext uri="{FF2B5EF4-FFF2-40B4-BE49-F238E27FC236}">
                <a16:creationId xmlns:a16="http://schemas.microsoft.com/office/drawing/2014/main" id="{46E3CC86-B558-1B48-847F-48729BAD4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639" y="987437"/>
            <a:ext cx="3174707" cy="39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2590A4A9-9031-6444-9360-AA713B8C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993" y="4768106"/>
            <a:ext cx="4683211" cy="35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5D7A84FF-89DA-E8B9-2AFA-7E2898BC4A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23982" y="1831295"/>
            <a:ext cx="2145315" cy="214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87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9B3FDC-C4A6-4B26-A65E-96DE7536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311"/>
            <a:ext cx="10515600" cy="1325563"/>
          </a:xfrm>
        </p:spPr>
        <p:txBody>
          <a:bodyPr/>
          <a:lstStyle/>
          <a:p>
            <a:r>
              <a:rPr lang="en-US"/>
              <a:t>Contests &amp; Interactive Content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D2D573-566E-43F6-AE12-CFC9A1D62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454" y="2078065"/>
            <a:ext cx="46672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/>
              <a:t>Enter to Win</a:t>
            </a:r>
          </a:p>
          <a:p>
            <a:r>
              <a:rPr lang="en-US" sz="2000"/>
              <a:t>Sweepstakes</a:t>
            </a:r>
          </a:p>
          <a:p>
            <a:r>
              <a:rPr lang="en-US" sz="2000"/>
              <a:t>Codeword Sweepstakes</a:t>
            </a:r>
          </a:p>
          <a:p>
            <a:r>
              <a:rPr lang="en-US" sz="2000"/>
              <a:t>Photo Contests</a:t>
            </a:r>
          </a:p>
          <a:p>
            <a:r>
              <a:rPr lang="en-US" sz="2000"/>
              <a:t>Video Contests</a:t>
            </a:r>
          </a:p>
          <a:p>
            <a:endParaRPr lang="en-US" sz="2000"/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b="1">
                <a:latin typeface="Galano Grotesque" panose="00000500000000000000" pitchFamily="50" charset="0"/>
              </a:rPr>
              <a:t>Quizzes</a:t>
            </a:r>
          </a:p>
          <a:p>
            <a:r>
              <a:rPr lang="en-US" sz="2000"/>
              <a:t>Personality/Outcome</a:t>
            </a:r>
          </a:p>
          <a:p>
            <a:r>
              <a:rPr lang="en-US" sz="2000"/>
              <a:t>Trivia</a:t>
            </a:r>
          </a:p>
          <a:p>
            <a:endParaRPr lang="en-US"/>
          </a:p>
          <a:p>
            <a:pPr lvl="1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56377-EF62-4191-A691-C9E9D9349D06}"/>
              </a:ext>
            </a:extLst>
          </p:cNvPr>
          <p:cNvSpPr txBox="1"/>
          <p:nvPr/>
        </p:nvSpPr>
        <p:spPr>
          <a:xfrm>
            <a:off x="4736364" y="2075165"/>
            <a:ext cx="3230217" cy="4189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>
                <a:latin typeface="Galano Grotesque" panose="00000500000000000000" pitchFamily="50" charset="0"/>
              </a:rPr>
              <a:t>Voting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Galano Grotesque" pitchFamily="2" charset="77"/>
              </a:rPr>
              <a:t>Photo Voting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Galano Grotesque" pitchFamily="2" charset="77"/>
              </a:rPr>
              <a:t>Video Voting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Galano Grotesque" pitchFamily="2" charset="77"/>
              </a:rPr>
              <a:t>Custom Brackets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000">
              <a:latin typeface="Galano Grotesque" pitchFamily="2" charset="77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>
                <a:latin typeface="Galano Grotesque" pitchFamily="2" charset="77"/>
              </a:rPr>
              <a:t>Ballots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Galano Grotesque" pitchFamily="2" charset="77"/>
              </a:rPr>
              <a:t>Best Of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Galano Grotesque" pitchFamily="2" charset="77"/>
              </a:rPr>
              <a:t>Niche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Galano Grotesque" pitchFamily="2" charset="77"/>
              </a:rPr>
              <a:t>Advertiser-Specific</a:t>
            </a:r>
          </a:p>
          <a:p>
            <a:endParaRPr lang="en-US">
              <a:latin typeface="Galano Grotesque" panose="000005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E5615F-4C97-4D0D-B83D-C34BB0F0155A}"/>
              </a:ext>
            </a:extLst>
          </p:cNvPr>
          <p:cNvSpPr txBox="1"/>
          <p:nvPr/>
        </p:nvSpPr>
        <p:spPr>
          <a:xfrm>
            <a:off x="8228358" y="2075165"/>
            <a:ext cx="3125442" cy="288386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200" b="1">
              <a:latin typeface="Galano Grotesque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>
              <a:latin typeface="Galano Grotesque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 b="1">
              <a:latin typeface="Galano Grotesque" pitchFamily="2" charset="77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>
                <a:latin typeface="Galano Grotesque"/>
              </a:rPr>
              <a:t>Questionnaires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Galano Grotesque"/>
              </a:rPr>
              <a:t>Polls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Galano Grotesque"/>
              </a:rPr>
              <a:t>Surveys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000">
              <a:latin typeface="Galano Grotesque" pitchFamily="2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2597BE8-692E-4E86-A2E2-DB9FED27F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595" y="527077"/>
            <a:ext cx="1366984" cy="115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32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29A8BA-B806-CC9B-7B38-BCC037F539DC}"/>
              </a:ext>
            </a:extLst>
          </p:cNvPr>
          <p:cNvSpPr txBox="1">
            <a:spLocks/>
          </p:cNvSpPr>
          <p:nvPr/>
        </p:nvSpPr>
        <p:spPr>
          <a:xfrm>
            <a:off x="990600" y="1608688"/>
            <a:ext cx="3767103" cy="3935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i="0" kern="1200">
                <a:solidFill>
                  <a:schemeClr val="tx1"/>
                </a:solidFill>
                <a:latin typeface="Galano Grotesque" pitchFamily="2" charset="77"/>
                <a:ea typeface="+mj-ea"/>
                <a:cs typeface="+mj-cs"/>
              </a:defRPr>
            </a:lvl1pPr>
          </a:lstStyle>
          <a:p>
            <a:r>
              <a:rPr lang="en-US">
                <a:latin typeface="Galano Grotesque"/>
              </a:rPr>
              <a:t>Today’s Agenda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575159-1B53-6A63-A004-24CD601F2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0060" y="992187"/>
            <a:ext cx="6151720" cy="4873625"/>
          </a:xfrm>
        </p:spPr>
        <p:txBody>
          <a:bodyPr>
            <a:normAutofit/>
          </a:bodyPr>
          <a:lstStyle/>
          <a:p>
            <a:r>
              <a:rPr lang="en-US" sz="2800">
                <a:latin typeface="Galano Grotesque"/>
              </a:rPr>
              <a:t>The 3 Things Everyone in Media IS Focused On</a:t>
            </a:r>
          </a:p>
          <a:p>
            <a:r>
              <a:rPr lang="en-US" sz="2800">
                <a:latin typeface="Galano Grotesque"/>
              </a:rPr>
              <a:t>What will the rest of 2023 look like? </a:t>
            </a:r>
          </a:p>
          <a:p>
            <a:r>
              <a:rPr lang="en-US" sz="2800">
                <a:latin typeface="Galano Grotesque"/>
              </a:rPr>
              <a:t>How Second Street fits into your strategy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651911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942F7-DBB6-D04B-8820-D772CB84C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56625"/>
            <a:ext cx="10515600" cy="2852737"/>
          </a:xfrm>
        </p:spPr>
        <p:txBody>
          <a:bodyPr/>
          <a:lstStyle/>
          <a:p>
            <a:r>
              <a:rPr lang="en-US">
                <a:latin typeface="Galano Grotesque"/>
              </a:rPr>
              <a:t>3 Things you are focused on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94984"/>
      </p:ext>
    </p:extLst>
  </p:cSld>
  <p:clrMapOvr>
    <a:masterClrMapping/>
  </p:clrMapOvr>
</p:sld>
</file>

<file path=ppt/theme/theme1.xml><?xml version="1.0" encoding="utf-8"?>
<a:theme xmlns:a="http://schemas.openxmlformats.org/drawingml/2006/main" name="Upland 2021 V1">
  <a:themeElements>
    <a:clrScheme name="Upland 2021">
      <a:dk1>
        <a:srgbClr val="241F20"/>
      </a:dk1>
      <a:lt1>
        <a:srgbClr val="FFFFFF"/>
      </a:lt1>
      <a:dk2>
        <a:srgbClr val="183656"/>
      </a:dk2>
      <a:lt2>
        <a:srgbClr val="EFEFEF"/>
      </a:lt2>
      <a:accent1>
        <a:srgbClr val="2474DB"/>
      </a:accent1>
      <a:accent2>
        <a:srgbClr val="FFA100"/>
      </a:accent2>
      <a:accent3>
        <a:srgbClr val="D09CE7"/>
      </a:accent3>
      <a:accent4>
        <a:srgbClr val="82CDBA"/>
      </a:accent4>
      <a:accent5>
        <a:srgbClr val="E0504E"/>
      </a:accent5>
      <a:accent6>
        <a:srgbClr val="FFD5AA"/>
      </a:accent6>
      <a:hlink>
        <a:srgbClr val="2474DB"/>
      </a:hlink>
      <a:folHlink>
        <a:srgbClr val="6423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092f14b-36be-401b-b94c-1734a1f28cb4">
      <UserInfo>
        <DisplayName>Liz Huff</DisplayName>
        <AccountId>11</AccountId>
        <AccountType/>
      </UserInfo>
      <UserInfo>
        <DisplayName>Julie Foley</DisplayName>
        <AccountId>10</AccountId>
        <AccountType/>
      </UserInfo>
      <UserInfo>
        <DisplayName>Megan Black</DisplayName>
        <AccountId>22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845D686D6F9040A8879B6392CA8019" ma:contentTypeVersion="8" ma:contentTypeDescription="Create a new document." ma:contentTypeScope="" ma:versionID="0398ff600a8487100aab85e98750c2d9">
  <xsd:schema xmlns:xsd="http://www.w3.org/2001/XMLSchema" xmlns:xs="http://www.w3.org/2001/XMLSchema" xmlns:p="http://schemas.microsoft.com/office/2006/metadata/properties" xmlns:ns2="09eb370e-2c0d-4a00-9377-52245517edb4" xmlns:ns3="e092f14b-36be-401b-b94c-1734a1f28cb4" targetNamespace="http://schemas.microsoft.com/office/2006/metadata/properties" ma:root="true" ma:fieldsID="1b02a25c9a8760c4846e680c89dff58f" ns2:_="" ns3:_="">
    <xsd:import namespace="09eb370e-2c0d-4a00-9377-52245517edb4"/>
    <xsd:import namespace="e092f14b-36be-401b-b94c-1734a1f28c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eb370e-2c0d-4a00-9377-52245517e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92f14b-36be-401b-b94c-1734a1f28cb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8AA6EF-423A-42DB-9E9B-8B5D7C73F6C4}">
  <ds:schemaRefs>
    <ds:schemaRef ds:uri="e092f14b-36be-401b-b94c-1734a1f28cb4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09eb370e-2c0d-4a00-9377-52245517edb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C9D9734-C3FC-46D1-B0D3-9E3F64D6938D}">
  <ds:schemaRefs>
    <ds:schemaRef ds:uri="09eb370e-2c0d-4a00-9377-52245517edb4"/>
    <ds:schemaRef ds:uri="e092f14b-36be-401b-b94c-1734a1f28c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0140276-36E1-4FB4-B593-F2E0305690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1631</Words>
  <Application>Microsoft Macintosh PowerPoint</Application>
  <PresentationFormat>Widescreen</PresentationFormat>
  <Paragraphs>300</Paragraphs>
  <Slides>52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6" baseType="lpstr">
      <vt:lpstr>-apple-system</vt:lpstr>
      <vt:lpstr>Arial</vt:lpstr>
      <vt:lpstr>Arial,Sans-Serif</vt:lpstr>
      <vt:lpstr>Calibri</vt:lpstr>
      <vt:lpstr>Calibri Light</vt:lpstr>
      <vt:lpstr>Comfortaa</vt:lpstr>
      <vt:lpstr>Galano Grotesque</vt:lpstr>
      <vt:lpstr>Galano Grotesque ExtraBold</vt:lpstr>
      <vt:lpstr>Galano Grotesque SemiBold</vt:lpstr>
      <vt:lpstr>Galano Grotesque SmBold Italic</vt:lpstr>
      <vt:lpstr>Helvetica</vt:lpstr>
      <vt:lpstr>Oswald Regular</vt:lpstr>
      <vt:lpstr>Times New Roman</vt:lpstr>
      <vt:lpstr>Upland 2021 V1</vt:lpstr>
      <vt:lpstr>PowerPoint Presentation</vt:lpstr>
      <vt:lpstr>PowerPoint Presentation</vt:lpstr>
      <vt:lpstr>First things first…</vt:lpstr>
      <vt:lpstr>Do you have questions?</vt:lpstr>
      <vt:lpstr>Audience Engagement Software</vt:lpstr>
      <vt:lpstr>Our Partners</vt:lpstr>
      <vt:lpstr>Contests &amp; Interactive Content</vt:lpstr>
      <vt:lpstr>PowerPoint Presentation</vt:lpstr>
      <vt:lpstr>3 Things you are focused on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Revenue</vt:lpstr>
      <vt:lpstr>Keep doing what you're doing!</vt:lpstr>
      <vt:lpstr>PowerPoint Presentation</vt:lpstr>
      <vt:lpstr>Advertiser Results: Motorcycle Mayhem</vt:lpstr>
      <vt:lpstr>Win a new roof or windows from Alliance Exteriors!</vt:lpstr>
      <vt:lpstr>Tuesday June 13th  12:00 PM ET</vt:lpstr>
      <vt:lpstr>PowerPoint Presentation</vt:lpstr>
      <vt:lpstr>PowerPoint Presentation</vt:lpstr>
      <vt:lpstr>PowerPoint Presentation</vt:lpstr>
      <vt:lpstr>How to Engage your Audience</vt:lpstr>
      <vt:lpstr>Editorial Series Polls</vt:lpstr>
      <vt:lpstr>How to Drive Revenue at the same time</vt:lpstr>
      <vt:lpstr>Best of Sun Coast</vt:lpstr>
      <vt:lpstr>Thursday June 15th at 12:00 PM ET</vt:lpstr>
      <vt:lpstr>PowerPoint Presentation</vt:lpstr>
      <vt:lpstr>Why is it Important?</vt:lpstr>
      <vt:lpstr>PowerPoint Presentation</vt:lpstr>
      <vt:lpstr>PowerPoint Presentation</vt:lpstr>
      <vt:lpstr>How do you use  First Party Data today?</vt:lpstr>
      <vt:lpstr>Knowing your Database</vt:lpstr>
      <vt:lpstr>Growing your Database</vt:lpstr>
      <vt:lpstr>Where Should You Go on  Your Florida Getaway</vt:lpstr>
      <vt:lpstr>Wednesday June 14th 12:00 PM ET</vt:lpstr>
      <vt:lpstr>Key Takeaways </vt:lpstr>
      <vt:lpstr>Don't Forget</vt:lpstr>
      <vt:lpstr>PowerPoint Presentation</vt:lpstr>
      <vt:lpstr>Tuesday June 13th  12:00 PM ET</vt:lpstr>
      <vt:lpstr>Wednesday June 14th 12:00 PM ET</vt:lpstr>
      <vt:lpstr>Thursday June 15th at 12:00 PM ET</vt:lpstr>
      <vt:lpstr>Q&amp;A</vt:lpstr>
      <vt:lpstr>PowerPoint Presentation</vt:lpstr>
      <vt:lpstr>PowerPoint Presentation</vt:lpstr>
      <vt:lpstr>PowerPoint Presentation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Christopher Clements</dc:creator>
  <cp:keywords/>
  <dc:description/>
  <cp:lastModifiedBy>Kristen Wehe</cp:lastModifiedBy>
  <cp:revision>3</cp:revision>
  <cp:lastPrinted>1601-01-01T00:00:00Z</cp:lastPrinted>
  <dcterms:created xsi:type="dcterms:W3CDTF">2020-10-12T20:52:58Z</dcterms:created>
  <dcterms:modified xsi:type="dcterms:W3CDTF">2023-06-12T19:09:13Z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0x010100F6845D686D6F9040A8879B6392CA8019</vt:lpwstr>
  </property>
</Properties>
</file>