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Lst>
  <p:sldSz cy="10058400" cx="7772400"/>
  <p:notesSz cx="6858000" cy="9144000"/>
  <p:embeddedFontLst>
    <p:embeddedFont>
      <p:font typeface="Roboto"/>
      <p:regular r:id="rId8"/>
      <p:bold r:id="rId9"/>
      <p:italic r:id="rId10"/>
      <p:boldItalic r:id="rId11"/>
    </p:embeddedFont>
    <p:embeddedFont>
      <p:font typeface="Oswald Regular"/>
      <p:regular r:id="rId12"/>
      <p:bold r:id="rId13"/>
    </p:embeddedFont>
    <p:embeddedFont>
      <p:font typeface="Oswald"/>
      <p:regular r:id="rId14"/>
      <p:bold r:id="rId1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Roboto-boldItalic.fntdata"/><Relationship Id="rId10" Type="http://schemas.openxmlformats.org/officeDocument/2006/relationships/font" Target="fonts/Roboto-italic.fntdata"/><Relationship Id="rId13" Type="http://schemas.openxmlformats.org/officeDocument/2006/relationships/font" Target="fonts/OswaldRegular-bold.fntdata"/><Relationship Id="rId12" Type="http://schemas.openxmlformats.org/officeDocument/2006/relationships/font" Target="fonts/OswaldRegular-regular.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Roboto-bold.fntdata"/><Relationship Id="rId15" Type="http://schemas.openxmlformats.org/officeDocument/2006/relationships/font" Target="fonts/Oswald-bold.fntdata"/><Relationship Id="rId14" Type="http://schemas.openxmlformats.org/officeDocument/2006/relationships/font" Target="fonts/Oswald-regular.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font" Target="fonts/Roboto-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 name="Shape 51"/>
        <p:cNvGrpSpPr/>
        <p:nvPr/>
      </p:nvGrpSpPr>
      <p:grpSpPr>
        <a:xfrm>
          <a:off x="0" y="0"/>
          <a:ext cx="0" cy="0"/>
          <a:chOff x="0" y="0"/>
          <a:chExt cx="0" cy="0"/>
        </a:xfrm>
      </p:grpSpPr>
      <p:sp>
        <p:nvSpPr>
          <p:cNvPr id="52" name="Google Shape;52;g478653dead_4_0: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3" name="Google Shape;53;g478653dead_4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g5f4cd6c1f9_1_43: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5f4cd6c1f9_1_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a:solidFill>
                  <a:schemeClr val="dk1"/>
                </a:solidFill>
              </a:rPr>
              <a:t>“Rescue My Roof” Photo Contest</a:t>
            </a:r>
            <a:r>
              <a:rPr lang="en"/>
              <a:t> - Newspaper</a:t>
            </a:r>
            <a:endParaRPr/>
          </a:p>
          <a:p>
            <a:pPr indent="0" lvl="0" marL="114300" marR="114300" rtl="0" algn="l">
              <a:lnSpc>
                <a:spcPct val="142857"/>
              </a:lnSpc>
              <a:spcBef>
                <a:spcPts val="500"/>
              </a:spcBef>
              <a:spcAft>
                <a:spcPts val="0"/>
              </a:spcAft>
              <a:buClr>
                <a:schemeClr val="dk1"/>
              </a:buClr>
              <a:buSzPts val="1100"/>
              <a:buFont typeface="Arial"/>
              <a:buNone/>
            </a:pPr>
            <a:r>
              <a:rPr lang="en" sz="1050">
                <a:solidFill>
                  <a:srgbClr val="3C4043"/>
                </a:solidFill>
                <a:highlight>
                  <a:srgbClr val="FFFFFF"/>
                </a:highlight>
                <a:latin typeface="Roboto"/>
                <a:ea typeface="Roboto"/>
                <a:cs typeface="Roboto"/>
                <a:sym typeface="Roboto"/>
              </a:rPr>
              <a:t>prize: $5,000, $7,500, $10,000 (at least)</a:t>
            </a:r>
            <a:endParaRPr sz="1050">
              <a:solidFill>
                <a:srgbClr val="3C4043"/>
              </a:solidFill>
              <a:highlight>
                <a:srgbClr val="FFFFFF"/>
              </a:highlight>
              <a:latin typeface="Roboto"/>
              <a:ea typeface="Roboto"/>
              <a:cs typeface="Roboto"/>
              <a:sym typeface="Roboto"/>
            </a:endParaRPr>
          </a:p>
          <a:p>
            <a:pPr indent="0" lvl="0" marL="0" rtl="0" algn="l">
              <a:lnSpc>
                <a:spcPct val="115000"/>
              </a:lnSpc>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0" name="Shape 10"/>
        <p:cNvGrpSpPr/>
        <p:nvPr/>
      </p:nvGrpSpPr>
      <p:grpSpPr>
        <a:xfrm>
          <a:off x="0" y="0"/>
          <a:ext cx="0" cy="0"/>
          <a:chOff x="0" y="0"/>
          <a:chExt cx="0" cy="0"/>
        </a:xfrm>
      </p:grpSpPr>
      <p:sp>
        <p:nvSpPr>
          <p:cNvPr id="11" name="Google Shape;11;p2"/>
          <p:cNvSpPr txBox="1"/>
          <p:nvPr>
            <p:ph type="ctrTitle"/>
          </p:nvPr>
        </p:nvSpPr>
        <p:spPr>
          <a:xfrm>
            <a:off x="264952" y="1456058"/>
            <a:ext cx="7242600" cy="40140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2" name="Google Shape;12;p2"/>
          <p:cNvSpPr txBox="1"/>
          <p:nvPr>
            <p:ph idx="1" type="subTitle"/>
          </p:nvPr>
        </p:nvSpPr>
        <p:spPr>
          <a:xfrm>
            <a:off x="264945" y="5542289"/>
            <a:ext cx="7242600" cy="1550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3" name="Google Shape;13;p2"/>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5" name="Shape 45"/>
        <p:cNvGrpSpPr/>
        <p:nvPr/>
      </p:nvGrpSpPr>
      <p:grpSpPr>
        <a:xfrm>
          <a:off x="0" y="0"/>
          <a:ext cx="0" cy="0"/>
          <a:chOff x="0" y="0"/>
          <a:chExt cx="0" cy="0"/>
        </a:xfrm>
      </p:grpSpPr>
      <p:sp>
        <p:nvSpPr>
          <p:cNvPr id="46" name="Google Shape;46;p11"/>
          <p:cNvSpPr txBox="1"/>
          <p:nvPr>
            <p:ph hasCustomPrompt="1" type="title"/>
          </p:nvPr>
        </p:nvSpPr>
        <p:spPr>
          <a:xfrm>
            <a:off x="264945" y="2163089"/>
            <a:ext cx="7242600" cy="38397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7" name="Google Shape;47;p11"/>
          <p:cNvSpPr txBox="1"/>
          <p:nvPr>
            <p:ph idx="1" type="body"/>
          </p:nvPr>
        </p:nvSpPr>
        <p:spPr>
          <a:xfrm>
            <a:off x="264945" y="6164351"/>
            <a:ext cx="7242600" cy="25437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8" name="Google Shape;48;p11"/>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9" name="Shape 49"/>
        <p:cNvGrpSpPr/>
        <p:nvPr/>
      </p:nvGrpSpPr>
      <p:grpSpPr>
        <a:xfrm>
          <a:off x="0" y="0"/>
          <a:ext cx="0" cy="0"/>
          <a:chOff x="0" y="0"/>
          <a:chExt cx="0" cy="0"/>
        </a:xfrm>
      </p:grpSpPr>
      <p:sp>
        <p:nvSpPr>
          <p:cNvPr id="50" name="Google Shape;50;p12"/>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4" name="Shape 14"/>
        <p:cNvGrpSpPr/>
        <p:nvPr/>
      </p:nvGrpSpPr>
      <p:grpSpPr>
        <a:xfrm>
          <a:off x="0" y="0"/>
          <a:ext cx="0" cy="0"/>
          <a:chOff x="0" y="0"/>
          <a:chExt cx="0" cy="0"/>
        </a:xfrm>
      </p:grpSpPr>
      <p:sp>
        <p:nvSpPr>
          <p:cNvPr id="15" name="Google Shape;15;p3"/>
          <p:cNvSpPr txBox="1"/>
          <p:nvPr>
            <p:ph type="title"/>
          </p:nvPr>
        </p:nvSpPr>
        <p:spPr>
          <a:xfrm>
            <a:off x="264945" y="4206107"/>
            <a:ext cx="7242600" cy="16461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6" name="Google Shape;16;p3"/>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7" name="Shape 17"/>
        <p:cNvGrpSpPr/>
        <p:nvPr/>
      </p:nvGrpSpPr>
      <p:grpSpPr>
        <a:xfrm>
          <a:off x="0" y="0"/>
          <a:ext cx="0" cy="0"/>
          <a:chOff x="0" y="0"/>
          <a:chExt cx="0" cy="0"/>
        </a:xfrm>
      </p:grpSpPr>
      <p:sp>
        <p:nvSpPr>
          <p:cNvPr id="18" name="Google Shape;18;p4"/>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9" name="Google Shape;19;p4"/>
          <p:cNvSpPr txBox="1"/>
          <p:nvPr>
            <p:ph idx="1" type="body"/>
          </p:nvPr>
        </p:nvSpPr>
        <p:spPr>
          <a:xfrm>
            <a:off x="264945" y="2253729"/>
            <a:ext cx="7242600" cy="66810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0" name="Google Shape;20;p4"/>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1" name="Shape 21"/>
        <p:cNvGrpSpPr/>
        <p:nvPr/>
      </p:nvGrpSpPr>
      <p:grpSpPr>
        <a:xfrm>
          <a:off x="0" y="0"/>
          <a:ext cx="0" cy="0"/>
          <a:chOff x="0" y="0"/>
          <a:chExt cx="0" cy="0"/>
        </a:xfrm>
      </p:grpSpPr>
      <p:sp>
        <p:nvSpPr>
          <p:cNvPr id="22" name="Google Shape;22;p5"/>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3" name="Google Shape;23;p5"/>
          <p:cNvSpPr txBox="1"/>
          <p:nvPr>
            <p:ph idx="1" type="body"/>
          </p:nvPr>
        </p:nvSpPr>
        <p:spPr>
          <a:xfrm>
            <a:off x="264945" y="2253729"/>
            <a:ext cx="3399900" cy="6681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2" type="body"/>
          </p:nvPr>
        </p:nvSpPr>
        <p:spPr>
          <a:xfrm>
            <a:off x="4107540" y="2253729"/>
            <a:ext cx="3399900" cy="6681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5" name="Google Shape;25;p5"/>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6" name="Shape 26"/>
        <p:cNvGrpSpPr/>
        <p:nvPr/>
      </p:nvGrpSpPr>
      <p:grpSpPr>
        <a:xfrm>
          <a:off x="0" y="0"/>
          <a:ext cx="0" cy="0"/>
          <a:chOff x="0" y="0"/>
          <a:chExt cx="0" cy="0"/>
        </a:xfrm>
      </p:grpSpPr>
      <p:sp>
        <p:nvSpPr>
          <p:cNvPr id="27" name="Google Shape;27;p6"/>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8" name="Google Shape;28;p6"/>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9" name="Shape 29"/>
        <p:cNvGrpSpPr/>
        <p:nvPr/>
      </p:nvGrpSpPr>
      <p:grpSpPr>
        <a:xfrm>
          <a:off x="0" y="0"/>
          <a:ext cx="0" cy="0"/>
          <a:chOff x="0" y="0"/>
          <a:chExt cx="0" cy="0"/>
        </a:xfrm>
      </p:grpSpPr>
      <p:sp>
        <p:nvSpPr>
          <p:cNvPr id="30" name="Google Shape;30;p7"/>
          <p:cNvSpPr txBox="1"/>
          <p:nvPr>
            <p:ph type="title"/>
          </p:nvPr>
        </p:nvSpPr>
        <p:spPr>
          <a:xfrm>
            <a:off x="264945" y="1086507"/>
            <a:ext cx="2386800" cy="14778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1" name="Google Shape;31;p7"/>
          <p:cNvSpPr txBox="1"/>
          <p:nvPr>
            <p:ph idx="1" type="body"/>
          </p:nvPr>
        </p:nvSpPr>
        <p:spPr>
          <a:xfrm>
            <a:off x="264945" y="2717440"/>
            <a:ext cx="2386800" cy="62175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2" name="Google Shape;32;p7"/>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3" name="Shape 33"/>
        <p:cNvGrpSpPr/>
        <p:nvPr/>
      </p:nvGrpSpPr>
      <p:grpSpPr>
        <a:xfrm>
          <a:off x="0" y="0"/>
          <a:ext cx="0" cy="0"/>
          <a:chOff x="0" y="0"/>
          <a:chExt cx="0" cy="0"/>
        </a:xfrm>
      </p:grpSpPr>
      <p:sp>
        <p:nvSpPr>
          <p:cNvPr id="34" name="Google Shape;34;p8"/>
          <p:cNvSpPr txBox="1"/>
          <p:nvPr>
            <p:ph type="title"/>
          </p:nvPr>
        </p:nvSpPr>
        <p:spPr>
          <a:xfrm>
            <a:off x="416713" y="880293"/>
            <a:ext cx="5412600" cy="7999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5" name="Google Shape;35;p8"/>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6" name="Shape 36"/>
        <p:cNvGrpSpPr/>
        <p:nvPr/>
      </p:nvGrpSpPr>
      <p:grpSpPr>
        <a:xfrm>
          <a:off x="0" y="0"/>
          <a:ext cx="0" cy="0"/>
          <a:chOff x="0" y="0"/>
          <a:chExt cx="0" cy="0"/>
        </a:xfrm>
      </p:grpSpPr>
      <p:sp>
        <p:nvSpPr>
          <p:cNvPr id="37" name="Google Shape;37;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9"/>
          <p:cNvSpPr txBox="1"/>
          <p:nvPr>
            <p:ph type="title"/>
          </p:nvPr>
        </p:nvSpPr>
        <p:spPr>
          <a:xfrm>
            <a:off x="225675" y="2411542"/>
            <a:ext cx="3438300" cy="28986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9" name="Google Shape;39;p9"/>
          <p:cNvSpPr txBox="1"/>
          <p:nvPr>
            <p:ph idx="1" type="subTitle"/>
          </p:nvPr>
        </p:nvSpPr>
        <p:spPr>
          <a:xfrm>
            <a:off x="225675" y="5481569"/>
            <a:ext cx="3438300" cy="24153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0" name="Google Shape;40;p9"/>
          <p:cNvSpPr txBox="1"/>
          <p:nvPr>
            <p:ph idx="2" type="body"/>
          </p:nvPr>
        </p:nvSpPr>
        <p:spPr>
          <a:xfrm>
            <a:off x="4198575" y="1415969"/>
            <a:ext cx="3261300" cy="7226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1" name="Google Shape;41;p9"/>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2" name="Shape 42"/>
        <p:cNvGrpSpPr/>
        <p:nvPr/>
      </p:nvGrpSpPr>
      <p:grpSpPr>
        <a:xfrm>
          <a:off x="0" y="0"/>
          <a:ext cx="0" cy="0"/>
          <a:chOff x="0" y="0"/>
          <a:chExt cx="0" cy="0"/>
        </a:xfrm>
      </p:grpSpPr>
      <p:sp>
        <p:nvSpPr>
          <p:cNvPr id="43" name="Google Shape;43;p10"/>
          <p:cNvSpPr txBox="1"/>
          <p:nvPr>
            <p:ph idx="1" type="body"/>
          </p:nvPr>
        </p:nvSpPr>
        <p:spPr>
          <a:xfrm>
            <a:off x="264945" y="8273124"/>
            <a:ext cx="5099100" cy="11832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4" name="Google Shape;44;p10"/>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1.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pic>
        <p:nvPicPr>
          <p:cNvPr id="9" name="Google Shape;9;p1"/>
          <p:cNvPicPr preferRelativeResize="0"/>
          <p:nvPr/>
        </p:nvPicPr>
        <p:blipFill>
          <a:blip r:embed="rId1">
            <a:alphaModFix/>
          </a:blip>
          <a:stretch>
            <a:fillRect/>
          </a:stretch>
        </p:blipFill>
        <p:spPr>
          <a:xfrm>
            <a:off x="-34650" y="25"/>
            <a:ext cx="7807048" cy="10058375"/>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 name="Shape 54"/>
        <p:cNvGrpSpPr/>
        <p:nvPr/>
      </p:nvGrpSpPr>
      <p:grpSpPr>
        <a:xfrm>
          <a:off x="0" y="0"/>
          <a:ext cx="0" cy="0"/>
          <a:chOff x="0" y="0"/>
          <a:chExt cx="0" cy="0"/>
        </a:xfrm>
      </p:grpSpPr>
      <p:sp>
        <p:nvSpPr>
          <p:cNvPr id="55" name="Google Shape;55;p13"/>
          <p:cNvSpPr txBox="1"/>
          <p:nvPr>
            <p:ph type="ctrTitle"/>
          </p:nvPr>
        </p:nvSpPr>
        <p:spPr>
          <a:xfrm>
            <a:off x="264900" y="528200"/>
            <a:ext cx="7242600" cy="6720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t/>
            </a:r>
            <a:endParaRPr b="1" sz="2500">
              <a:latin typeface="Oswald"/>
              <a:ea typeface="Oswald"/>
              <a:cs typeface="Oswald"/>
              <a:sym typeface="Oswald"/>
            </a:endParaRPr>
          </a:p>
          <a:p>
            <a:pPr indent="0" lvl="0" marL="0" rtl="0" algn="ctr">
              <a:spcBef>
                <a:spcPts val="0"/>
              </a:spcBef>
              <a:spcAft>
                <a:spcPts val="0"/>
              </a:spcAft>
              <a:buNone/>
            </a:pPr>
            <a:r>
              <a:t/>
            </a:r>
            <a:endParaRPr b="1" sz="2500">
              <a:latin typeface="Oswald"/>
              <a:ea typeface="Oswald"/>
              <a:cs typeface="Oswald"/>
              <a:sym typeface="Oswald"/>
            </a:endParaRPr>
          </a:p>
          <a:p>
            <a:pPr indent="0" lvl="0" marL="0" rtl="0" algn="ctr">
              <a:spcBef>
                <a:spcPts val="0"/>
              </a:spcBef>
              <a:spcAft>
                <a:spcPts val="0"/>
              </a:spcAft>
              <a:buNone/>
            </a:pPr>
            <a:r>
              <a:t/>
            </a:r>
            <a:endParaRPr b="1" sz="2500">
              <a:latin typeface="Oswald"/>
              <a:ea typeface="Oswald"/>
              <a:cs typeface="Oswald"/>
              <a:sym typeface="Oswald"/>
            </a:endParaRPr>
          </a:p>
          <a:p>
            <a:pPr indent="0" lvl="0" marL="0" rtl="0" algn="ctr">
              <a:spcBef>
                <a:spcPts val="0"/>
              </a:spcBef>
              <a:spcAft>
                <a:spcPts val="0"/>
              </a:spcAft>
              <a:buNone/>
            </a:pPr>
            <a:r>
              <a:rPr b="1" lang="en" sz="3000">
                <a:latin typeface="Oswald"/>
                <a:ea typeface="Oswald"/>
                <a:cs typeface="Oswald"/>
                <a:sym typeface="Oswald"/>
              </a:rPr>
              <a:t>How to Use This Sales One-Sheet</a:t>
            </a:r>
            <a:endParaRPr b="1" sz="3000">
              <a:latin typeface="Oswald"/>
              <a:ea typeface="Oswald"/>
              <a:cs typeface="Oswald"/>
              <a:sym typeface="Oswald"/>
            </a:endParaRPr>
          </a:p>
        </p:txBody>
      </p:sp>
      <p:sp>
        <p:nvSpPr>
          <p:cNvPr id="56" name="Google Shape;56;p13"/>
          <p:cNvSpPr txBox="1"/>
          <p:nvPr/>
        </p:nvSpPr>
        <p:spPr>
          <a:xfrm>
            <a:off x="211050" y="1314250"/>
            <a:ext cx="7350300" cy="8201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The following one-sheets are meant to help you sell Custom Advertiser promotions that drive qualified leads for your clients. </a:t>
            </a:r>
            <a:r>
              <a:rPr lang="en" sz="1600">
                <a:solidFill>
                  <a:schemeClr val="dk1"/>
                </a:solidFill>
                <a:latin typeface="Muli"/>
                <a:ea typeface="Muli"/>
                <a:cs typeface="Muli"/>
                <a:sym typeface="Muli"/>
              </a:rPr>
              <a:t>We hope these are useful in driving revenue from advertisers that want leads and measurable results.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Promotion Name and Header Graphic</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Yes you can edit the name and/or header graphic of the promotion. Or even the type (e.g. You want to do a sweepstakes instead of a photo contest).</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0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Time Frame</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We have these as 3-month packages. If you want to make these longer multi-month promotions you can do that. If you’re looking for something with a shorter time frame to align with programming or a special issue, you can do that as well.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0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Package</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We have created packages based on media type that include digital, core and email. If you would like to edit the items in the package to reflect the inventory or capabilities of your media company, go for it!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0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Pricing</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We have created pricing tiers based on small, mid-size and large markets. These pricing tiers are an average of what we see our partners charging for custom promotions. Feel free to adjust these pricing tiers based on your market size, media type, promotion length, unique package, and what you feel the market can bear in terms of pricing.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0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Prize</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A suggested</a:t>
            </a:r>
            <a:r>
              <a:rPr lang="en" sz="1600">
                <a:solidFill>
                  <a:schemeClr val="dk1"/>
                </a:solidFill>
                <a:latin typeface="Muli"/>
                <a:ea typeface="Muli"/>
                <a:cs typeface="Muli"/>
                <a:sym typeface="Muli"/>
              </a:rPr>
              <a:t> prize is on each one-sheet. You can adjust the prize based on what your advertiser can offer. Remember with prizes: Relevance + Value = Participation. When discussing prizes with your advertisers don’t forget to ask them about co-op dollars they may be able to acquire. That can </a:t>
            </a:r>
            <a:r>
              <a:rPr lang="en" sz="1600">
                <a:solidFill>
                  <a:schemeClr val="dk1"/>
                </a:solidFill>
                <a:latin typeface="Muli"/>
                <a:ea typeface="Muli"/>
                <a:cs typeface="Muli"/>
                <a:sym typeface="Muli"/>
              </a:rPr>
              <a:t>offset</a:t>
            </a:r>
            <a:r>
              <a:rPr lang="en" sz="1600">
                <a:solidFill>
                  <a:schemeClr val="dk1"/>
                </a:solidFill>
                <a:latin typeface="Muli"/>
                <a:ea typeface="Muli"/>
                <a:cs typeface="Muli"/>
                <a:sym typeface="Muli"/>
              </a:rPr>
              <a:t> the cost of pricing and prizes for them!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t/>
            </a:r>
            <a:endParaRPr b="1" sz="1600">
              <a:solidFill>
                <a:schemeClr val="dk1"/>
              </a:solidFill>
              <a:latin typeface="Oswald"/>
              <a:ea typeface="Oswald"/>
              <a:cs typeface="Oswald"/>
              <a:sym typeface="Oswa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sp>
        <p:nvSpPr>
          <p:cNvPr id="61" name="Google Shape;61;p14"/>
          <p:cNvSpPr txBox="1"/>
          <p:nvPr/>
        </p:nvSpPr>
        <p:spPr>
          <a:xfrm>
            <a:off x="186900" y="1721625"/>
            <a:ext cx="7398600" cy="80808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b="1" lang="en" sz="2500">
                <a:solidFill>
                  <a:schemeClr val="dk1"/>
                </a:solidFill>
                <a:latin typeface="Oswald"/>
                <a:ea typeface="Oswald"/>
                <a:cs typeface="Oswald"/>
                <a:sym typeface="Oswald"/>
              </a:rPr>
              <a:t>“Rescue My Roof” Makeover Photo Contest</a:t>
            </a:r>
            <a:endParaRPr b="1" sz="2500">
              <a:solidFill>
                <a:schemeClr val="dk1"/>
              </a:solidFill>
              <a:latin typeface="Oswald"/>
              <a:ea typeface="Oswald"/>
              <a:cs typeface="Oswald"/>
              <a:sym typeface="Oswald"/>
            </a:endParaRPr>
          </a:p>
          <a:p>
            <a:pPr indent="0" lvl="0" marL="0" rtl="0" algn="ctr">
              <a:lnSpc>
                <a:spcPct val="100000"/>
              </a:lnSpc>
              <a:spcBef>
                <a:spcPts val="0"/>
              </a:spcBef>
              <a:spcAft>
                <a:spcPts val="0"/>
              </a:spcAft>
              <a:buNone/>
            </a:pPr>
            <a:r>
              <a:rPr b="1" lang="en" sz="2200">
                <a:solidFill>
                  <a:schemeClr val="dk1"/>
                </a:solidFill>
                <a:latin typeface="Oswald"/>
                <a:ea typeface="Oswald"/>
                <a:cs typeface="Oswald"/>
                <a:sym typeface="Oswald"/>
              </a:rPr>
              <a:t>3-Month Campaign</a:t>
            </a:r>
            <a:endParaRPr sz="10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sz="1000">
              <a:solidFill>
                <a:schemeClr val="dk1"/>
              </a:solidFill>
              <a:latin typeface="Muli"/>
              <a:ea typeface="Muli"/>
              <a:cs typeface="Muli"/>
              <a:sym typeface="Muli"/>
            </a:endParaRPr>
          </a:p>
          <a:p>
            <a:pPr indent="0" lvl="0" marL="0" rtl="0" algn="ctr">
              <a:spcBef>
                <a:spcPts val="0"/>
              </a:spcBef>
              <a:spcAft>
                <a:spcPts val="0"/>
              </a:spcAft>
              <a:buClr>
                <a:schemeClr val="dk1"/>
              </a:buClr>
              <a:buSzPts val="1100"/>
              <a:buFont typeface="Arial"/>
              <a:buNone/>
            </a:pPr>
            <a:r>
              <a:rPr lang="en" sz="1000">
                <a:solidFill>
                  <a:schemeClr val="dk1"/>
                </a:solidFill>
                <a:latin typeface="Muli"/>
                <a:ea typeface="Muli"/>
                <a:cs typeface="Muli"/>
                <a:sym typeface="Muli"/>
              </a:rPr>
              <a:t>Generate leads with this 12-week multimedia campaign including print and digital ads, a lead-generating photo contest and an email campaign designed to drive the best results for your business!</a:t>
            </a:r>
            <a:endParaRPr sz="1000">
              <a:solidFill>
                <a:schemeClr val="dk1"/>
              </a:solidFill>
              <a:latin typeface="Muli"/>
              <a:ea typeface="Muli"/>
              <a:cs typeface="Muli"/>
              <a:sym typeface="Muli"/>
            </a:endParaRPr>
          </a:p>
          <a:p>
            <a:pPr indent="0" lvl="0" marL="457200" rtl="0" algn="ctr">
              <a:lnSpc>
                <a:spcPct val="115000"/>
              </a:lnSpc>
              <a:spcBef>
                <a:spcPts val="0"/>
              </a:spcBef>
              <a:spcAft>
                <a:spcPts val="0"/>
              </a:spcAft>
              <a:buClr>
                <a:schemeClr val="dk1"/>
              </a:buClr>
              <a:buSzPts val="1100"/>
              <a:buFont typeface="Arial"/>
              <a:buNone/>
            </a:pPr>
            <a:r>
              <a:t/>
            </a:r>
            <a:endParaRPr sz="1000">
              <a:solidFill>
                <a:schemeClr val="dk1"/>
              </a:solidFill>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rPr b="1" lang="en" sz="1200">
                <a:solidFill>
                  <a:schemeClr val="dk1"/>
                </a:solidFill>
                <a:latin typeface="Muli"/>
                <a:ea typeface="Muli"/>
                <a:cs typeface="Muli"/>
                <a:sym typeface="Muli"/>
              </a:rPr>
              <a:t>BENEFITS OF BEING A SPONSOR:</a:t>
            </a:r>
            <a:endParaRPr b="1" sz="1200">
              <a:solidFill>
                <a:schemeClr val="dk1"/>
              </a:solidFill>
              <a:latin typeface="Muli"/>
              <a:ea typeface="Muli"/>
              <a:cs typeface="Muli"/>
              <a:sym typeface="Muli"/>
            </a:endParaRPr>
          </a:p>
          <a:p>
            <a:pPr indent="-292100" lvl="0" marL="4572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Multimedia campaign to build brand awareness and engagement with your target audience</a:t>
            </a:r>
            <a:endParaRPr sz="1200">
              <a:solidFill>
                <a:schemeClr val="dk1"/>
              </a:solidFill>
              <a:latin typeface="Muli"/>
              <a:ea typeface="Muli"/>
              <a:cs typeface="Muli"/>
              <a:sym typeface="Muli"/>
            </a:endParaRPr>
          </a:p>
          <a:p>
            <a:pPr indent="-292100" lvl="0" marL="4572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Generate qualified leads for your business</a:t>
            </a:r>
            <a:endParaRPr sz="1000">
              <a:solidFill>
                <a:schemeClr val="dk1"/>
              </a:solidFill>
              <a:latin typeface="Muli"/>
              <a:ea typeface="Muli"/>
              <a:cs typeface="Muli"/>
              <a:sym typeface="Muli"/>
            </a:endParaRPr>
          </a:p>
          <a:p>
            <a:pPr indent="-292100" lvl="0" marL="4572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Grow your email database</a:t>
            </a:r>
            <a:endParaRPr sz="1000">
              <a:solidFill>
                <a:schemeClr val="dk1"/>
              </a:solidFill>
              <a:latin typeface="Muli"/>
              <a:ea typeface="Muli"/>
              <a:cs typeface="Muli"/>
              <a:sym typeface="Muli"/>
            </a:endParaRPr>
          </a:p>
          <a:p>
            <a:pPr indent="-292100" lvl="0" marL="4572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Gather data on your potential customers</a:t>
            </a:r>
            <a:endParaRPr sz="1000">
              <a:solidFill>
                <a:schemeClr val="dk1"/>
              </a:solidFill>
              <a:latin typeface="Muli"/>
              <a:ea typeface="Muli"/>
              <a:cs typeface="Muli"/>
              <a:sym typeface="Muli"/>
            </a:endParaRPr>
          </a:p>
          <a:p>
            <a:pPr indent="-292100" lvl="0" marL="4572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Drive traffic to your website</a:t>
            </a:r>
            <a:endParaRPr sz="1000">
              <a:solidFill>
                <a:schemeClr val="dk1"/>
              </a:solidFill>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t/>
            </a:r>
            <a:endParaRPr b="1" sz="1200">
              <a:solidFill>
                <a:schemeClr val="dk1"/>
              </a:solidFill>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rPr b="1" lang="en" sz="1200">
                <a:solidFill>
                  <a:schemeClr val="dk1"/>
                </a:solidFill>
                <a:latin typeface="Muli"/>
                <a:ea typeface="Muli"/>
                <a:cs typeface="Muli"/>
                <a:sym typeface="Muli"/>
              </a:rPr>
              <a:t>SPONSORSHIP PACKAGE:</a:t>
            </a:r>
            <a:endParaRPr b="1" sz="1200">
              <a:solidFill>
                <a:schemeClr val="dk1"/>
              </a:solidFill>
              <a:latin typeface="Muli"/>
              <a:ea typeface="Muli"/>
              <a:cs typeface="Muli"/>
              <a:sym typeface="Muli"/>
            </a:endParaRPr>
          </a:p>
          <a:p>
            <a:pPr indent="-292100" lvl="0" marL="4572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Exclusive Sponsorship of Rescue My Roof  Makeover Photo Contest</a:t>
            </a:r>
            <a:endParaRPr sz="1000">
              <a:solidFill>
                <a:schemeClr val="dk1"/>
              </a:solidFill>
              <a:latin typeface="Muli"/>
              <a:ea typeface="Muli"/>
              <a:cs typeface="Muli"/>
              <a:sym typeface="Muli"/>
            </a:endParaRPr>
          </a:p>
          <a:p>
            <a:pPr indent="-292100" lvl="0" marL="4572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Sponsor Logo on promotional elements (print, digital, social and email) during the 12 week campaign</a:t>
            </a:r>
            <a:endParaRPr sz="1000">
              <a:solidFill>
                <a:schemeClr val="dk1"/>
              </a:solidFill>
              <a:latin typeface="Muli"/>
              <a:ea typeface="Muli"/>
              <a:cs typeface="Muli"/>
              <a:sym typeface="Muli"/>
            </a:endParaRPr>
          </a:p>
          <a:p>
            <a:pPr indent="-292100" lvl="0" marL="4572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Digital</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30K run-of-site impressions (for your business) on newspaper.com during 12-week campaign</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20K run-of-site impressions to promote contest on newspaper.com during 12-week campaign</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Exclusive 728x90 digital ad unit on contest page</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Three lead-generation questions on the contest registration form</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Digital offer/coupon on the sweepstakes thank-you page</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Opt-in for your email database on the sweepstakes registration form</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Optional Facebook Like box on the sweepstakes registration form</a:t>
            </a:r>
            <a:endParaRPr sz="1000">
              <a:solidFill>
                <a:schemeClr val="dk1"/>
              </a:solidFill>
              <a:latin typeface="Muli"/>
              <a:ea typeface="Muli"/>
              <a:cs typeface="Muli"/>
              <a:sym typeface="Muli"/>
            </a:endParaRPr>
          </a:p>
          <a:p>
            <a:pPr indent="-292100" lvl="0" marL="4572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Print</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Quarter-page print ad (for your business) to run once per week for 12 weeks (12 times)</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Quarter-page print contest promotional ad to run once every other  week for 12 weeks (6  times) </a:t>
            </a:r>
            <a:endParaRPr sz="1000">
              <a:solidFill>
                <a:schemeClr val="dk1"/>
              </a:solidFill>
              <a:latin typeface="Muli"/>
              <a:ea typeface="Muli"/>
              <a:cs typeface="Muli"/>
              <a:sym typeface="Muli"/>
            </a:endParaRPr>
          </a:p>
          <a:p>
            <a:pPr indent="-292100" lvl="0" marL="4572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Email</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Recognition on two promotional emails to our opted-in database of 30,000 (Your Email List Size goes here)</a:t>
            </a:r>
            <a:endParaRPr sz="1000">
              <a:solidFill>
                <a:schemeClr val="dk1"/>
              </a:solidFill>
              <a:latin typeface="Muli"/>
              <a:ea typeface="Muli"/>
              <a:cs typeface="Muli"/>
              <a:sym typeface="Muli"/>
            </a:endParaRPr>
          </a:p>
          <a:p>
            <a:pPr indent="-285750" lvl="2" marL="1371600" rtl="0" algn="l">
              <a:lnSpc>
                <a:spcPct val="115000"/>
              </a:lnSpc>
              <a:spcBef>
                <a:spcPts val="0"/>
              </a:spcBef>
              <a:spcAft>
                <a:spcPts val="0"/>
              </a:spcAft>
              <a:buClr>
                <a:schemeClr val="dk1"/>
              </a:buClr>
              <a:buSzPts val="900"/>
              <a:buFont typeface="Muli"/>
              <a:buChar char="■"/>
            </a:pPr>
            <a:r>
              <a:rPr lang="en" sz="900">
                <a:solidFill>
                  <a:schemeClr val="dk1"/>
                </a:solidFill>
                <a:latin typeface="Muli"/>
                <a:ea typeface="Muli"/>
                <a:cs typeface="Muli"/>
                <a:sym typeface="Muli"/>
              </a:rPr>
              <a:t>One invite email to be sent at the beginning of the campaign</a:t>
            </a:r>
            <a:endParaRPr sz="900">
              <a:solidFill>
                <a:schemeClr val="dk1"/>
              </a:solidFill>
              <a:latin typeface="Muli"/>
              <a:ea typeface="Muli"/>
              <a:cs typeface="Muli"/>
              <a:sym typeface="Muli"/>
            </a:endParaRPr>
          </a:p>
          <a:p>
            <a:pPr indent="-285750" lvl="2" marL="1371600" rtl="0" algn="l">
              <a:lnSpc>
                <a:spcPct val="115000"/>
              </a:lnSpc>
              <a:spcBef>
                <a:spcPts val="0"/>
              </a:spcBef>
              <a:spcAft>
                <a:spcPts val="0"/>
              </a:spcAft>
              <a:buClr>
                <a:schemeClr val="dk1"/>
              </a:buClr>
              <a:buSzPts val="900"/>
              <a:buFont typeface="Muli"/>
              <a:buChar char="■"/>
            </a:pPr>
            <a:r>
              <a:rPr lang="en" sz="900">
                <a:solidFill>
                  <a:schemeClr val="dk1"/>
                </a:solidFill>
                <a:latin typeface="Muli"/>
                <a:ea typeface="Muli"/>
                <a:cs typeface="Muli"/>
                <a:sym typeface="Muli"/>
              </a:rPr>
              <a:t>One last chance email to be sent 2 days before campaign ends </a:t>
            </a:r>
            <a:endParaRPr sz="9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Thank you email sent to everyone who enters with coupon or offer from your business </a:t>
            </a:r>
            <a:endParaRPr sz="1000">
              <a:solidFill>
                <a:schemeClr val="dk1"/>
              </a:solidFill>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t/>
            </a:r>
            <a:endParaRPr b="1" sz="1100">
              <a:solidFill>
                <a:schemeClr val="dk1"/>
              </a:solidFill>
              <a:latin typeface="Muli"/>
              <a:ea typeface="Muli"/>
              <a:cs typeface="Muli"/>
              <a:sym typeface="Muli"/>
            </a:endParaRPr>
          </a:p>
          <a:p>
            <a:pPr indent="0" lvl="0" marL="0" rtl="0" algn="l">
              <a:spcBef>
                <a:spcPts val="0"/>
              </a:spcBef>
              <a:spcAft>
                <a:spcPts val="0"/>
              </a:spcAft>
              <a:buClr>
                <a:schemeClr val="dk1"/>
              </a:buClr>
              <a:buSzPts val="1100"/>
              <a:buFont typeface="Arial"/>
              <a:buNone/>
            </a:pPr>
            <a:r>
              <a:rPr b="1" lang="en" sz="1200">
                <a:solidFill>
                  <a:schemeClr val="dk1"/>
                </a:solidFill>
                <a:latin typeface="Muli"/>
                <a:ea typeface="Muli"/>
                <a:cs typeface="Muli"/>
                <a:sym typeface="Muli"/>
              </a:rPr>
              <a:t>PRIZE: </a:t>
            </a:r>
            <a:r>
              <a:rPr lang="en" sz="1200">
                <a:solidFill>
                  <a:schemeClr val="dk1"/>
                </a:solidFill>
                <a:latin typeface="Muli"/>
                <a:ea typeface="Muli"/>
                <a:cs typeface="Muli"/>
                <a:sym typeface="Muli"/>
              </a:rPr>
              <a:t>Roof Makeover valued at up to </a:t>
            </a:r>
            <a:r>
              <a:rPr lang="en" sz="1200">
                <a:solidFill>
                  <a:schemeClr val="dk1"/>
                </a:solidFill>
                <a:latin typeface="Muli"/>
                <a:ea typeface="Muli"/>
                <a:cs typeface="Muli"/>
                <a:sym typeface="Muli"/>
              </a:rPr>
              <a:t>$10,000</a:t>
            </a:r>
            <a:endParaRPr sz="1200">
              <a:solidFill>
                <a:schemeClr val="dk1"/>
              </a:solidFill>
              <a:latin typeface="Muli"/>
              <a:ea typeface="Muli"/>
              <a:cs typeface="Muli"/>
              <a:sym typeface="Muli"/>
            </a:endParaRPr>
          </a:p>
          <a:p>
            <a:pPr indent="0" lvl="0" marL="0" rtl="0" algn="l">
              <a:spcBef>
                <a:spcPts val="0"/>
              </a:spcBef>
              <a:spcAft>
                <a:spcPts val="0"/>
              </a:spcAft>
              <a:buClr>
                <a:schemeClr val="dk1"/>
              </a:buClr>
              <a:buSzPts val="1100"/>
              <a:buFont typeface="Arial"/>
              <a:buNone/>
            </a:pPr>
            <a:r>
              <a:rPr b="1" lang="en" sz="1200">
                <a:solidFill>
                  <a:schemeClr val="dk1"/>
                </a:solidFill>
                <a:latin typeface="Muli"/>
                <a:ea typeface="Muli"/>
                <a:cs typeface="Muli"/>
                <a:sym typeface="Muli"/>
              </a:rPr>
              <a:t>RUN DATES: </a:t>
            </a:r>
            <a:r>
              <a:rPr lang="en" sz="1200">
                <a:solidFill>
                  <a:schemeClr val="dk1"/>
                </a:solidFill>
                <a:latin typeface="Muli"/>
                <a:ea typeface="Muli"/>
                <a:cs typeface="Muli"/>
                <a:sym typeface="Muli"/>
              </a:rPr>
              <a:t>Three Month time frame goes here</a:t>
            </a:r>
            <a:endParaRPr sz="1200">
              <a:solidFill>
                <a:schemeClr val="dk1"/>
              </a:solidFill>
              <a:latin typeface="Muli"/>
              <a:ea typeface="Muli"/>
              <a:cs typeface="Muli"/>
              <a:sym typeface="Muli"/>
            </a:endParaRPr>
          </a:p>
          <a:p>
            <a:pPr indent="0" lvl="0" marL="0" rtl="0" algn="l">
              <a:spcBef>
                <a:spcPts val="0"/>
              </a:spcBef>
              <a:spcAft>
                <a:spcPts val="0"/>
              </a:spcAft>
              <a:buClr>
                <a:schemeClr val="dk1"/>
              </a:buClr>
              <a:buSzPts val="1100"/>
              <a:buFont typeface="Arial"/>
              <a:buNone/>
            </a:pPr>
            <a:r>
              <a:rPr b="1" lang="en" sz="1200">
                <a:solidFill>
                  <a:schemeClr val="dk1"/>
                </a:solidFill>
                <a:latin typeface="Muli"/>
                <a:ea typeface="Muli"/>
                <a:cs typeface="Muli"/>
                <a:sym typeface="Muli"/>
              </a:rPr>
              <a:t>VALUE: </a:t>
            </a:r>
            <a:r>
              <a:rPr lang="en" sz="1200">
                <a:solidFill>
                  <a:schemeClr val="dk1"/>
                </a:solidFill>
                <a:latin typeface="Muli"/>
                <a:ea typeface="Muli"/>
                <a:cs typeface="Muli"/>
                <a:sym typeface="Muli"/>
              </a:rPr>
              <a:t>$XXXX</a:t>
            </a:r>
            <a:endParaRPr sz="1200">
              <a:solidFill>
                <a:schemeClr val="dk1"/>
              </a:solidFill>
              <a:latin typeface="Muli"/>
              <a:ea typeface="Muli"/>
              <a:cs typeface="Muli"/>
              <a:sym typeface="Muli"/>
            </a:endParaRPr>
          </a:p>
          <a:p>
            <a:pPr indent="0" lvl="0" marL="0" rtl="0" algn="l">
              <a:spcBef>
                <a:spcPts val="0"/>
              </a:spcBef>
              <a:spcAft>
                <a:spcPts val="0"/>
              </a:spcAft>
              <a:buNone/>
            </a:pPr>
            <a:r>
              <a:rPr b="1" lang="en" sz="1200">
                <a:solidFill>
                  <a:schemeClr val="dk1"/>
                </a:solidFill>
                <a:latin typeface="Muli"/>
                <a:ea typeface="Muli"/>
                <a:cs typeface="Muli"/>
                <a:sym typeface="Muli"/>
              </a:rPr>
              <a:t>INVESTMENT</a:t>
            </a:r>
            <a:r>
              <a:rPr lang="en" sz="1200">
                <a:solidFill>
                  <a:schemeClr val="dk1"/>
                </a:solidFill>
                <a:latin typeface="Muli"/>
                <a:ea typeface="Muli"/>
                <a:cs typeface="Muli"/>
                <a:sym typeface="Muli"/>
              </a:rPr>
              <a:t>: $5,000 (small market) $10,000 (mid-size market), $20,000 (large market)</a:t>
            </a:r>
            <a:endParaRPr sz="12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sz="110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lang="en" sz="1200">
                <a:latin typeface="Muli"/>
                <a:ea typeface="Muli"/>
                <a:cs typeface="Muli"/>
                <a:sym typeface="Muli"/>
              </a:rPr>
              <a:t>000.000.0000  www.newspaperurl.com</a:t>
            </a:r>
            <a:endParaRPr sz="1200">
              <a:latin typeface="Muli"/>
              <a:ea typeface="Muli"/>
              <a:cs typeface="Muli"/>
              <a:sym typeface="Muli"/>
            </a:endParaRPr>
          </a:p>
        </p:txBody>
      </p:sp>
      <p:pic>
        <p:nvPicPr>
          <p:cNvPr id="62" name="Google Shape;62;p14"/>
          <p:cNvPicPr preferRelativeResize="0"/>
          <p:nvPr/>
        </p:nvPicPr>
        <p:blipFill rotWithShape="1">
          <a:blip r:embed="rId3">
            <a:alphaModFix/>
          </a:blip>
          <a:srcRect b="13747" l="0" r="1816" t="22517"/>
          <a:stretch/>
        </p:blipFill>
        <p:spPr>
          <a:xfrm>
            <a:off x="217913" y="259375"/>
            <a:ext cx="7301925" cy="1376350"/>
          </a:xfrm>
          <a:prstGeom prst="rect">
            <a:avLst/>
          </a:prstGeom>
          <a:noFill/>
          <a:ln>
            <a:noFill/>
          </a:ln>
        </p:spPr>
      </p:pic>
      <p:sp>
        <p:nvSpPr>
          <p:cNvPr id="63" name="Google Shape;63;p14"/>
          <p:cNvSpPr txBox="1"/>
          <p:nvPr/>
        </p:nvSpPr>
        <p:spPr>
          <a:xfrm>
            <a:off x="4513325" y="259375"/>
            <a:ext cx="3048000" cy="5811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None/>
            </a:pPr>
            <a:r>
              <a:rPr lang="en" sz="2400">
                <a:latin typeface="Oswald Regular"/>
                <a:ea typeface="Oswald Regular"/>
                <a:cs typeface="Oswald Regular"/>
                <a:sym typeface="Oswald Regular"/>
              </a:rPr>
              <a:t>Newspaper</a:t>
            </a:r>
            <a:endParaRPr sz="2400">
              <a:latin typeface="Oswald Regular"/>
              <a:ea typeface="Oswald Regular"/>
              <a:cs typeface="Oswald Regular"/>
              <a:sym typeface="Oswald Regul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