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9"/>
  </p:notesMasterIdLst>
  <p:sldIdLst>
    <p:sldId id="265" r:id="rId2"/>
    <p:sldId id="257" r:id="rId3"/>
    <p:sldId id="293" r:id="rId4"/>
    <p:sldId id="303" r:id="rId5"/>
    <p:sldId id="297" r:id="rId6"/>
    <p:sldId id="259" r:id="rId7"/>
    <p:sldId id="302" r:id="rId8"/>
  </p:sldIdLst>
  <p:sldSz cx="7772400" cy="10058400"/>
  <p:notesSz cx="6858000" cy="9144000"/>
  <p:embeddedFontLst>
    <p:embeddedFont>
      <p:font typeface="Galano Grotesque" pitchFamily="2" charset="77"/>
      <p:regular r:id="rId10"/>
      <p:bold r:id="rId11"/>
      <p:italic r:id="rId12"/>
    </p:embeddedFont>
    <p:embeddedFont>
      <p:font typeface="Oswald" pitchFamily="2" charset="77"/>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a Miller" initials="JM" lastIdx="1" clrIdx="0">
    <p:extLst>
      <p:ext uri="{19B8F6BF-5375-455C-9EA6-DF929625EA0E}">
        <p15:presenceInfo xmlns:p15="http://schemas.microsoft.com/office/powerpoint/2012/main" userId="S::jmiller@uplandsoftware.com::04ce386d-97e7-4188-ba58-591b3f949f1f" providerId="AD"/>
      </p:ext>
    </p:extLst>
  </p:cmAuthor>
  <p:cmAuthor id="2" name="Julie Foley" initials="JF" lastIdx="9" clrIdx="1">
    <p:extLst>
      <p:ext uri="{19B8F6BF-5375-455C-9EA6-DF929625EA0E}">
        <p15:presenceInfo xmlns:p15="http://schemas.microsoft.com/office/powerpoint/2012/main" userId="S::jfoley@uplandsoftware.com::ea00ef83-a5cc-499d-9e22-29a7338dd03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104"/>
    <p:restoredTop sz="94712"/>
  </p:normalViewPr>
  <p:slideViewPr>
    <p:cSldViewPr snapToGrid="0" snapToObjects="1">
      <p:cViewPr varScale="1">
        <p:scale>
          <a:sx n="96" d="100"/>
          <a:sy n="96" d="100"/>
        </p:scale>
        <p:origin x="208" y="192"/>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478653dead_4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478653dead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135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5207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4385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2340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97442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1086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264952" y="1456058"/>
            <a:ext cx="7242600" cy="40140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264945" y="5542289"/>
            <a:ext cx="7242600" cy="1550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264945" y="2163089"/>
            <a:ext cx="7242600" cy="38397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a:spLocks noGrp="1"/>
          </p:cNvSpPr>
          <p:nvPr>
            <p:ph type="body" idx="1"/>
          </p:nvPr>
        </p:nvSpPr>
        <p:spPr>
          <a:xfrm>
            <a:off x="264945" y="6164351"/>
            <a:ext cx="7242600" cy="25437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8" name="Google Shape;48;p11"/>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64945" y="4206107"/>
            <a:ext cx="7242600" cy="1646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 name="Google Shape;16;p3"/>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9" name="Google Shape;19;p4"/>
          <p:cNvSpPr txBox="1">
            <a:spLocks noGrp="1"/>
          </p:cNvSpPr>
          <p:nvPr>
            <p:ph type="body" idx="1"/>
          </p:nvPr>
        </p:nvSpPr>
        <p:spPr>
          <a:xfrm>
            <a:off x="264945" y="2253729"/>
            <a:ext cx="7242600" cy="6681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264945" y="2253729"/>
            <a:ext cx="339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107540" y="2253729"/>
            <a:ext cx="339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264945" y="1086507"/>
            <a:ext cx="2386800" cy="14778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264945" y="2717440"/>
            <a:ext cx="2386800" cy="6217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16713" y="880293"/>
            <a:ext cx="5412600" cy="7999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5" name="Google Shape;35;p8"/>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3886200" y="-244"/>
            <a:ext cx="3886200" cy="10058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9"/>
          <p:cNvSpPr txBox="1">
            <a:spLocks noGrp="1"/>
          </p:cNvSpPr>
          <p:nvPr>
            <p:ph type="title"/>
          </p:nvPr>
        </p:nvSpPr>
        <p:spPr>
          <a:xfrm>
            <a:off x="225675" y="2411542"/>
            <a:ext cx="3438300" cy="2898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9" name="Google Shape;39;p9"/>
          <p:cNvSpPr txBox="1">
            <a:spLocks noGrp="1"/>
          </p:cNvSpPr>
          <p:nvPr>
            <p:ph type="subTitle" idx="1"/>
          </p:nvPr>
        </p:nvSpPr>
        <p:spPr>
          <a:xfrm>
            <a:off x="225675" y="5481569"/>
            <a:ext cx="3438300" cy="2415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9"/>
          <p:cNvSpPr txBox="1">
            <a:spLocks noGrp="1"/>
          </p:cNvSpPr>
          <p:nvPr>
            <p:ph type="body" idx="2"/>
          </p:nvPr>
        </p:nvSpPr>
        <p:spPr>
          <a:xfrm>
            <a:off x="4198575" y="1415969"/>
            <a:ext cx="3261300" cy="7226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1" name="Google Shape;41;p9"/>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264945" y="8273124"/>
            <a:ext cx="5099100" cy="11832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13">
            <a:alphaModFix/>
          </a:blip>
          <a:stretch>
            <a:fillRect/>
          </a:stretch>
        </p:blipFill>
        <p:spPr>
          <a:xfrm>
            <a:off x="-34650" y="25"/>
            <a:ext cx="7807048" cy="100583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13"/>
          <p:cNvSpPr txBox="1">
            <a:spLocks noGrp="1"/>
          </p:cNvSpPr>
          <p:nvPr>
            <p:ph type="ctrTitle"/>
          </p:nvPr>
        </p:nvSpPr>
        <p:spPr>
          <a:xfrm>
            <a:off x="264900" y="4357200"/>
            <a:ext cx="7242600" cy="672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sz="2500" b="1" dirty="0">
              <a:latin typeface="Oswald"/>
              <a:ea typeface="Oswald"/>
              <a:cs typeface="Oswald"/>
              <a:sym typeface="Oswald"/>
            </a:endParaRPr>
          </a:p>
          <a:p>
            <a:pPr marL="0" lvl="0" indent="0" algn="ctr" rtl="0">
              <a:spcBef>
                <a:spcPts val="0"/>
              </a:spcBef>
              <a:spcAft>
                <a:spcPts val="0"/>
              </a:spcAft>
              <a:buNone/>
            </a:pPr>
            <a:endParaRPr sz="2500" b="1" dirty="0">
              <a:latin typeface="Oswald"/>
              <a:ea typeface="Oswald"/>
              <a:cs typeface="Oswald"/>
              <a:sym typeface="Oswald"/>
            </a:endParaRPr>
          </a:p>
          <a:p>
            <a:pPr marL="0" lvl="0" indent="0" algn="ctr" rtl="0">
              <a:spcBef>
                <a:spcPts val="0"/>
              </a:spcBef>
              <a:spcAft>
                <a:spcPts val="0"/>
              </a:spcAft>
              <a:buNone/>
            </a:pPr>
            <a:endParaRPr sz="2500" b="1" dirty="0">
              <a:latin typeface="Oswald"/>
              <a:ea typeface="Oswald"/>
              <a:cs typeface="Oswald"/>
              <a:sym typeface="Oswald"/>
            </a:endParaRPr>
          </a:p>
          <a:p>
            <a:pPr marL="0" lvl="0" indent="0" algn="ctr" rtl="0">
              <a:spcBef>
                <a:spcPts val="0"/>
              </a:spcBef>
              <a:spcAft>
                <a:spcPts val="0"/>
              </a:spcAft>
              <a:buNone/>
            </a:pPr>
            <a:r>
              <a:rPr lang="en" sz="3000" b="1" dirty="0">
                <a:latin typeface="Galano Grotesque" pitchFamily="2" charset="77"/>
                <a:ea typeface="Oswald"/>
                <a:cs typeface="Oswald"/>
                <a:sym typeface="Oswald"/>
              </a:rPr>
              <a:t>Radio</a:t>
            </a:r>
            <a:endParaRPr sz="3000" b="1" dirty="0">
              <a:latin typeface="Galano Grotesque" pitchFamily="2" charset="77"/>
              <a:ea typeface="Oswald"/>
              <a:cs typeface="Oswald"/>
              <a:sym typeface="Oswald"/>
            </a:endParaRPr>
          </a:p>
        </p:txBody>
      </p:sp>
    </p:spTree>
    <p:extLst>
      <p:ext uri="{BB962C8B-B14F-4D97-AF65-F5344CB8AC3E}">
        <p14:creationId xmlns:p14="http://schemas.microsoft.com/office/powerpoint/2010/main" val="845245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 name="Google Shape;61;p14">
            <a:extLst>
              <a:ext uri="{FF2B5EF4-FFF2-40B4-BE49-F238E27FC236}">
                <a16:creationId xmlns:a16="http://schemas.microsoft.com/office/drawing/2014/main" id="{0905E33B-2D9F-154B-AD05-C163B6E42B9F}"/>
              </a:ext>
            </a:extLst>
          </p:cNvPr>
          <p:cNvSpPr txBox="1"/>
          <p:nvPr/>
        </p:nvSpPr>
        <p:spPr>
          <a:xfrm>
            <a:off x="517849" y="439357"/>
            <a:ext cx="6736702" cy="615410"/>
          </a:xfrm>
          <a:prstGeom prst="rect">
            <a:avLst/>
          </a:prstGeom>
          <a:noFill/>
          <a:ln>
            <a:noFill/>
          </a:ln>
        </p:spPr>
        <p:txBody>
          <a:bodyPr spcFirstLastPara="1" wrap="square" lIns="91425" tIns="91425" rIns="91425" bIns="91425" anchor="t" anchorCtr="0">
            <a:noAutofit/>
          </a:bodyPr>
          <a:lstStyle/>
          <a:p>
            <a:r>
              <a:rPr lang="en-US" sz="2700" b="1" dirty="0">
                <a:solidFill>
                  <a:schemeClr val="dk1"/>
                </a:solidFill>
                <a:latin typeface="Galano Grotesque" pitchFamily="2" charset="77"/>
                <a:ea typeface="Oswald"/>
                <a:cs typeface="Oswald"/>
                <a:sym typeface="Oswald"/>
              </a:rPr>
              <a:t>Best of the Best Nomination Packages</a:t>
            </a:r>
          </a:p>
        </p:txBody>
      </p:sp>
      <p:sp>
        <p:nvSpPr>
          <p:cNvPr id="12" name="Google Shape;61;p14">
            <a:extLst>
              <a:ext uri="{FF2B5EF4-FFF2-40B4-BE49-F238E27FC236}">
                <a16:creationId xmlns:a16="http://schemas.microsoft.com/office/drawing/2014/main" id="{BECB9B9D-D952-3446-8983-CBECE3A7FE95}"/>
              </a:ext>
            </a:extLst>
          </p:cNvPr>
          <p:cNvSpPr txBox="1"/>
          <p:nvPr/>
        </p:nvSpPr>
        <p:spPr>
          <a:xfrm>
            <a:off x="2292221" y="1068873"/>
            <a:ext cx="5167604" cy="1226104"/>
          </a:xfrm>
          <a:prstGeom prst="rect">
            <a:avLst/>
          </a:prstGeom>
          <a:noFill/>
          <a:ln>
            <a:noFill/>
          </a:ln>
        </p:spPr>
        <p:txBody>
          <a:bodyPr spcFirstLastPara="1" wrap="square" lIns="91425" tIns="91425" rIns="91425" bIns="91425" anchor="t" anchorCtr="0">
            <a:noAutofit/>
          </a:bodyPr>
          <a:lstStyle/>
          <a:p>
            <a:r>
              <a:rPr lang="en-US" sz="1400" dirty="0">
                <a:latin typeface="Galano Grotesque" pitchFamily="2" charset="77"/>
              </a:rPr>
              <a:t>We are highlighting the best of the best. Our listeners will nominate their favorite businesses in our community to tell us what they want to see in the voting round. To promote your business, we have created 3 promotional packages.</a:t>
            </a:r>
            <a:endParaRPr lang="en-US" sz="1400" dirty="0">
              <a:solidFill>
                <a:schemeClr val="dk1"/>
              </a:solidFill>
              <a:latin typeface="Galano Grotesque" pitchFamily="2" charset="77"/>
              <a:ea typeface="Oswald Regular"/>
              <a:cs typeface="Oswald Regular"/>
              <a:sym typeface="Oswald"/>
            </a:endParaRPr>
          </a:p>
        </p:txBody>
      </p:sp>
      <p:cxnSp>
        <p:nvCxnSpPr>
          <p:cNvPr id="10" name="Straight Connector 9">
            <a:extLst>
              <a:ext uri="{FF2B5EF4-FFF2-40B4-BE49-F238E27FC236}">
                <a16:creationId xmlns:a16="http://schemas.microsoft.com/office/drawing/2014/main" id="{BADB1CFA-A91D-CA4F-810A-D9B9EF578330}"/>
              </a:ext>
            </a:extLst>
          </p:cNvPr>
          <p:cNvCxnSpPr/>
          <p:nvPr/>
        </p:nvCxnSpPr>
        <p:spPr>
          <a:xfrm>
            <a:off x="616816" y="2430196"/>
            <a:ext cx="67367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Google Shape;61;p14">
            <a:extLst>
              <a:ext uri="{FF2B5EF4-FFF2-40B4-BE49-F238E27FC236}">
                <a16:creationId xmlns:a16="http://schemas.microsoft.com/office/drawing/2014/main" id="{8D36EA75-C6AA-AC42-966C-6584DCFA0F9E}"/>
              </a:ext>
            </a:extLst>
          </p:cNvPr>
          <p:cNvSpPr txBox="1"/>
          <p:nvPr/>
        </p:nvSpPr>
        <p:spPr>
          <a:xfrm>
            <a:off x="513186" y="2364403"/>
            <a:ext cx="4062702" cy="1227317"/>
          </a:xfrm>
          <a:prstGeom prst="rect">
            <a:avLst/>
          </a:prstGeom>
          <a:noFill/>
          <a:ln>
            <a:noFill/>
          </a:ln>
        </p:spPr>
        <p:txBody>
          <a:bodyPr spcFirstLastPara="1" wrap="square" lIns="91425" tIns="91425" rIns="91425" bIns="91425" anchor="t" anchorCtr="0">
            <a:noAutofit/>
          </a:bodyPr>
          <a:lstStyle/>
          <a:p>
            <a:r>
              <a:rPr lang="en-US" sz="1800" b="1" dirty="0">
                <a:solidFill>
                  <a:schemeClr val="dk1"/>
                </a:solidFill>
                <a:latin typeface="Galano Grotesque" pitchFamily="2" charset="77"/>
                <a:ea typeface="Oswald"/>
                <a:cs typeface="Oswald"/>
                <a:sym typeface="Oswald"/>
              </a:rPr>
              <a:t>Important Dates:</a:t>
            </a:r>
          </a:p>
          <a:p>
            <a:pPr>
              <a:lnSpc>
                <a:spcPct val="150000"/>
              </a:lnSpc>
            </a:pPr>
            <a:r>
              <a:rPr lang="en-US" sz="1300" dirty="0">
                <a:solidFill>
                  <a:schemeClr val="dk1"/>
                </a:solidFill>
                <a:latin typeface="Galano Grotesque" pitchFamily="2" charset="77"/>
                <a:ea typeface="Oswald Regular"/>
                <a:cs typeface="Oswald Regular"/>
                <a:sym typeface="Oswald"/>
              </a:rPr>
              <a:t>Nomination Round: Enter Dates Here </a:t>
            </a:r>
          </a:p>
          <a:p>
            <a:pPr>
              <a:lnSpc>
                <a:spcPct val="150000"/>
              </a:lnSpc>
            </a:pPr>
            <a:r>
              <a:rPr lang="en-US" sz="1300" dirty="0">
                <a:solidFill>
                  <a:schemeClr val="dk1"/>
                </a:solidFill>
                <a:latin typeface="Galano Grotesque"/>
                <a:ea typeface="Oswald Regular"/>
                <a:cs typeface="Oswald Regular"/>
                <a:sym typeface="Oswald"/>
              </a:rPr>
              <a:t>Voting Round: Enter Dates Here </a:t>
            </a:r>
            <a:endParaRPr lang="en-US" sz="1300" dirty="0">
              <a:solidFill>
                <a:schemeClr val="dk1"/>
              </a:solidFill>
              <a:latin typeface="Galano Grotesque" pitchFamily="2" charset="77"/>
              <a:ea typeface="Oswald Regular"/>
              <a:cs typeface="Oswald Regular"/>
            </a:endParaRPr>
          </a:p>
          <a:p>
            <a:pPr>
              <a:lnSpc>
                <a:spcPct val="150000"/>
              </a:lnSpc>
            </a:pPr>
            <a:r>
              <a:rPr lang="en-US" sz="1300" dirty="0">
                <a:solidFill>
                  <a:schemeClr val="dk1"/>
                </a:solidFill>
                <a:latin typeface="Galano Grotesque" pitchFamily="2" charset="77"/>
                <a:ea typeface="Oswald Regular"/>
                <a:cs typeface="Oswald Regular"/>
                <a:sym typeface="Oswald"/>
              </a:rPr>
              <a:t>Winners Announced: Enter Dates Here </a:t>
            </a:r>
          </a:p>
        </p:txBody>
      </p:sp>
      <p:grpSp>
        <p:nvGrpSpPr>
          <p:cNvPr id="2" name="Group 1">
            <a:extLst>
              <a:ext uri="{FF2B5EF4-FFF2-40B4-BE49-F238E27FC236}">
                <a16:creationId xmlns:a16="http://schemas.microsoft.com/office/drawing/2014/main" id="{B77A277D-DFED-96C0-152C-F093E381B84E}"/>
              </a:ext>
            </a:extLst>
          </p:cNvPr>
          <p:cNvGrpSpPr/>
          <p:nvPr/>
        </p:nvGrpSpPr>
        <p:grpSpPr>
          <a:xfrm>
            <a:off x="615043" y="1171192"/>
            <a:ext cx="1677178" cy="1112507"/>
            <a:chOff x="615043" y="1171191"/>
            <a:chExt cx="1569098" cy="1417005"/>
          </a:xfrm>
        </p:grpSpPr>
        <p:sp>
          <p:nvSpPr>
            <p:cNvPr id="13" name="Rectangle 12">
              <a:extLst>
                <a:ext uri="{FF2B5EF4-FFF2-40B4-BE49-F238E27FC236}">
                  <a16:creationId xmlns:a16="http://schemas.microsoft.com/office/drawing/2014/main" id="{03C0EB12-681D-104B-9EBF-39A9C9D7C6D0}"/>
                </a:ext>
              </a:extLst>
            </p:cNvPr>
            <p:cNvSpPr/>
            <p:nvPr/>
          </p:nvSpPr>
          <p:spPr>
            <a:xfrm>
              <a:off x="678822" y="1171191"/>
              <a:ext cx="1441540" cy="140693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61;p14">
              <a:extLst>
                <a:ext uri="{FF2B5EF4-FFF2-40B4-BE49-F238E27FC236}">
                  <a16:creationId xmlns:a16="http://schemas.microsoft.com/office/drawing/2014/main" id="{5AAD4863-9398-9A4C-91A4-D5D94060AC50}"/>
                </a:ext>
              </a:extLst>
            </p:cNvPr>
            <p:cNvSpPr txBox="1"/>
            <p:nvPr/>
          </p:nvSpPr>
          <p:spPr>
            <a:xfrm>
              <a:off x="615043" y="1171192"/>
              <a:ext cx="1569098" cy="1417004"/>
            </a:xfrm>
            <a:prstGeom prst="rect">
              <a:avLst/>
            </a:prstGeom>
            <a:noFill/>
            <a:ln>
              <a:noFill/>
            </a:ln>
          </p:spPr>
          <p:txBody>
            <a:bodyPr spcFirstLastPara="1" wrap="square" lIns="91425" tIns="91425" rIns="91425" bIns="91425" anchor="ctr" anchorCtr="0">
              <a:noAutofit/>
            </a:bodyPr>
            <a:lstStyle/>
            <a:p>
              <a:pPr algn="ctr"/>
              <a:r>
                <a:rPr lang="en-US" sz="2000" b="1" dirty="0">
                  <a:solidFill>
                    <a:schemeClr val="bg1"/>
                  </a:solidFill>
                  <a:latin typeface="Galano Grotesque" pitchFamily="2" charset="77"/>
                  <a:ea typeface="Oswald"/>
                  <a:cs typeface="Oswald"/>
                  <a:sym typeface="Oswald"/>
                </a:rPr>
                <a:t>Your</a:t>
              </a:r>
            </a:p>
            <a:p>
              <a:pPr algn="ctr"/>
              <a:r>
                <a:rPr lang="en-US" sz="2000" b="1" dirty="0">
                  <a:solidFill>
                    <a:schemeClr val="bg1"/>
                  </a:solidFill>
                  <a:latin typeface="Galano Grotesque" pitchFamily="2" charset="77"/>
                  <a:ea typeface="Oswald"/>
                  <a:cs typeface="Oswald"/>
                  <a:sym typeface="Oswald"/>
                </a:rPr>
                <a:t>Logo</a:t>
              </a:r>
            </a:p>
            <a:p>
              <a:pPr algn="ctr"/>
              <a:r>
                <a:rPr lang="en-US" sz="2000" b="1" dirty="0">
                  <a:solidFill>
                    <a:schemeClr val="bg1"/>
                  </a:solidFill>
                  <a:latin typeface="Galano Grotesque" pitchFamily="2" charset="77"/>
                  <a:ea typeface="Oswald"/>
                  <a:cs typeface="Oswald"/>
                  <a:sym typeface="Oswald"/>
                </a:rPr>
                <a:t>Here</a:t>
              </a:r>
            </a:p>
          </p:txBody>
        </p:sp>
      </p:grpSp>
      <p:grpSp>
        <p:nvGrpSpPr>
          <p:cNvPr id="3" name="Group 2">
            <a:extLst>
              <a:ext uri="{FF2B5EF4-FFF2-40B4-BE49-F238E27FC236}">
                <a16:creationId xmlns:a16="http://schemas.microsoft.com/office/drawing/2014/main" id="{4D599704-3C18-4A7F-CFCF-765DF2D74789}"/>
              </a:ext>
            </a:extLst>
          </p:cNvPr>
          <p:cNvGrpSpPr/>
          <p:nvPr/>
        </p:nvGrpSpPr>
        <p:grpSpPr>
          <a:xfrm>
            <a:off x="4575889" y="2499629"/>
            <a:ext cx="2775855" cy="1092091"/>
            <a:chOff x="4478695" y="3045504"/>
            <a:chExt cx="2775856" cy="1391140"/>
          </a:xfrm>
        </p:grpSpPr>
        <p:sp>
          <p:nvSpPr>
            <p:cNvPr id="18" name="Rectangle 17">
              <a:extLst>
                <a:ext uri="{FF2B5EF4-FFF2-40B4-BE49-F238E27FC236}">
                  <a16:creationId xmlns:a16="http://schemas.microsoft.com/office/drawing/2014/main" id="{7D6CFA2C-6FE5-0344-BF2C-2729BE7203E4}"/>
                </a:ext>
              </a:extLst>
            </p:cNvPr>
            <p:cNvSpPr/>
            <p:nvPr/>
          </p:nvSpPr>
          <p:spPr>
            <a:xfrm>
              <a:off x="4478695" y="3045504"/>
              <a:ext cx="2775856" cy="139114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Google Shape;61;p14">
              <a:extLst>
                <a:ext uri="{FF2B5EF4-FFF2-40B4-BE49-F238E27FC236}">
                  <a16:creationId xmlns:a16="http://schemas.microsoft.com/office/drawing/2014/main" id="{B8808D64-50CB-FF48-B3E8-A299CFECFD94}"/>
                </a:ext>
              </a:extLst>
            </p:cNvPr>
            <p:cNvSpPr txBox="1"/>
            <p:nvPr/>
          </p:nvSpPr>
          <p:spPr>
            <a:xfrm>
              <a:off x="4478695" y="3191364"/>
              <a:ext cx="2775856" cy="1099418"/>
            </a:xfrm>
            <a:prstGeom prst="rect">
              <a:avLst/>
            </a:prstGeom>
            <a:noFill/>
            <a:ln>
              <a:noFill/>
            </a:ln>
          </p:spPr>
          <p:txBody>
            <a:bodyPr spcFirstLastPara="1" wrap="square" lIns="91425" tIns="91425" rIns="91425" bIns="91425" anchor="t" anchorCtr="0">
              <a:noAutofit/>
            </a:bodyPr>
            <a:lstStyle/>
            <a:p>
              <a:pPr algn="ctr"/>
              <a:r>
                <a:rPr lang="en-US" sz="1800" b="1" dirty="0">
                  <a:solidFill>
                    <a:schemeClr val="bg1"/>
                  </a:solidFill>
                  <a:latin typeface="Galano Grotesque" pitchFamily="2" charset="77"/>
                  <a:ea typeface="Oswald"/>
                  <a:cs typeface="Oswald"/>
                  <a:sym typeface="Oswald"/>
                </a:rPr>
                <a:t>REACH OUR </a:t>
              </a:r>
            </a:p>
            <a:p>
              <a:pPr algn="ctr"/>
              <a:r>
                <a:rPr lang="en-US" sz="1800" b="1" dirty="0">
                  <a:solidFill>
                    <a:schemeClr val="bg1"/>
                  </a:solidFill>
                  <a:latin typeface="Galano Grotesque" pitchFamily="2" charset="77"/>
                  <a:ea typeface="Oswald"/>
                  <a:cs typeface="Oswald"/>
                  <a:sym typeface="Oswald"/>
                </a:rPr>
                <a:t>BIGGEST AUDIENCE OF THE YEAR</a:t>
              </a:r>
              <a:endParaRPr lang="en-US" sz="1800" dirty="0">
                <a:solidFill>
                  <a:schemeClr val="bg1"/>
                </a:solidFill>
                <a:latin typeface="Galano Grotesque" pitchFamily="2" charset="77"/>
                <a:ea typeface="Oswald Regular"/>
                <a:cs typeface="Oswald Regular"/>
                <a:sym typeface="Oswald"/>
              </a:endParaRPr>
            </a:p>
          </p:txBody>
        </p:sp>
      </p:grpSp>
      <p:sp>
        <p:nvSpPr>
          <p:cNvPr id="45" name="Google Shape;61;p14">
            <a:extLst>
              <a:ext uri="{FF2B5EF4-FFF2-40B4-BE49-F238E27FC236}">
                <a16:creationId xmlns:a16="http://schemas.microsoft.com/office/drawing/2014/main" id="{9694289D-9BCC-9D42-BEE9-26326D0DB3BF}"/>
              </a:ext>
            </a:extLst>
          </p:cNvPr>
          <p:cNvSpPr txBox="1"/>
          <p:nvPr/>
        </p:nvSpPr>
        <p:spPr>
          <a:xfrm>
            <a:off x="517849" y="9520798"/>
            <a:ext cx="6736702" cy="366489"/>
          </a:xfrm>
          <a:prstGeom prst="rect">
            <a:avLst/>
          </a:prstGeom>
          <a:noFill/>
          <a:ln>
            <a:noFill/>
          </a:ln>
        </p:spPr>
        <p:txBody>
          <a:bodyPr spcFirstLastPara="1" wrap="square" lIns="91425" tIns="91425" rIns="91425" bIns="91425" anchor="t" anchorCtr="0">
            <a:noAutofit/>
          </a:bodyPr>
          <a:lstStyle/>
          <a:p>
            <a:pPr algn="ctr"/>
            <a:r>
              <a:rPr lang="en-US" sz="1300" b="1" dirty="0"/>
              <a:t>For more information, contact your Account Representative or call 000.000.0000 </a:t>
            </a:r>
            <a:endParaRPr lang="en-US" sz="1300" dirty="0"/>
          </a:p>
        </p:txBody>
      </p:sp>
      <p:grpSp>
        <p:nvGrpSpPr>
          <p:cNvPr id="5" name="Group 4">
            <a:extLst>
              <a:ext uri="{FF2B5EF4-FFF2-40B4-BE49-F238E27FC236}">
                <a16:creationId xmlns:a16="http://schemas.microsoft.com/office/drawing/2014/main" id="{FF758BA2-09AE-3E4D-1DC0-0E1FB580A1DE}"/>
              </a:ext>
            </a:extLst>
          </p:cNvPr>
          <p:cNvGrpSpPr/>
          <p:nvPr/>
        </p:nvGrpSpPr>
        <p:grpSpPr>
          <a:xfrm>
            <a:off x="649852" y="9294967"/>
            <a:ext cx="6980237" cy="366489"/>
            <a:chOff x="647539" y="8701241"/>
            <a:chExt cx="6980237" cy="366489"/>
          </a:xfrm>
        </p:grpSpPr>
        <p:sp>
          <p:nvSpPr>
            <p:cNvPr id="44" name="Google Shape;61;p14">
              <a:extLst>
                <a:ext uri="{FF2B5EF4-FFF2-40B4-BE49-F238E27FC236}">
                  <a16:creationId xmlns:a16="http://schemas.microsoft.com/office/drawing/2014/main" id="{D09E376B-9108-CB42-A245-B50F8B93E7B8}"/>
                </a:ext>
              </a:extLst>
            </p:cNvPr>
            <p:cNvSpPr txBox="1"/>
            <p:nvPr/>
          </p:nvSpPr>
          <p:spPr>
            <a:xfrm>
              <a:off x="891074" y="8701241"/>
              <a:ext cx="6736702" cy="366489"/>
            </a:xfrm>
            <a:prstGeom prst="rect">
              <a:avLst/>
            </a:prstGeom>
            <a:noFill/>
            <a:ln>
              <a:noFill/>
            </a:ln>
          </p:spPr>
          <p:txBody>
            <a:bodyPr spcFirstLastPara="1" wrap="square" lIns="91425" tIns="91425" rIns="91425" bIns="91425" anchor="t" anchorCtr="0">
              <a:noAutofit/>
            </a:bodyPr>
            <a:lstStyle/>
            <a:p>
              <a:r>
                <a:rPr lang="en-US" sz="1350" b="1" dirty="0">
                  <a:latin typeface="Galano Grotesque" pitchFamily="2" charset="77"/>
                </a:rPr>
                <a:t>YES, I’M INTERESTED IN ADVERTISING IF I MAKE IT TO THE VOTING ROUND. </a:t>
              </a:r>
              <a:endParaRPr lang="en-US" sz="1350" dirty="0">
                <a:latin typeface="Galano Grotesque" pitchFamily="2" charset="77"/>
              </a:endParaRPr>
            </a:p>
          </p:txBody>
        </p:sp>
        <p:sp>
          <p:nvSpPr>
            <p:cNvPr id="41" name="Rectangle 40">
              <a:extLst>
                <a:ext uri="{FF2B5EF4-FFF2-40B4-BE49-F238E27FC236}">
                  <a16:creationId xmlns:a16="http://schemas.microsoft.com/office/drawing/2014/main" id="{8B3D20B2-CD4B-FE46-B806-5450BA40C98A}"/>
                </a:ext>
              </a:extLst>
            </p:cNvPr>
            <p:cNvSpPr/>
            <p:nvPr/>
          </p:nvSpPr>
          <p:spPr>
            <a:xfrm>
              <a:off x="647539" y="8751557"/>
              <a:ext cx="263200" cy="2565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14037311-0777-EBAF-CA66-49F67DF81107}"/>
              </a:ext>
            </a:extLst>
          </p:cNvPr>
          <p:cNvGrpSpPr/>
          <p:nvPr/>
        </p:nvGrpSpPr>
        <p:grpSpPr>
          <a:xfrm>
            <a:off x="508521" y="3638341"/>
            <a:ext cx="6770524" cy="5656626"/>
            <a:chOff x="508521" y="4296396"/>
            <a:chExt cx="6770524" cy="4158791"/>
          </a:xfrm>
        </p:grpSpPr>
        <p:cxnSp>
          <p:nvCxnSpPr>
            <p:cNvPr id="20" name="Straight Connector 19">
              <a:extLst>
                <a:ext uri="{FF2B5EF4-FFF2-40B4-BE49-F238E27FC236}">
                  <a16:creationId xmlns:a16="http://schemas.microsoft.com/office/drawing/2014/main" id="{DA87296D-17F6-3548-86ED-AF0430A030DF}"/>
                </a:ext>
              </a:extLst>
            </p:cNvPr>
            <p:cNvCxnSpPr/>
            <p:nvPr/>
          </p:nvCxnSpPr>
          <p:spPr>
            <a:xfrm>
              <a:off x="542342" y="4296406"/>
              <a:ext cx="67367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276E57A-3135-614D-ACC9-F16920D67354}"/>
                </a:ext>
              </a:extLst>
            </p:cNvPr>
            <p:cNvCxnSpPr/>
            <p:nvPr/>
          </p:nvCxnSpPr>
          <p:spPr>
            <a:xfrm>
              <a:off x="533012" y="8404986"/>
              <a:ext cx="67367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06CED2F-DCAF-0E41-BD93-3D6BEB0817F5}"/>
                </a:ext>
              </a:extLst>
            </p:cNvPr>
            <p:cNvCxnSpPr>
              <a:cxnSpLocks/>
            </p:cNvCxnSpPr>
            <p:nvPr/>
          </p:nvCxnSpPr>
          <p:spPr>
            <a:xfrm>
              <a:off x="2745923" y="4296401"/>
              <a:ext cx="0" cy="41085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3C6B67-05F9-304E-BD4B-5896365341B7}"/>
                </a:ext>
              </a:extLst>
            </p:cNvPr>
            <p:cNvCxnSpPr>
              <a:cxnSpLocks/>
            </p:cNvCxnSpPr>
            <p:nvPr/>
          </p:nvCxnSpPr>
          <p:spPr>
            <a:xfrm>
              <a:off x="5066134" y="4296401"/>
              <a:ext cx="0" cy="41085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0E923EB-E439-9449-98DD-9CF4EED1E207}"/>
                </a:ext>
              </a:extLst>
            </p:cNvPr>
            <p:cNvCxnSpPr>
              <a:cxnSpLocks/>
            </p:cNvCxnSpPr>
            <p:nvPr/>
          </p:nvCxnSpPr>
          <p:spPr>
            <a:xfrm flipH="1">
              <a:off x="533012" y="4296403"/>
              <a:ext cx="9331" cy="41085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3C6F88D-6BF9-E641-A4B4-FE8779593397}"/>
                </a:ext>
              </a:extLst>
            </p:cNvPr>
            <p:cNvCxnSpPr>
              <a:cxnSpLocks/>
            </p:cNvCxnSpPr>
            <p:nvPr/>
          </p:nvCxnSpPr>
          <p:spPr>
            <a:xfrm flipH="1">
              <a:off x="7279044" y="4296402"/>
              <a:ext cx="1" cy="41085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Google Shape;61;p14">
              <a:extLst>
                <a:ext uri="{FF2B5EF4-FFF2-40B4-BE49-F238E27FC236}">
                  <a16:creationId xmlns:a16="http://schemas.microsoft.com/office/drawing/2014/main" id="{4411128E-AA54-264F-B760-7815CAE6FF53}"/>
                </a:ext>
              </a:extLst>
            </p:cNvPr>
            <p:cNvSpPr txBox="1"/>
            <p:nvPr/>
          </p:nvSpPr>
          <p:spPr>
            <a:xfrm>
              <a:off x="542341" y="4296396"/>
              <a:ext cx="2203581" cy="3048678"/>
            </a:xfrm>
            <a:prstGeom prst="rect">
              <a:avLst/>
            </a:prstGeom>
            <a:noFill/>
            <a:ln>
              <a:noFill/>
            </a:ln>
          </p:spPr>
          <p:txBody>
            <a:bodyPr spcFirstLastPara="1" wrap="square" lIns="91425" tIns="91425" rIns="91425" bIns="91425" anchor="t" anchorCtr="0">
              <a:noAutofit/>
            </a:bodyPr>
            <a:lstStyle/>
            <a:p>
              <a:r>
                <a:rPr lang="en-US" sz="1500" b="1" dirty="0">
                  <a:solidFill>
                    <a:schemeClr val="dk1"/>
                  </a:solidFill>
                  <a:latin typeface="Galano Grotesque" pitchFamily="2" charset="77"/>
                  <a:ea typeface="Oswald"/>
                  <a:cs typeface="Oswald"/>
                  <a:sym typeface="Oswald"/>
                </a:rPr>
                <a:t>Basic Package</a:t>
              </a:r>
            </a:p>
            <a:p>
              <a:endParaRPr lang="en-US" sz="800" dirty="0">
                <a:latin typeface="Galano Grotesque" pitchFamily="2" charset="77"/>
              </a:endParaRPr>
            </a:p>
            <a:p>
              <a:r>
                <a:rPr lang="en-US" sz="1200" dirty="0">
                  <a:latin typeface="Galano Grotesque" pitchFamily="2" charset="77"/>
                </a:rPr>
                <a:t>Campaign runs for 4 weeks</a:t>
              </a:r>
            </a:p>
            <a:p>
              <a:endParaRPr lang="en-US" sz="1200" dirty="0">
                <a:latin typeface="Galano Grotesque" pitchFamily="2" charset="77"/>
              </a:endParaRPr>
            </a:p>
            <a:p>
              <a:r>
                <a:rPr lang="en-US" sz="1200" b="1" dirty="0">
                  <a:latin typeface="Galano Grotesque" pitchFamily="2" charset="77"/>
                </a:rPr>
                <a:t>Digital</a:t>
              </a:r>
              <a:r>
                <a:rPr lang="en-US" sz="1200" dirty="0">
                  <a:latin typeface="Galano Grotesque" pitchFamily="2" charset="77"/>
                </a:rPr>
                <a:t>:</a:t>
              </a:r>
            </a:p>
            <a:p>
              <a:pPr marL="285750" indent="-285750">
                <a:buFont typeface="Arial" panose="020B0604020202020204" pitchFamily="34" charset="0"/>
                <a:buChar char="•"/>
              </a:pPr>
              <a:r>
                <a:rPr lang="en-US" sz="1200" dirty="0">
                  <a:latin typeface="Galano Grotesque" pitchFamily="2" charset="77"/>
                </a:rPr>
                <a:t>Sponsor 1 category on the ballot</a:t>
              </a:r>
            </a:p>
            <a:p>
              <a:pPr marL="285750" indent="-285750">
                <a:buFont typeface="Arial" panose="020B0604020202020204" pitchFamily="34" charset="0"/>
                <a:buChar char="•"/>
              </a:pPr>
              <a:r>
                <a:rPr lang="en-US" sz="1200" dirty="0">
                  <a:latin typeface="Galano Grotesque" pitchFamily="2" charset="77"/>
                </a:rPr>
                <a:t>300x 250 ad on ballot page</a:t>
              </a:r>
              <a:endParaRPr lang="en-US" sz="1200" b="1" dirty="0">
                <a:solidFill>
                  <a:schemeClr val="dk1"/>
                </a:solidFill>
                <a:latin typeface="Galano Grotesque" pitchFamily="2" charset="77"/>
                <a:ea typeface="Oswald"/>
                <a:cs typeface="Oswald"/>
                <a:sym typeface="Oswald"/>
              </a:endParaRPr>
            </a:p>
          </p:txBody>
        </p:sp>
        <p:sp>
          <p:nvSpPr>
            <p:cNvPr id="32" name="Google Shape;61;p14">
              <a:extLst>
                <a:ext uri="{FF2B5EF4-FFF2-40B4-BE49-F238E27FC236}">
                  <a16:creationId xmlns:a16="http://schemas.microsoft.com/office/drawing/2014/main" id="{3A94A1F4-079D-B84A-A169-95453CB56B7D}"/>
                </a:ext>
              </a:extLst>
            </p:cNvPr>
            <p:cNvSpPr txBox="1"/>
            <p:nvPr/>
          </p:nvSpPr>
          <p:spPr>
            <a:xfrm>
              <a:off x="2804236" y="4314122"/>
              <a:ext cx="2203581" cy="4110086"/>
            </a:xfrm>
            <a:prstGeom prst="rect">
              <a:avLst/>
            </a:prstGeom>
            <a:noFill/>
            <a:ln>
              <a:noFill/>
            </a:ln>
          </p:spPr>
          <p:txBody>
            <a:bodyPr spcFirstLastPara="1" wrap="square" lIns="91425" tIns="91425" rIns="91425" bIns="91425" anchor="t" anchorCtr="0">
              <a:noAutofit/>
            </a:bodyPr>
            <a:lstStyle/>
            <a:p>
              <a:r>
                <a:rPr lang="en-US" sz="1500" b="1" dirty="0">
                  <a:solidFill>
                    <a:schemeClr val="dk1"/>
                  </a:solidFill>
                  <a:latin typeface="Galano Grotesque" pitchFamily="2" charset="77"/>
                  <a:ea typeface="Oswald"/>
                  <a:cs typeface="Oswald"/>
                  <a:sym typeface="Oswald"/>
                </a:rPr>
                <a:t>Deluxe Package</a:t>
              </a:r>
            </a:p>
            <a:p>
              <a:endParaRPr lang="en-US" sz="800" dirty="0">
                <a:latin typeface="Galano Grotesque" pitchFamily="2" charset="77"/>
              </a:endParaRPr>
            </a:p>
            <a:p>
              <a:r>
                <a:rPr lang="en-US" sz="1200" dirty="0">
                  <a:latin typeface="Galano Grotesque" pitchFamily="2" charset="77"/>
                </a:rPr>
                <a:t>Campaign runs for 4 weeks</a:t>
              </a:r>
            </a:p>
            <a:p>
              <a:endParaRPr lang="en-US" sz="800" dirty="0">
                <a:latin typeface="Galano Grotesque" pitchFamily="2" charset="77"/>
              </a:endParaRPr>
            </a:p>
            <a:p>
              <a:r>
                <a:rPr lang="en-US" sz="1200" b="1" dirty="0">
                  <a:latin typeface="Galano Grotesque" pitchFamily="2" charset="77"/>
                </a:rPr>
                <a:t>Digital</a:t>
              </a:r>
              <a:r>
                <a:rPr lang="en-US" sz="1200" dirty="0">
                  <a:latin typeface="Galano Grotesque" pitchFamily="2" charset="77"/>
                </a:rPr>
                <a:t>:</a:t>
              </a:r>
            </a:p>
            <a:p>
              <a:pPr marL="285750" indent="-285750">
                <a:buFont typeface="Arial" panose="020B0604020202020204" pitchFamily="34" charset="0"/>
                <a:buChar char="•"/>
              </a:pPr>
              <a:r>
                <a:rPr lang="en-US" sz="1200" dirty="0">
                  <a:latin typeface="Galano Grotesque" pitchFamily="2" charset="77"/>
                </a:rPr>
                <a:t>Sponsor up to 3 categories on the ballot</a:t>
              </a:r>
            </a:p>
            <a:p>
              <a:pPr marL="285750" indent="-285750">
                <a:buFont typeface="Arial" panose="020B0604020202020204" pitchFamily="34" charset="0"/>
                <a:buChar char="•"/>
              </a:pPr>
              <a:r>
                <a:rPr lang="en-US" sz="1200" dirty="0">
                  <a:latin typeface="Galano Grotesque" pitchFamily="2" charset="77"/>
                </a:rPr>
                <a:t>300x 250 ad on ballot page</a:t>
              </a:r>
            </a:p>
            <a:p>
              <a:r>
                <a:rPr lang="en-US" sz="1200" b="1" dirty="0">
                  <a:solidFill>
                    <a:schemeClr val="dk1"/>
                  </a:solidFill>
                  <a:latin typeface="Galano Grotesque" pitchFamily="2" charset="77"/>
                  <a:ea typeface="Oswald Regular"/>
                  <a:cs typeface="Oswald Regular"/>
                  <a:sym typeface="Oswald"/>
                </a:rPr>
                <a:t>Radio</a:t>
              </a:r>
              <a:r>
                <a:rPr lang="en-US" sz="1200" dirty="0">
                  <a:solidFill>
                    <a:schemeClr val="dk1"/>
                  </a:solidFill>
                  <a:latin typeface="Galano Grotesque" pitchFamily="2" charset="77"/>
                  <a:ea typeface="Oswald Regular"/>
                  <a:cs typeface="Oswald Regular"/>
                  <a:sym typeface="Oswald"/>
                </a:rPr>
                <a:t>:</a:t>
              </a:r>
            </a:p>
            <a:p>
              <a:pPr marL="285750" indent="-285750">
                <a:buFont typeface="Arial" panose="020B0604020202020204" pitchFamily="34" charset="0"/>
                <a:buChar char="•"/>
              </a:pPr>
              <a:r>
                <a:rPr lang="en-US" sz="1200" dirty="0">
                  <a:solidFill>
                    <a:schemeClr val="dk1"/>
                  </a:solidFill>
                  <a:latin typeface="Galano Grotesque" pitchFamily="2" charset="77"/>
                  <a:ea typeface="Oswald Regular"/>
                  <a:cs typeface="Oswald Regular"/>
                  <a:sym typeface="Oswald"/>
                </a:rPr>
                <a:t>Minimum of 40x :30 promotional spots weekly (M-F 6a-7p, Sat-Sun 8a-4p)</a:t>
              </a:r>
            </a:p>
            <a:p>
              <a:pPr marL="285750" indent="-285750">
                <a:buFont typeface="Arial" panose="020B0604020202020204" pitchFamily="34" charset="0"/>
                <a:buChar char="•"/>
              </a:pPr>
              <a:r>
                <a:rPr lang="en-US" sz="1200" dirty="0">
                  <a:solidFill>
                    <a:schemeClr val="dk1"/>
                  </a:solidFill>
                  <a:latin typeface="Galano Grotesque" pitchFamily="2" charset="77"/>
                  <a:ea typeface="Oswald Regular"/>
                  <a:cs typeface="Oswald Regular"/>
                  <a:sym typeface="Oswald"/>
                </a:rPr>
                <a:t>Minimum of 60x :30 streaming promotional spots weekly (M-F 6a-7p, Sat-Sun 8a-4p)</a:t>
              </a:r>
            </a:p>
          </p:txBody>
        </p:sp>
        <p:sp>
          <p:nvSpPr>
            <p:cNvPr id="37" name="Google Shape;61;p14">
              <a:extLst>
                <a:ext uri="{FF2B5EF4-FFF2-40B4-BE49-F238E27FC236}">
                  <a16:creationId xmlns:a16="http://schemas.microsoft.com/office/drawing/2014/main" id="{C0B48053-6F69-204A-AF0B-7EE5A928DC16}"/>
                </a:ext>
              </a:extLst>
            </p:cNvPr>
            <p:cNvSpPr txBox="1"/>
            <p:nvPr/>
          </p:nvSpPr>
          <p:spPr>
            <a:xfrm>
              <a:off x="5075464" y="4309433"/>
              <a:ext cx="2203581" cy="4076332"/>
            </a:xfrm>
            <a:prstGeom prst="rect">
              <a:avLst/>
            </a:prstGeom>
            <a:noFill/>
            <a:ln>
              <a:noFill/>
            </a:ln>
          </p:spPr>
          <p:txBody>
            <a:bodyPr spcFirstLastPara="1" wrap="square" lIns="91425" tIns="91425" rIns="91425" bIns="91425" anchor="t" anchorCtr="0">
              <a:noAutofit/>
            </a:bodyPr>
            <a:lstStyle/>
            <a:p>
              <a:r>
                <a:rPr lang="en-US" sz="1500" b="1" dirty="0">
                  <a:solidFill>
                    <a:schemeClr val="dk1"/>
                  </a:solidFill>
                  <a:latin typeface="Galano Grotesque" pitchFamily="2" charset="77"/>
                  <a:ea typeface="Oswald"/>
                  <a:cs typeface="Oswald"/>
                  <a:sym typeface="Oswald"/>
                </a:rPr>
                <a:t>Premium Package</a:t>
              </a:r>
            </a:p>
            <a:p>
              <a:endParaRPr lang="en-US" sz="800" dirty="0">
                <a:latin typeface="Galano Grotesque" pitchFamily="2" charset="77"/>
              </a:endParaRPr>
            </a:p>
            <a:p>
              <a:r>
                <a:rPr lang="en-US" sz="1200" dirty="0">
                  <a:latin typeface="Galano Grotesque" pitchFamily="2" charset="77"/>
                </a:rPr>
                <a:t>Campaign runs for 4 weeks</a:t>
              </a:r>
            </a:p>
            <a:p>
              <a:endParaRPr lang="en-US" sz="800" dirty="0">
                <a:latin typeface="Galano Grotesque" pitchFamily="2" charset="77"/>
              </a:endParaRPr>
            </a:p>
            <a:p>
              <a:r>
                <a:rPr lang="en-US" sz="1200" b="1" dirty="0">
                  <a:latin typeface="Galano Grotesque" pitchFamily="2" charset="77"/>
                </a:rPr>
                <a:t>Digital</a:t>
              </a:r>
              <a:r>
                <a:rPr lang="en-US" sz="1200" dirty="0">
                  <a:latin typeface="Galano Grotesque" pitchFamily="2" charset="77"/>
                </a:rPr>
                <a:t>:</a:t>
              </a:r>
            </a:p>
            <a:p>
              <a:pPr marL="285750" indent="-285750">
                <a:buFont typeface="Arial" panose="020B0604020202020204" pitchFamily="34" charset="0"/>
                <a:buChar char="•"/>
              </a:pPr>
              <a:r>
                <a:rPr lang="en-US" sz="1200" dirty="0">
                  <a:latin typeface="Galano Grotesque" pitchFamily="2" charset="77"/>
                </a:rPr>
                <a:t>Sponsor 1 group and up to 5 categories on the ballot</a:t>
              </a:r>
            </a:p>
            <a:p>
              <a:pPr marL="285750" indent="-285750">
                <a:buFont typeface="Arial" panose="020B0604020202020204" pitchFamily="34" charset="0"/>
                <a:buChar char="•"/>
              </a:pPr>
              <a:r>
                <a:rPr lang="en-US" sz="1200" dirty="0">
                  <a:latin typeface="Galano Grotesque" pitchFamily="2" charset="77"/>
                </a:rPr>
                <a:t>300x 250 ad on ballot page</a:t>
              </a:r>
            </a:p>
            <a:p>
              <a:r>
                <a:rPr lang="en-US" sz="1200" b="1" dirty="0">
                  <a:solidFill>
                    <a:schemeClr val="dk1"/>
                  </a:solidFill>
                  <a:latin typeface="Galano Grotesque" pitchFamily="2" charset="77"/>
                  <a:ea typeface="Oswald Regular"/>
                  <a:cs typeface="Oswald Regular"/>
                  <a:sym typeface="Oswald"/>
                </a:rPr>
                <a:t>Radio</a:t>
              </a:r>
              <a:r>
                <a:rPr lang="en-US" sz="1200" dirty="0">
                  <a:solidFill>
                    <a:schemeClr val="dk1"/>
                  </a:solidFill>
                  <a:latin typeface="Galano Grotesque" pitchFamily="2" charset="77"/>
                  <a:ea typeface="Oswald Regular"/>
                  <a:cs typeface="Oswald Regular"/>
                  <a:sym typeface="Oswald"/>
                </a:rPr>
                <a:t>:</a:t>
              </a:r>
            </a:p>
            <a:p>
              <a:pPr marL="285750" indent="-285750">
                <a:buFont typeface="Arial" panose="020B0604020202020204" pitchFamily="34" charset="0"/>
                <a:buChar char="•"/>
              </a:pPr>
              <a:r>
                <a:rPr lang="en-US" sz="1200" dirty="0">
                  <a:solidFill>
                    <a:schemeClr val="dk1"/>
                  </a:solidFill>
                  <a:latin typeface="Galano Grotesque" pitchFamily="2" charset="77"/>
                  <a:ea typeface="Oswald Regular"/>
                  <a:cs typeface="Oswald Regular"/>
                  <a:sym typeface="Oswald"/>
                </a:rPr>
                <a:t>Minimum of 80x :30 promotional spots weekly (M-F 6a-7p, Sat-Sun 8a-4p)</a:t>
              </a:r>
            </a:p>
            <a:p>
              <a:pPr marL="285750" indent="-285750">
                <a:buFont typeface="Arial" panose="020B0604020202020204" pitchFamily="34" charset="0"/>
                <a:buChar char="•"/>
              </a:pPr>
              <a:r>
                <a:rPr lang="en-US" sz="1200" dirty="0">
                  <a:solidFill>
                    <a:schemeClr val="dk1"/>
                  </a:solidFill>
                  <a:latin typeface="Galano Grotesque" pitchFamily="2" charset="77"/>
                  <a:ea typeface="Oswald Regular"/>
                  <a:cs typeface="Oswald Regular"/>
                  <a:sym typeface="Oswald"/>
                </a:rPr>
                <a:t>Minimum of 120x :30 streaming promotional spots weekly (M-F 6a-7p, Sat-Sun 8a-4p)</a:t>
              </a:r>
            </a:p>
            <a:p>
              <a:r>
                <a:rPr lang="en-US" sz="1200" b="1" dirty="0">
                  <a:latin typeface="Galano Grotesque"/>
                </a:rPr>
                <a:t>Email</a:t>
              </a:r>
              <a:r>
                <a:rPr lang="en-US" sz="1200" dirty="0">
                  <a:latin typeface="Galano Grotesque"/>
                </a:rPr>
                <a:t>:</a:t>
              </a:r>
            </a:p>
            <a:p>
              <a:pPr rtl="0">
                <a:buFont typeface="Arial" panose="020B0604020202020204" pitchFamily="34" charset="0"/>
                <a:buChar char="•"/>
              </a:pPr>
              <a:r>
                <a:rPr lang="en-US" sz="1200" dirty="0">
                  <a:latin typeface="Galano Grotesque" pitchFamily="2" charset="77"/>
                </a:rPr>
                <a:t>       "Nominate Us" ad in Daily Headlines Newsletter 1x during nomination round</a:t>
              </a:r>
            </a:p>
            <a:p>
              <a:pPr rtl="0">
                <a:buFont typeface="Arial" panose="020B0604020202020204" pitchFamily="34" charset="0"/>
                <a:buChar char="•"/>
              </a:pPr>
              <a:r>
                <a:rPr lang="en-US" sz="1200" dirty="0">
                  <a:latin typeface="Galano Grotesque" pitchFamily="2" charset="77"/>
                </a:rPr>
                <a:t>       Your logo on invitation email to our promotional list 1x during nomination round</a:t>
              </a:r>
              <a:br>
                <a:rPr lang="en-US" sz="1200" dirty="0">
                  <a:latin typeface="Galano Grotesque" pitchFamily="2" charset="77"/>
                </a:rPr>
              </a:br>
              <a:endParaRPr lang="en-US" sz="1200" b="1" dirty="0">
                <a:solidFill>
                  <a:schemeClr val="dk1"/>
                </a:solidFill>
                <a:latin typeface="Galano Grotesque" pitchFamily="2" charset="77"/>
                <a:ea typeface="Oswald"/>
                <a:cs typeface="Oswald"/>
                <a:sym typeface="Oswald"/>
              </a:endParaRPr>
            </a:p>
          </p:txBody>
        </p:sp>
        <p:sp>
          <p:nvSpPr>
            <p:cNvPr id="22" name="Google Shape;61;p14">
              <a:extLst>
                <a:ext uri="{FF2B5EF4-FFF2-40B4-BE49-F238E27FC236}">
                  <a16:creationId xmlns:a16="http://schemas.microsoft.com/office/drawing/2014/main" id="{63FDC783-4C2A-3F4D-9687-897687BFAB11}"/>
                </a:ext>
              </a:extLst>
            </p:cNvPr>
            <p:cNvSpPr txBox="1"/>
            <p:nvPr/>
          </p:nvSpPr>
          <p:spPr>
            <a:xfrm>
              <a:off x="508521" y="8092531"/>
              <a:ext cx="2237398" cy="362656"/>
            </a:xfrm>
            <a:prstGeom prst="rect">
              <a:avLst/>
            </a:prstGeom>
            <a:noFill/>
            <a:ln>
              <a:noFill/>
            </a:ln>
          </p:spPr>
          <p:txBody>
            <a:bodyPr spcFirstLastPara="1" wrap="square" lIns="91425" tIns="91425" rIns="91425" bIns="91425" anchor="b" anchorCtr="0">
              <a:noAutofit/>
            </a:bodyPr>
            <a:lstStyle/>
            <a:p>
              <a:pPr algn="ctr"/>
              <a:r>
                <a:rPr lang="en-US" sz="1500" b="1" dirty="0">
                  <a:solidFill>
                    <a:schemeClr val="dk1"/>
                  </a:solidFill>
                  <a:latin typeface="Galano Grotesque" pitchFamily="2" charset="77"/>
                  <a:ea typeface="Oswald"/>
                  <a:cs typeface="Oswald"/>
                  <a:sym typeface="Oswald"/>
                </a:rPr>
                <a:t>INVESTMENT: $349</a:t>
              </a:r>
            </a:p>
          </p:txBody>
        </p:sp>
        <p:sp>
          <p:nvSpPr>
            <p:cNvPr id="24" name="Google Shape;61;p14">
              <a:extLst>
                <a:ext uri="{FF2B5EF4-FFF2-40B4-BE49-F238E27FC236}">
                  <a16:creationId xmlns:a16="http://schemas.microsoft.com/office/drawing/2014/main" id="{8CC03E6C-52D2-2847-8DC5-FFCC4F1E6D22}"/>
                </a:ext>
              </a:extLst>
            </p:cNvPr>
            <p:cNvSpPr txBox="1"/>
            <p:nvPr/>
          </p:nvSpPr>
          <p:spPr>
            <a:xfrm>
              <a:off x="2745923" y="8085331"/>
              <a:ext cx="2329541" cy="362656"/>
            </a:xfrm>
            <a:prstGeom prst="rect">
              <a:avLst/>
            </a:prstGeom>
            <a:noFill/>
            <a:ln>
              <a:noFill/>
            </a:ln>
          </p:spPr>
          <p:txBody>
            <a:bodyPr spcFirstLastPara="1" wrap="square" lIns="91425" tIns="91425" rIns="91425" bIns="91425" anchor="b" anchorCtr="0">
              <a:noAutofit/>
            </a:bodyPr>
            <a:lstStyle/>
            <a:p>
              <a:pPr algn="ctr"/>
              <a:r>
                <a:rPr lang="en-US" sz="1500" b="1" dirty="0">
                  <a:solidFill>
                    <a:schemeClr val="dk1"/>
                  </a:solidFill>
                  <a:latin typeface="Galano Grotesque" pitchFamily="2" charset="77"/>
                  <a:ea typeface="Oswald"/>
                  <a:cs typeface="Oswald"/>
                  <a:sym typeface="Oswald"/>
                </a:rPr>
                <a:t>INVESTMENT: $549</a:t>
              </a:r>
            </a:p>
          </p:txBody>
        </p:sp>
        <p:sp>
          <p:nvSpPr>
            <p:cNvPr id="25" name="Google Shape;61;p14">
              <a:extLst>
                <a:ext uri="{FF2B5EF4-FFF2-40B4-BE49-F238E27FC236}">
                  <a16:creationId xmlns:a16="http://schemas.microsoft.com/office/drawing/2014/main" id="{0067E537-F066-0849-A8E1-DDC756A53755}"/>
                </a:ext>
              </a:extLst>
            </p:cNvPr>
            <p:cNvSpPr txBox="1"/>
            <p:nvPr/>
          </p:nvSpPr>
          <p:spPr>
            <a:xfrm>
              <a:off x="5050970" y="8088838"/>
              <a:ext cx="2203581" cy="362656"/>
            </a:xfrm>
            <a:prstGeom prst="rect">
              <a:avLst/>
            </a:prstGeom>
            <a:noFill/>
            <a:ln>
              <a:noFill/>
            </a:ln>
          </p:spPr>
          <p:txBody>
            <a:bodyPr spcFirstLastPara="1" wrap="square" lIns="91425" tIns="91425" rIns="91425" bIns="91425" anchor="b" anchorCtr="0">
              <a:noAutofit/>
            </a:bodyPr>
            <a:lstStyle/>
            <a:p>
              <a:pPr algn="ctr"/>
              <a:r>
                <a:rPr lang="en-US" sz="1500" b="1" dirty="0">
                  <a:solidFill>
                    <a:schemeClr val="dk1"/>
                  </a:solidFill>
                  <a:latin typeface="Galano Grotesque" pitchFamily="2" charset="77"/>
                  <a:ea typeface="Oswald"/>
                  <a:cs typeface="Oswald"/>
                  <a:sym typeface="Oswald"/>
                </a:rPr>
                <a:t>INVESTMENT: $999</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3" name="Picture 2" descr="Graphical user interface, website&#10;&#10;Description automatically generated">
            <a:extLst>
              <a:ext uri="{FF2B5EF4-FFF2-40B4-BE49-F238E27FC236}">
                <a16:creationId xmlns:a16="http://schemas.microsoft.com/office/drawing/2014/main" id="{069D3DC6-BD6F-634C-A5C3-2DE7E93C1DAC}"/>
              </a:ext>
            </a:extLst>
          </p:cNvPr>
          <p:cNvPicPr>
            <a:picLocks noChangeAspect="1"/>
          </p:cNvPicPr>
          <p:nvPr/>
        </p:nvPicPr>
        <p:blipFill>
          <a:blip r:embed="rId3"/>
          <a:stretch>
            <a:fillRect/>
          </a:stretch>
        </p:blipFill>
        <p:spPr>
          <a:xfrm>
            <a:off x="433269" y="6982655"/>
            <a:ext cx="2860070" cy="2362018"/>
          </a:xfrm>
          <a:prstGeom prst="rect">
            <a:avLst/>
          </a:prstGeom>
        </p:spPr>
      </p:pic>
      <p:sp>
        <p:nvSpPr>
          <p:cNvPr id="6" name="Google Shape;61;p14">
            <a:extLst>
              <a:ext uri="{FF2B5EF4-FFF2-40B4-BE49-F238E27FC236}">
                <a16:creationId xmlns:a16="http://schemas.microsoft.com/office/drawing/2014/main" id="{0905E33B-2D9F-154B-AD05-C163B6E42B9F}"/>
              </a:ext>
            </a:extLst>
          </p:cNvPr>
          <p:cNvSpPr txBox="1"/>
          <p:nvPr/>
        </p:nvSpPr>
        <p:spPr>
          <a:xfrm>
            <a:off x="5347161" y="6866987"/>
            <a:ext cx="1991469" cy="552376"/>
          </a:xfrm>
          <a:prstGeom prst="rect">
            <a:avLst/>
          </a:prstGeom>
          <a:noFill/>
          <a:ln>
            <a:noFill/>
          </a:ln>
        </p:spPr>
        <p:txBody>
          <a:bodyPr spcFirstLastPara="1" wrap="square" lIns="91425" tIns="91425" rIns="91425" bIns="91425" anchor="t" anchorCtr="0">
            <a:noAutofit/>
          </a:bodyPr>
          <a:lstStyle/>
          <a:p>
            <a:r>
              <a:rPr lang="en-US" sz="2000" b="1">
                <a:solidFill>
                  <a:schemeClr val="dk1"/>
                </a:solidFill>
                <a:latin typeface="Galano Grotesque" pitchFamily="2" charset="77"/>
                <a:ea typeface="Oswald"/>
                <a:cs typeface="Oswald"/>
                <a:sym typeface="Oswald"/>
              </a:rPr>
              <a:t>Sample Ballot</a:t>
            </a:r>
          </a:p>
        </p:txBody>
      </p:sp>
      <p:cxnSp>
        <p:nvCxnSpPr>
          <p:cNvPr id="23" name="Straight Connector 22">
            <a:extLst>
              <a:ext uri="{FF2B5EF4-FFF2-40B4-BE49-F238E27FC236}">
                <a16:creationId xmlns:a16="http://schemas.microsoft.com/office/drawing/2014/main" id="{806CED2F-DCAF-0E41-BD93-3D6BEB0817F5}"/>
              </a:ext>
            </a:extLst>
          </p:cNvPr>
          <p:cNvCxnSpPr>
            <a:cxnSpLocks/>
          </p:cNvCxnSpPr>
          <p:nvPr/>
        </p:nvCxnSpPr>
        <p:spPr>
          <a:xfrm>
            <a:off x="2265384" y="1348386"/>
            <a:ext cx="0" cy="54853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3C6B67-05F9-304E-BD4B-5896365341B7}"/>
              </a:ext>
            </a:extLst>
          </p:cNvPr>
          <p:cNvCxnSpPr>
            <a:cxnSpLocks/>
          </p:cNvCxnSpPr>
          <p:nvPr/>
        </p:nvCxnSpPr>
        <p:spPr>
          <a:xfrm>
            <a:off x="3964933" y="1327793"/>
            <a:ext cx="0" cy="54864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0E923EB-E439-9449-98DD-9CF4EED1E207}"/>
              </a:ext>
            </a:extLst>
          </p:cNvPr>
          <p:cNvCxnSpPr>
            <a:cxnSpLocks/>
          </p:cNvCxnSpPr>
          <p:nvPr/>
        </p:nvCxnSpPr>
        <p:spPr>
          <a:xfrm>
            <a:off x="587162" y="1327792"/>
            <a:ext cx="0" cy="54864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Google Shape;61;p14">
            <a:extLst>
              <a:ext uri="{FF2B5EF4-FFF2-40B4-BE49-F238E27FC236}">
                <a16:creationId xmlns:a16="http://schemas.microsoft.com/office/drawing/2014/main" id="{6373BA89-1E47-0148-95AA-3E3660CAA06C}"/>
              </a:ext>
            </a:extLst>
          </p:cNvPr>
          <p:cNvSpPr txBox="1"/>
          <p:nvPr/>
        </p:nvSpPr>
        <p:spPr>
          <a:xfrm>
            <a:off x="587162" y="1229456"/>
            <a:ext cx="1638523" cy="5584749"/>
          </a:xfrm>
          <a:prstGeom prst="rect">
            <a:avLst/>
          </a:prstGeom>
          <a:noFill/>
          <a:ln>
            <a:noFill/>
          </a:ln>
        </p:spPr>
        <p:txBody>
          <a:bodyPr spcFirstLastPara="1" wrap="square" lIns="91425" tIns="91425" rIns="91425" bIns="91425" anchor="t" anchorCtr="0">
            <a:noAutofit/>
          </a:bodyPr>
          <a:lstStyle/>
          <a:p>
            <a:r>
              <a:rPr lang="en-US" sz="1000" b="1">
                <a:solidFill>
                  <a:schemeClr val="dk1"/>
                </a:solidFill>
                <a:latin typeface="Galano Grotesque" pitchFamily="2" charset="77"/>
                <a:ea typeface="Oswald"/>
                <a:cs typeface="Oswald"/>
                <a:sym typeface="Oswald"/>
              </a:rPr>
              <a:t>Arts &amp; Entertainment</a:t>
            </a:r>
          </a:p>
          <a:p>
            <a:r>
              <a:rPr lang="en-US" sz="700">
                <a:solidFill>
                  <a:schemeClr val="dk1"/>
                </a:solidFill>
                <a:latin typeface="Galano Grotesque" pitchFamily="2" charset="77"/>
                <a:ea typeface="Oswald Regular"/>
                <a:cs typeface="Oswald Regular"/>
                <a:sym typeface="Oswald"/>
              </a:rPr>
              <a:t>Attraction</a:t>
            </a:r>
          </a:p>
          <a:p>
            <a:r>
              <a:rPr lang="en-US" sz="700">
                <a:solidFill>
                  <a:schemeClr val="dk1"/>
                </a:solidFill>
                <a:latin typeface="Galano Grotesque" pitchFamily="2" charset="77"/>
                <a:ea typeface="Oswald Regular"/>
                <a:cs typeface="Oswald Regular"/>
                <a:sym typeface="Oswald"/>
              </a:rPr>
              <a:t>Art Gallery</a:t>
            </a:r>
          </a:p>
          <a:p>
            <a:r>
              <a:rPr lang="en-US" sz="700">
                <a:solidFill>
                  <a:schemeClr val="dk1"/>
                </a:solidFill>
                <a:latin typeface="Galano Grotesque" pitchFamily="2" charset="77"/>
                <a:ea typeface="Oswald Regular"/>
                <a:cs typeface="Oswald Regular"/>
                <a:sym typeface="Oswald"/>
              </a:rPr>
              <a:t>Cultural Event</a:t>
            </a:r>
          </a:p>
          <a:p>
            <a:r>
              <a:rPr lang="en-US" sz="700">
                <a:solidFill>
                  <a:schemeClr val="dk1"/>
                </a:solidFill>
                <a:latin typeface="Galano Grotesque" pitchFamily="2" charset="77"/>
                <a:ea typeface="Oswald Regular"/>
                <a:cs typeface="Oswald Regular"/>
                <a:sym typeface="Oswald"/>
              </a:rPr>
              <a:t>Dance Club</a:t>
            </a:r>
          </a:p>
          <a:p>
            <a:r>
              <a:rPr lang="en-US" sz="700">
                <a:solidFill>
                  <a:schemeClr val="dk1"/>
                </a:solidFill>
                <a:latin typeface="Galano Grotesque" pitchFamily="2" charset="77"/>
                <a:ea typeface="Oswald Regular"/>
                <a:cs typeface="Oswald Regular"/>
                <a:sym typeface="Oswald"/>
              </a:rPr>
              <a:t>Entertainment Venue</a:t>
            </a:r>
          </a:p>
          <a:p>
            <a:r>
              <a:rPr lang="en-US" sz="700">
                <a:solidFill>
                  <a:schemeClr val="dk1"/>
                </a:solidFill>
                <a:latin typeface="Galano Grotesque" pitchFamily="2" charset="77"/>
                <a:ea typeface="Oswald Regular"/>
                <a:cs typeface="Oswald Regular"/>
                <a:sym typeface="Oswald"/>
              </a:rPr>
              <a:t>Family Entertainment</a:t>
            </a:r>
          </a:p>
          <a:p>
            <a:r>
              <a:rPr lang="en-US" sz="700">
                <a:solidFill>
                  <a:schemeClr val="dk1"/>
                </a:solidFill>
                <a:latin typeface="Galano Grotesque" pitchFamily="2" charset="77"/>
                <a:ea typeface="Oswald Regular"/>
                <a:cs typeface="Oswald Regular"/>
                <a:sym typeface="Oswald"/>
              </a:rPr>
              <a:t>Festival</a:t>
            </a:r>
          </a:p>
          <a:p>
            <a:r>
              <a:rPr lang="en-US" sz="700">
                <a:solidFill>
                  <a:schemeClr val="dk1"/>
                </a:solidFill>
                <a:latin typeface="Galano Grotesque" pitchFamily="2" charset="77"/>
                <a:ea typeface="Oswald Regular"/>
                <a:cs typeface="Oswald Regular"/>
                <a:sym typeface="Oswald"/>
              </a:rPr>
              <a:t>Fundraising Event</a:t>
            </a:r>
          </a:p>
          <a:p>
            <a:r>
              <a:rPr lang="en-US" sz="700">
                <a:solidFill>
                  <a:schemeClr val="dk1"/>
                </a:solidFill>
                <a:latin typeface="Galano Grotesque" pitchFamily="2" charset="77"/>
                <a:ea typeface="Oswald Regular"/>
                <a:cs typeface="Oswald Regular"/>
                <a:sym typeface="Oswald"/>
              </a:rPr>
              <a:t>Live Music Event</a:t>
            </a:r>
          </a:p>
          <a:p>
            <a:r>
              <a:rPr lang="en-US" sz="700">
                <a:solidFill>
                  <a:schemeClr val="dk1"/>
                </a:solidFill>
                <a:latin typeface="Galano Grotesque" pitchFamily="2" charset="77"/>
                <a:ea typeface="Oswald Regular"/>
                <a:cs typeface="Oswald Regular"/>
                <a:sym typeface="Oswald"/>
              </a:rPr>
              <a:t>Live Theater Group</a:t>
            </a:r>
          </a:p>
          <a:p>
            <a:r>
              <a:rPr lang="en-US" sz="700">
                <a:solidFill>
                  <a:schemeClr val="dk1"/>
                </a:solidFill>
                <a:latin typeface="Galano Grotesque" pitchFamily="2" charset="77"/>
                <a:ea typeface="Oswald Regular"/>
                <a:cs typeface="Oswald Regular"/>
                <a:sym typeface="Oswald"/>
              </a:rPr>
              <a:t>Local Band</a:t>
            </a:r>
          </a:p>
          <a:p>
            <a:r>
              <a:rPr lang="en-US" sz="700">
                <a:solidFill>
                  <a:schemeClr val="dk1"/>
                </a:solidFill>
                <a:latin typeface="Galano Grotesque" pitchFamily="2" charset="77"/>
                <a:ea typeface="Oswald Regular"/>
                <a:cs typeface="Oswald Regular"/>
                <a:sym typeface="Oswald"/>
              </a:rPr>
              <a:t>Local Casino</a:t>
            </a:r>
          </a:p>
          <a:p>
            <a:r>
              <a:rPr lang="en-US" sz="700">
                <a:solidFill>
                  <a:schemeClr val="dk1"/>
                </a:solidFill>
                <a:latin typeface="Galano Grotesque" pitchFamily="2" charset="77"/>
                <a:ea typeface="Oswald Regular"/>
                <a:cs typeface="Oswald Regular"/>
                <a:sym typeface="Oswald"/>
              </a:rPr>
              <a:t>Local Event</a:t>
            </a:r>
          </a:p>
          <a:p>
            <a:r>
              <a:rPr lang="en-US" sz="700">
                <a:solidFill>
                  <a:schemeClr val="dk1"/>
                </a:solidFill>
                <a:latin typeface="Galano Grotesque" pitchFamily="2" charset="77"/>
                <a:ea typeface="Oswald Regular"/>
                <a:cs typeface="Oswald Regular"/>
                <a:sym typeface="Oswald"/>
              </a:rPr>
              <a:t>Movie Theater</a:t>
            </a:r>
          </a:p>
          <a:p>
            <a:r>
              <a:rPr lang="en-US" sz="700">
                <a:solidFill>
                  <a:schemeClr val="dk1"/>
                </a:solidFill>
                <a:latin typeface="Galano Grotesque" pitchFamily="2" charset="77"/>
                <a:ea typeface="Oswald Regular"/>
                <a:cs typeface="Oswald Regular"/>
                <a:sym typeface="Oswald"/>
              </a:rPr>
              <a:t>Museum</a:t>
            </a:r>
          </a:p>
          <a:p>
            <a:r>
              <a:rPr lang="en-US" sz="700">
                <a:solidFill>
                  <a:schemeClr val="dk1"/>
                </a:solidFill>
                <a:latin typeface="Galano Grotesque" pitchFamily="2" charset="77"/>
                <a:ea typeface="Oswald Regular"/>
                <a:cs typeface="Oswald Regular"/>
                <a:sym typeface="Oswald"/>
              </a:rPr>
              <a:t>Musician</a:t>
            </a:r>
          </a:p>
          <a:p>
            <a:r>
              <a:rPr lang="en-US" sz="700">
                <a:solidFill>
                  <a:schemeClr val="dk1"/>
                </a:solidFill>
                <a:latin typeface="Galano Grotesque" pitchFamily="2" charset="77"/>
                <a:ea typeface="Oswald Regular"/>
                <a:cs typeface="Oswald Regular"/>
                <a:sym typeface="Oswald"/>
              </a:rPr>
              <a:t>Nightclub</a:t>
            </a:r>
          </a:p>
          <a:p>
            <a:r>
              <a:rPr lang="en-US" sz="700">
                <a:solidFill>
                  <a:schemeClr val="dk1"/>
                </a:solidFill>
                <a:latin typeface="Galano Grotesque" pitchFamily="2" charset="77"/>
                <a:ea typeface="Oswald Regular"/>
                <a:cs typeface="Oswald Regular"/>
                <a:sym typeface="Oswald"/>
              </a:rPr>
              <a:t>Outdoor Event</a:t>
            </a:r>
          </a:p>
          <a:p>
            <a:r>
              <a:rPr lang="en-US" sz="700">
                <a:solidFill>
                  <a:schemeClr val="dk1"/>
                </a:solidFill>
                <a:latin typeface="Galano Grotesque" pitchFamily="2" charset="77"/>
                <a:ea typeface="Oswald Regular"/>
                <a:cs typeface="Oswald Regular"/>
                <a:sym typeface="Oswald"/>
              </a:rPr>
              <a:t>Place for Kids’ Birthday Party</a:t>
            </a:r>
          </a:p>
          <a:p>
            <a:r>
              <a:rPr lang="en-US" sz="1000" b="1">
                <a:solidFill>
                  <a:schemeClr val="dk1"/>
                </a:solidFill>
                <a:latin typeface="Galano Grotesque" pitchFamily="2" charset="77"/>
                <a:ea typeface="Oswald"/>
                <a:cs typeface="Oswald"/>
                <a:sym typeface="Oswald"/>
              </a:rPr>
              <a:t>Eating &amp; Drinking</a:t>
            </a:r>
          </a:p>
          <a:p>
            <a:r>
              <a:rPr lang="en-US" sz="700">
                <a:solidFill>
                  <a:schemeClr val="dk1"/>
                </a:solidFill>
                <a:latin typeface="Galano Grotesque" pitchFamily="2" charset="77"/>
                <a:ea typeface="Oswald Regular"/>
                <a:cs typeface="Oswald Regular"/>
                <a:sym typeface="Oswald"/>
              </a:rPr>
              <a:t>24-Hour Restaurant</a:t>
            </a:r>
          </a:p>
          <a:p>
            <a:r>
              <a:rPr lang="en-US" sz="700">
                <a:solidFill>
                  <a:schemeClr val="dk1"/>
                </a:solidFill>
                <a:latin typeface="Galano Grotesque" pitchFamily="2" charset="77"/>
                <a:ea typeface="Oswald Regular"/>
                <a:cs typeface="Oswald Regular"/>
                <a:sym typeface="Oswald"/>
              </a:rPr>
              <a:t>Bagels</a:t>
            </a:r>
          </a:p>
          <a:p>
            <a:r>
              <a:rPr lang="en-US" sz="700">
                <a:solidFill>
                  <a:schemeClr val="dk1"/>
                </a:solidFill>
                <a:latin typeface="Galano Grotesque" pitchFamily="2" charset="77"/>
                <a:ea typeface="Oswald Regular"/>
                <a:cs typeface="Oswald Regular"/>
                <a:sym typeface="Oswald"/>
              </a:rPr>
              <a:t>Bakery</a:t>
            </a:r>
          </a:p>
          <a:p>
            <a:r>
              <a:rPr lang="en-US" sz="700">
                <a:solidFill>
                  <a:schemeClr val="dk1"/>
                </a:solidFill>
                <a:latin typeface="Galano Grotesque" pitchFamily="2" charset="77"/>
                <a:ea typeface="Oswald Regular"/>
                <a:cs typeface="Oswald Regular"/>
                <a:sym typeface="Oswald"/>
              </a:rPr>
              <a:t>Barbeque Restaurant</a:t>
            </a:r>
          </a:p>
          <a:p>
            <a:r>
              <a:rPr lang="en-US" sz="700">
                <a:solidFill>
                  <a:schemeClr val="dk1"/>
                </a:solidFill>
                <a:latin typeface="Galano Grotesque" pitchFamily="2" charset="77"/>
                <a:ea typeface="Oswald Regular"/>
                <a:cs typeface="Oswald Regular"/>
                <a:sym typeface="Oswald"/>
              </a:rPr>
              <a:t>Bartender (Name &amp; Place)</a:t>
            </a:r>
          </a:p>
          <a:p>
            <a:r>
              <a:rPr lang="en-US" sz="700">
                <a:solidFill>
                  <a:schemeClr val="dk1"/>
                </a:solidFill>
                <a:latin typeface="Galano Grotesque" pitchFamily="2" charset="77"/>
                <a:ea typeface="Oswald Regular"/>
                <a:cs typeface="Oswald Regular"/>
                <a:sym typeface="Oswald"/>
              </a:rPr>
              <a:t>Bed &amp; Breakfast</a:t>
            </a:r>
          </a:p>
          <a:p>
            <a:r>
              <a:rPr lang="en-US" sz="700">
                <a:solidFill>
                  <a:schemeClr val="dk1"/>
                </a:solidFill>
                <a:latin typeface="Galano Grotesque" pitchFamily="2" charset="77"/>
                <a:ea typeface="Oswald Regular"/>
                <a:cs typeface="Oswald Regular"/>
                <a:sym typeface="Oswald"/>
              </a:rPr>
              <a:t>Beer Selection</a:t>
            </a:r>
          </a:p>
          <a:p>
            <a:r>
              <a:rPr lang="en-US" sz="700">
                <a:solidFill>
                  <a:schemeClr val="dk1"/>
                </a:solidFill>
                <a:latin typeface="Galano Grotesque" pitchFamily="2" charset="77"/>
                <a:ea typeface="Oswald Regular"/>
                <a:cs typeface="Oswald Regular"/>
                <a:sym typeface="Oswald"/>
              </a:rPr>
              <a:t>Breakfast</a:t>
            </a:r>
          </a:p>
          <a:p>
            <a:r>
              <a:rPr lang="en-US" sz="700">
                <a:solidFill>
                  <a:schemeClr val="dk1"/>
                </a:solidFill>
                <a:latin typeface="Galano Grotesque" pitchFamily="2" charset="77"/>
                <a:ea typeface="Oswald Regular"/>
                <a:cs typeface="Oswald Regular"/>
                <a:sym typeface="Oswald"/>
              </a:rPr>
              <a:t>Brunch</a:t>
            </a:r>
          </a:p>
          <a:p>
            <a:r>
              <a:rPr lang="en-US" sz="700">
                <a:solidFill>
                  <a:schemeClr val="dk1"/>
                </a:solidFill>
                <a:latin typeface="Galano Grotesque" pitchFamily="2" charset="77"/>
                <a:ea typeface="Oswald Regular"/>
                <a:cs typeface="Oswald Regular"/>
                <a:sym typeface="Oswald"/>
              </a:rPr>
              <a:t>Buffet Restaurant</a:t>
            </a:r>
          </a:p>
          <a:p>
            <a:r>
              <a:rPr lang="en-US" sz="700">
                <a:solidFill>
                  <a:schemeClr val="dk1"/>
                </a:solidFill>
                <a:latin typeface="Galano Grotesque" pitchFamily="2" charset="77"/>
                <a:ea typeface="Oswald Regular"/>
                <a:cs typeface="Oswald Regular"/>
                <a:sym typeface="Oswald"/>
              </a:rPr>
              <a:t>Catering</a:t>
            </a:r>
          </a:p>
          <a:p>
            <a:r>
              <a:rPr lang="en-US" sz="700">
                <a:solidFill>
                  <a:schemeClr val="dk1"/>
                </a:solidFill>
                <a:latin typeface="Galano Grotesque" pitchFamily="2" charset="77"/>
                <a:ea typeface="Oswald Regular"/>
                <a:cs typeface="Oswald Regular"/>
                <a:sym typeface="Oswald"/>
              </a:rPr>
              <a:t>Chef (Name &amp; Place)</a:t>
            </a:r>
          </a:p>
          <a:p>
            <a:r>
              <a:rPr lang="en-US" sz="700">
                <a:solidFill>
                  <a:schemeClr val="dk1"/>
                </a:solidFill>
                <a:latin typeface="Galano Grotesque" pitchFamily="2" charset="77"/>
                <a:ea typeface="Oswald Regular"/>
                <a:cs typeface="Oswald Regular"/>
                <a:sym typeface="Oswald"/>
              </a:rPr>
              <a:t>Chicken Wings</a:t>
            </a:r>
          </a:p>
          <a:p>
            <a:r>
              <a:rPr lang="en-US" sz="700">
                <a:solidFill>
                  <a:schemeClr val="dk1"/>
                </a:solidFill>
                <a:latin typeface="Galano Grotesque" pitchFamily="2" charset="77"/>
                <a:ea typeface="Oswald Regular"/>
                <a:cs typeface="Oswald Regular"/>
                <a:sym typeface="Oswald"/>
              </a:rPr>
              <a:t>Chinese Restaurant</a:t>
            </a:r>
          </a:p>
          <a:p>
            <a:r>
              <a:rPr lang="en-US" sz="700">
                <a:solidFill>
                  <a:schemeClr val="dk1"/>
                </a:solidFill>
                <a:latin typeface="Galano Grotesque" pitchFamily="2" charset="77"/>
                <a:ea typeface="Oswald Regular"/>
                <a:cs typeface="Oswald Regular"/>
                <a:sym typeface="Oswald"/>
              </a:rPr>
              <a:t>Coffeehouse</a:t>
            </a:r>
          </a:p>
          <a:p>
            <a:r>
              <a:rPr lang="en-US" sz="700">
                <a:solidFill>
                  <a:schemeClr val="dk1"/>
                </a:solidFill>
                <a:latin typeface="Galano Grotesque" pitchFamily="2" charset="77"/>
                <a:ea typeface="Oswald Regular"/>
                <a:cs typeface="Oswald Regular"/>
                <a:sym typeface="Oswald"/>
              </a:rPr>
              <a:t>Deli</a:t>
            </a:r>
          </a:p>
          <a:p>
            <a:r>
              <a:rPr lang="en-US" sz="700">
                <a:solidFill>
                  <a:schemeClr val="dk1"/>
                </a:solidFill>
                <a:latin typeface="Galano Grotesque" pitchFamily="2" charset="77"/>
                <a:ea typeface="Oswald Regular"/>
                <a:cs typeface="Oswald Regular"/>
                <a:sym typeface="Oswald"/>
              </a:rPr>
              <a:t>Dive Bar</a:t>
            </a:r>
          </a:p>
          <a:p>
            <a:r>
              <a:rPr lang="en-US" sz="700">
                <a:solidFill>
                  <a:schemeClr val="dk1"/>
                </a:solidFill>
                <a:latin typeface="Galano Grotesque" pitchFamily="2" charset="77"/>
                <a:ea typeface="Oswald Regular"/>
                <a:cs typeface="Oswald Regular"/>
                <a:sym typeface="Oswald"/>
              </a:rPr>
              <a:t>Donuts</a:t>
            </a:r>
          </a:p>
          <a:p>
            <a:r>
              <a:rPr lang="en-US" sz="700">
                <a:solidFill>
                  <a:schemeClr val="dk1"/>
                </a:solidFill>
                <a:latin typeface="Galano Grotesque" pitchFamily="2" charset="77"/>
                <a:ea typeface="Oswald Regular"/>
                <a:cs typeface="Oswald Regular"/>
                <a:sym typeface="Oswald"/>
              </a:rPr>
              <a:t>Food Truck</a:t>
            </a:r>
          </a:p>
          <a:p>
            <a:r>
              <a:rPr lang="en-US" sz="700">
                <a:solidFill>
                  <a:schemeClr val="dk1"/>
                </a:solidFill>
                <a:latin typeface="Galano Grotesque" pitchFamily="2" charset="77"/>
                <a:ea typeface="Oswald Regular"/>
                <a:cs typeface="Oswald Regular"/>
                <a:sym typeface="Oswald"/>
              </a:rPr>
              <a:t>French Fries</a:t>
            </a:r>
          </a:p>
          <a:p>
            <a:r>
              <a:rPr lang="en-US" sz="700">
                <a:solidFill>
                  <a:schemeClr val="dk1"/>
                </a:solidFill>
                <a:latin typeface="Galano Grotesque" pitchFamily="2" charset="77"/>
                <a:ea typeface="Oswald Regular"/>
                <a:cs typeface="Oswald Regular"/>
                <a:sym typeface="Oswald"/>
              </a:rPr>
              <a:t>Fried Chicken</a:t>
            </a:r>
          </a:p>
          <a:p>
            <a:r>
              <a:rPr lang="en-US" sz="700">
                <a:solidFill>
                  <a:schemeClr val="dk1"/>
                </a:solidFill>
                <a:latin typeface="Galano Grotesque" pitchFamily="2" charset="77"/>
                <a:ea typeface="Oswald Regular"/>
                <a:cs typeface="Oswald Regular"/>
                <a:sym typeface="Oswald"/>
              </a:rPr>
              <a:t>Hamburger</a:t>
            </a:r>
          </a:p>
          <a:p>
            <a:r>
              <a:rPr lang="en-US" sz="700">
                <a:solidFill>
                  <a:schemeClr val="dk1"/>
                </a:solidFill>
                <a:latin typeface="Galano Grotesque" pitchFamily="2" charset="77"/>
                <a:ea typeface="Oswald Regular"/>
                <a:cs typeface="Oswald Regular"/>
                <a:sym typeface="Oswald"/>
              </a:rPr>
              <a:t>Happy Hour</a:t>
            </a:r>
          </a:p>
          <a:p>
            <a:r>
              <a:rPr lang="en-US" sz="700">
                <a:solidFill>
                  <a:schemeClr val="dk1"/>
                </a:solidFill>
                <a:latin typeface="Galano Grotesque" pitchFamily="2" charset="77"/>
                <a:ea typeface="Oswald Regular"/>
                <a:cs typeface="Oswald Regular"/>
                <a:sym typeface="Oswald"/>
              </a:rPr>
              <a:t>Indian Restaurant</a:t>
            </a:r>
          </a:p>
          <a:p>
            <a:r>
              <a:rPr lang="en-US" sz="700">
                <a:solidFill>
                  <a:schemeClr val="dk1"/>
                </a:solidFill>
                <a:latin typeface="Galano Grotesque" pitchFamily="2" charset="77"/>
                <a:ea typeface="Oswald Regular"/>
                <a:cs typeface="Oswald Regular"/>
                <a:sym typeface="Oswald"/>
              </a:rPr>
              <a:t>Italian Restaurant</a:t>
            </a:r>
          </a:p>
          <a:p>
            <a:r>
              <a:rPr lang="en-US" sz="700">
                <a:solidFill>
                  <a:schemeClr val="dk1"/>
                </a:solidFill>
                <a:latin typeface="Galano Grotesque" pitchFamily="2" charset="77"/>
                <a:ea typeface="Oswald Regular"/>
                <a:cs typeface="Oswald Regular"/>
                <a:sym typeface="Oswald"/>
              </a:rPr>
              <a:t>Japanese Restaurant</a:t>
            </a:r>
          </a:p>
          <a:p>
            <a:r>
              <a:rPr lang="en-US" sz="700">
                <a:solidFill>
                  <a:schemeClr val="dk1"/>
                </a:solidFill>
                <a:latin typeface="Galano Grotesque" pitchFamily="2" charset="77"/>
                <a:ea typeface="Oswald Regular"/>
                <a:cs typeface="Oswald Regular"/>
                <a:sym typeface="Oswald"/>
              </a:rPr>
              <a:t>Kid-Friendly Restaurant</a:t>
            </a:r>
          </a:p>
          <a:p>
            <a:r>
              <a:rPr lang="en-US" sz="700">
                <a:solidFill>
                  <a:schemeClr val="dk1"/>
                </a:solidFill>
                <a:latin typeface="Galano Grotesque" pitchFamily="2" charset="77"/>
                <a:ea typeface="Oswald Regular"/>
                <a:cs typeface="Oswald Regular"/>
                <a:sym typeface="Oswald"/>
              </a:rPr>
              <a:t>Margarita</a:t>
            </a:r>
          </a:p>
          <a:p>
            <a:r>
              <a:rPr lang="en-US" sz="700">
                <a:solidFill>
                  <a:schemeClr val="dk1"/>
                </a:solidFill>
                <a:latin typeface="Galano Grotesque" pitchFamily="2" charset="77"/>
                <a:ea typeface="Oswald Regular"/>
                <a:cs typeface="Oswald Regular"/>
                <a:sym typeface="Oswald"/>
              </a:rPr>
              <a:t>Mexican Restaurant</a:t>
            </a:r>
          </a:p>
          <a:p>
            <a:endParaRPr lang="en-US" sz="700">
              <a:solidFill>
                <a:schemeClr val="dk1"/>
              </a:solidFill>
              <a:latin typeface="Galano Grotesque" pitchFamily="2" charset="77"/>
              <a:ea typeface="Oswald Regular"/>
              <a:cs typeface="Oswald Regular"/>
              <a:sym typeface="Oswald"/>
            </a:endParaRPr>
          </a:p>
          <a:p>
            <a:endParaRPr lang="en-US" sz="1100">
              <a:solidFill>
                <a:schemeClr val="dk1"/>
              </a:solidFill>
              <a:latin typeface="Galano Grotesque" pitchFamily="2" charset="77"/>
              <a:ea typeface="Oswald Regular"/>
              <a:cs typeface="Oswald Regular"/>
              <a:sym typeface="Oswald"/>
            </a:endParaRPr>
          </a:p>
        </p:txBody>
      </p:sp>
      <p:sp>
        <p:nvSpPr>
          <p:cNvPr id="35" name="Google Shape;61;p14">
            <a:extLst>
              <a:ext uri="{FF2B5EF4-FFF2-40B4-BE49-F238E27FC236}">
                <a16:creationId xmlns:a16="http://schemas.microsoft.com/office/drawing/2014/main" id="{A24B4714-C669-4240-96A8-0EAAF29F16A7}"/>
              </a:ext>
            </a:extLst>
          </p:cNvPr>
          <p:cNvSpPr txBox="1"/>
          <p:nvPr/>
        </p:nvSpPr>
        <p:spPr>
          <a:xfrm>
            <a:off x="2286711" y="1229455"/>
            <a:ext cx="1527052" cy="5604282"/>
          </a:xfrm>
          <a:prstGeom prst="rect">
            <a:avLst/>
          </a:prstGeom>
          <a:noFill/>
          <a:ln>
            <a:noFill/>
          </a:ln>
        </p:spPr>
        <p:txBody>
          <a:bodyPr spcFirstLastPara="1" wrap="square" lIns="91425" tIns="91425" rIns="91425" bIns="91425" anchor="t" anchorCtr="0">
            <a:noAutofit/>
          </a:bodyPr>
          <a:lstStyle/>
          <a:p>
            <a:r>
              <a:rPr lang="en-US" sz="700">
                <a:solidFill>
                  <a:schemeClr val="dk1"/>
                </a:solidFill>
                <a:latin typeface="Galano Grotesque" pitchFamily="2" charset="77"/>
                <a:ea typeface="Oswald Regular"/>
                <a:cs typeface="Oswald Regular"/>
                <a:sym typeface="Oswald"/>
              </a:rPr>
              <a:t>Romantic Restaurant</a:t>
            </a:r>
          </a:p>
          <a:p>
            <a:r>
              <a:rPr lang="en-US" sz="700">
                <a:solidFill>
                  <a:schemeClr val="dk1"/>
                </a:solidFill>
                <a:latin typeface="Galano Grotesque" pitchFamily="2" charset="77"/>
                <a:ea typeface="Oswald Regular"/>
                <a:cs typeface="Oswald Regular"/>
                <a:sym typeface="Oswald"/>
              </a:rPr>
              <a:t>Outdoor Patio</a:t>
            </a:r>
          </a:p>
          <a:p>
            <a:r>
              <a:rPr lang="en-US" sz="700">
                <a:solidFill>
                  <a:schemeClr val="dk1"/>
                </a:solidFill>
                <a:latin typeface="Galano Grotesque" pitchFamily="2" charset="77"/>
                <a:ea typeface="Oswald Regular"/>
                <a:cs typeface="Oswald Regular"/>
                <a:sym typeface="Oswald"/>
              </a:rPr>
              <a:t>Pizza</a:t>
            </a:r>
          </a:p>
          <a:p>
            <a:r>
              <a:rPr lang="en-US" sz="700">
                <a:solidFill>
                  <a:schemeClr val="dk1"/>
                </a:solidFill>
                <a:latin typeface="Galano Grotesque" pitchFamily="2" charset="77"/>
                <a:ea typeface="Oswald Regular"/>
                <a:cs typeface="Oswald Regular"/>
                <a:sym typeface="Oswald"/>
              </a:rPr>
              <a:t>Seafood Restaurant</a:t>
            </a:r>
          </a:p>
          <a:p>
            <a:r>
              <a:rPr lang="en-US" sz="700">
                <a:solidFill>
                  <a:schemeClr val="dk1"/>
                </a:solidFill>
                <a:latin typeface="Galano Grotesque" pitchFamily="2" charset="77"/>
                <a:ea typeface="Oswald Regular"/>
                <a:cs typeface="Oswald Regular"/>
                <a:sym typeface="Oswald"/>
              </a:rPr>
              <a:t>Soul Food</a:t>
            </a:r>
          </a:p>
          <a:p>
            <a:r>
              <a:rPr lang="en-US" sz="700">
                <a:solidFill>
                  <a:schemeClr val="dk1"/>
                </a:solidFill>
                <a:latin typeface="Galano Grotesque" pitchFamily="2" charset="77"/>
                <a:ea typeface="Oswald Regular"/>
                <a:cs typeface="Oswald Regular"/>
                <a:sym typeface="Oswald"/>
              </a:rPr>
              <a:t>Sports Bar</a:t>
            </a:r>
          </a:p>
          <a:p>
            <a:r>
              <a:rPr lang="en-US" sz="700">
                <a:solidFill>
                  <a:schemeClr val="dk1"/>
                </a:solidFill>
                <a:latin typeface="Galano Grotesque" pitchFamily="2" charset="77"/>
                <a:ea typeface="Oswald Regular"/>
                <a:cs typeface="Oswald Regular"/>
                <a:sym typeface="Oswald"/>
              </a:rPr>
              <a:t>Steakhouse</a:t>
            </a:r>
          </a:p>
          <a:p>
            <a:r>
              <a:rPr lang="en-US" sz="700">
                <a:solidFill>
                  <a:schemeClr val="dk1"/>
                </a:solidFill>
                <a:latin typeface="Galano Grotesque" pitchFamily="2" charset="77"/>
                <a:ea typeface="Oswald Regular"/>
                <a:cs typeface="Oswald Regular"/>
                <a:sym typeface="Oswald"/>
              </a:rPr>
              <a:t>Take Out</a:t>
            </a:r>
          </a:p>
          <a:p>
            <a:r>
              <a:rPr lang="en-US" sz="700">
                <a:solidFill>
                  <a:schemeClr val="dk1"/>
                </a:solidFill>
                <a:latin typeface="Galano Grotesque" pitchFamily="2" charset="77"/>
                <a:ea typeface="Oswald Regular"/>
                <a:cs typeface="Oswald Regular"/>
                <a:sym typeface="Oswald"/>
              </a:rPr>
              <a:t>Thai/Vietnamese Restaurant</a:t>
            </a:r>
          </a:p>
          <a:p>
            <a:r>
              <a:rPr lang="en-US" sz="700">
                <a:solidFill>
                  <a:schemeClr val="dk1"/>
                </a:solidFill>
                <a:latin typeface="Galano Grotesque" pitchFamily="2" charset="77"/>
                <a:ea typeface="Oswald Regular"/>
                <a:cs typeface="Oswald Regular"/>
                <a:sym typeface="Oswald"/>
              </a:rPr>
              <a:t>Upscale Bar</a:t>
            </a:r>
          </a:p>
          <a:p>
            <a:r>
              <a:rPr lang="en-US" sz="700">
                <a:solidFill>
                  <a:schemeClr val="dk1"/>
                </a:solidFill>
                <a:latin typeface="Galano Grotesque" pitchFamily="2" charset="77"/>
                <a:ea typeface="Oswald Regular"/>
                <a:cs typeface="Oswald Regular"/>
                <a:sym typeface="Oswald"/>
              </a:rPr>
              <a:t>Vegetarian Restaurant</a:t>
            </a:r>
          </a:p>
          <a:p>
            <a:r>
              <a:rPr lang="en-US" sz="700">
                <a:solidFill>
                  <a:schemeClr val="dk1"/>
                </a:solidFill>
                <a:latin typeface="Galano Grotesque" pitchFamily="2" charset="77"/>
                <a:ea typeface="Oswald Regular"/>
                <a:cs typeface="Oswald Regular"/>
                <a:sym typeface="Oswald"/>
              </a:rPr>
              <a:t>Wine Selection</a:t>
            </a:r>
          </a:p>
          <a:p>
            <a:r>
              <a:rPr lang="en-US" sz="700">
                <a:solidFill>
                  <a:schemeClr val="dk1"/>
                </a:solidFill>
                <a:latin typeface="Galano Grotesque" pitchFamily="2" charset="77"/>
                <a:ea typeface="Oswald Regular"/>
                <a:cs typeface="Oswald Regular"/>
                <a:sym typeface="Oswald"/>
              </a:rPr>
              <a:t>Winery</a:t>
            </a:r>
          </a:p>
          <a:p>
            <a:r>
              <a:rPr lang="en-US" sz="1000" b="1">
                <a:solidFill>
                  <a:schemeClr val="dk1"/>
                </a:solidFill>
                <a:latin typeface="Galano Grotesque" pitchFamily="2" charset="77"/>
                <a:ea typeface="Oswald"/>
                <a:cs typeface="Oswald"/>
                <a:sym typeface="Oswald"/>
              </a:rPr>
              <a:t>Health &amp; Fitness</a:t>
            </a:r>
            <a:endParaRPr lang="en-US" sz="1000">
              <a:solidFill>
                <a:schemeClr val="dk1"/>
              </a:solidFill>
              <a:latin typeface="Galano Grotesque" pitchFamily="2" charset="77"/>
              <a:ea typeface="Oswald Regular"/>
              <a:cs typeface="Oswald Regular"/>
              <a:sym typeface="Oswald"/>
            </a:endParaRPr>
          </a:p>
          <a:p>
            <a:r>
              <a:rPr lang="en-US" sz="700">
                <a:solidFill>
                  <a:schemeClr val="dk1"/>
                </a:solidFill>
                <a:latin typeface="Galano Grotesque" pitchFamily="2" charset="77"/>
                <a:ea typeface="Oswald Regular"/>
                <a:cs typeface="Oswald Regular"/>
                <a:sym typeface="Oswald"/>
              </a:rPr>
              <a:t>Acupuncturist</a:t>
            </a:r>
          </a:p>
          <a:p>
            <a:r>
              <a:rPr lang="en-US" sz="700">
                <a:solidFill>
                  <a:schemeClr val="dk1"/>
                </a:solidFill>
                <a:latin typeface="Galano Grotesque" pitchFamily="2" charset="77"/>
                <a:ea typeface="Oswald Regular"/>
                <a:cs typeface="Oswald Regular"/>
                <a:sym typeface="Oswald"/>
              </a:rPr>
              <a:t>Assisted Living Facility</a:t>
            </a:r>
          </a:p>
          <a:p>
            <a:r>
              <a:rPr lang="en-US" sz="700">
                <a:solidFill>
                  <a:schemeClr val="dk1"/>
                </a:solidFill>
                <a:latin typeface="Galano Grotesque" pitchFamily="2" charset="77"/>
                <a:ea typeface="Oswald Regular"/>
                <a:cs typeface="Oswald Regular"/>
                <a:sym typeface="Oswald"/>
              </a:rPr>
              <a:t>Audiologist</a:t>
            </a:r>
          </a:p>
          <a:p>
            <a:r>
              <a:rPr lang="en-US" sz="700">
                <a:solidFill>
                  <a:schemeClr val="dk1"/>
                </a:solidFill>
                <a:latin typeface="Galano Grotesque" pitchFamily="2" charset="77"/>
                <a:ea typeface="Oswald Regular"/>
                <a:cs typeface="Oswald Regular"/>
                <a:sym typeface="Oswald"/>
              </a:rPr>
              <a:t>Chiropractor</a:t>
            </a:r>
          </a:p>
          <a:p>
            <a:r>
              <a:rPr lang="en-US" sz="700">
                <a:solidFill>
                  <a:schemeClr val="dk1"/>
                </a:solidFill>
                <a:latin typeface="Galano Grotesque" pitchFamily="2" charset="77"/>
                <a:ea typeface="Oswald Regular"/>
                <a:cs typeface="Oswald Regular"/>
                <a:sym typeface="Oswald"/>
              </a:rPr>
              <a:t>Clinic</a:t>
            </a:r>
          </a:p>
          <a:p>
            <a:r>
              <a:rPr lang="en-US" sz="700">
                <a:solidFill>
                  <a:schemeClr val="dk1"/>
                </a:solidFill>
                <a:latin typeface="Galano Grotesque" pitchFamily="2" charset="77"/>
                <a:ea typeface="Oswald Regular"/>
                <a:cs typeface="Oswald Regular"/>
                <a:sym typeface="Oswald"/>
              </a:rPr>
              <a:t>Cosmetic Dermatologist</a:t>
            </a:r>
          </a:p>
          <a:p>
            <a:r>
              <a:rPr lang="en-US" sz="700">
                <a:solidFill>
                  <a:schemeClr val="dk1"/>
                </a:solidFill>
                <a:latin typeface="Galano Grotesque" pitchFamily="2" charset="77"/>
                <a:ea typeface="Oswald Regular"/>
                <a:cs typeface="Oswald Regular"/>
                <a:sym typeface="Oswald"/>
              </a:rPr>
              <a:t>Cosmetic Surgeon</a:t>
            </a:r>
          </a:p>
          <a:p>
            <a:r>
              <a:rPr lang="en-US" sz="700">
                <a:solidFill>
                  <a:schemeClr val="dk1"/>
                </a:solidFill>
                <a:latin typeface="Galano Grotesque" pitchFamily="2" charset="77"/>
                <a:ea typeface="Oswald Regular"/>
                <a:cs typeface="Oswald Regular"/>
                <a:sym typeface="Oswald"/>
              </a:rPr>
              <a:t>Day Spa</a:t>
            </a:r>
          </a:p>
          <a:p>
            <a:r>
              <a:rPr lang="en-US" sz="700">
                <a:solidFill>
                  <a:schemeClr val="dk1"/>
                </a:solidFill>
                <a:latin typeface="Galano Grotesque" pitchFamily="2" charset="77"/>
                <a:ea typeface="Oswald Regular"/>
                <a:cs typeface="Oswald Regular"/>
                <a:sym typeface="Oswald"/>
              </a:rPr>
              <a:t>Dentist</a:t>
            </a:r>
          </a:p>
          <a:p>
            <a:r>
              <a:rPr lang="en-US" sz="700">
                <a:solidFill>
                  <a:schemeClr val="dk1"/>
                </a:solidFill>
                <a:latin typeface="Galano Grotesque" pitchFamily="2" charset="77"/>
                <a:ea typeface="Oswald Regular"/>
                <a:cs typeface="Oswald Regular"/>
                <a:sym typeface="Oswald"/>
              </a:rPr>
              <a:t>Dermatologist</a:t>
            </a:r>
          </a:p>
          <a:p>
            <a:r>
              <a:rPr lang="en-US" sz="700">
                <a:solidFill>
                  <a:schemeClr val="dk1"/>
                </a:solidFill>
                <a:latin typeface="Galano Grotesque" pitchFamily="2" charset="77"/>
                <a:ea typeface="Oswald Regular"/>
                <a:cs typeface="Oswald Regular"/>
                <a:sym typeface="Oswald"/>
              </a:rPr>
              <a:t>Eye Clinic</a:t>
            </a:r>
          </a:p>
          <a:p>
            <a:r>
              <a:rPr lang="en-US" sz="700">
                <a:solidFill>
                  <a:schemeClr val="dk1"/>
                </a:solidFill>
                <a:latin typeface="Galano Grotesque" pitchFamily="2" charset="77"/>
                <a:ea typeface="Oswald Regular"/>
                <a:cs typeface="Oswald Regular"/>
                <a:sym typeface="Oswald"/>
              </a:rPr>
              <a:t>Hospital</a:t>
            </a:r>
          </a:p>
          <a:p>
            <a:r>
              <a:rPr lang="en-US" sz="700">
                <a:solidFill>
                  <a:schemeClr val="dk1"/>
                </a:solidFill>
                <a:latin typeface="Galano Grotesque" pitchFamily="2" charset="77"/>
                <a:ea typeface="Oswald Regular"/>
                <a:cs typeface="Oswald Regular"/>
                <a:sym typeface="Oswald"/>
              </a:rPr>
              <a:t>In-Home Care Elder Services</a:t>
            </a:r>
          </a:p>
          <a:p>
            <a:r>
              <a:rPr lang="en-US" sz="700">
                <a:solidFill>
                  <a:schemeClr val="dk1"/>
                </a:solidFill>
                <a:latin typeface="Galano Grotesque" pitchFamily="2" charset="77"/>
                <a:ea typeface="Oswald Regular"/>
                <a:cs typeface="Oswald Regular"/>
                <a:sym typeface="Oswald"/>
              </a:rPr>
              <a:t>Laser Eye Center</a:t>
            </a:r>
          </a:p>
          <a:p>
            <a:r>
              <a:rPr lang="en-US" sz="700">
                <a:solidFill>
                  <a:schemeClr val="dk1"/>
                </a:solidFill>
                <a:latin typeface="Galano Grotesque" pitchFamily="2" charset="77"/>
                <a:ea typeface="Oswald Regular"/>
                <a:cs typeface="Oswald Regular"/>
                <a:sym typeface="Oswald"/>
              </a:rPr>
              <a:t>Massage</a:t>
            </a:r>
          </a:p>
          <a:p>
            <a:r>
              <a:rPr lang="en-US" sz="700">
                <a:solidFill>
                  <a:schemeClr val="dk1"/>
                </a:solidFill>
                <a:latin typeface="Galano Grotesque" pitchFamily="2" charset="77"/>
                <a:ea typeface="Oswald Regular"/>
                <a:cs typeface="Oswald Regular"/>
                <a:sym typeface="Oswald"/>
              </a:rPr>
              <a:t>Massage Therapist</a:t>
            </a:r>
          </a:p>
          <a:p>
            <a:r>
              <a:rPr lang="en-US" sz="700">
                <a:solidFill>
                  <a:schemeClr val="dk1"/>
                </a:solidFill>
                <a:latin typeface="Galano Grotesque" pitchFamily="2" charset="77"/>
                <a:ea typeface="Oswald Regular"/>
                <a:cs typeface="Oswald Regular"/>
                <a:sym typeface="Oswald"/>
              </a:rPr>
              <a:t>Medical Group</a:t>
            </a:r>
          </a:p>
          <a:p>
            <a:r>
              <a:rPr lang="en-US" sz="700">
                <a:solidFill>
                  <a:schemeClr val="dk1"/>
                </a:solidFill>
                <a:latin typeface="Galano Grotesque" pitchFamily="2" charset="77"/>
                <a:ea typeface="Oswald Regular"/>
                <a:cs typeface="Oswald Regular"/>
                <a:sym typeface="Oswald"/>
              </a:rPr>
              <a:t>Medical Spa</a:t>
            </a:r>
          </a:p>
          <a:p>
            <a:r>
              <a:rPr lang="en-US" sz="700">
                <a:solidFill>
                  <a:schemeClr val="dk1"/>
                </a:solidFill>
                <a:latin typeface="Galano Grotesque" pitchFamily="2" charset="77"/>
                <a:ea typeface="Oswald Regular"/>
                <a:cs typeface="Oswald Regular"/>
                <a:sym typeface="Oswald"/>
              </a:rPr>
              <a:t>Orthodontist</a:t>
            </a:r>
          </a:p>
          <a:p>
            <a:r>
              <a:rPr lang="en-US" sz="700">
                <a:solidFill>
                  <a:schemeClr val="dk1"/>
                </a:solidFill>
                <a:latin typeface="Galano Grotesque" pitchFamily="2" charset="77"/>
                <a:ea typeface="Oswald Regular"/>
                <a:cs typeface="Oswald Regular"/>
                <a:sym typeface="Oswald"/>
              </a:rPr>
              <a:t>Pediatrician</a:t>
            </a:r>
          </a:p>
          <a:p>
            <a:r>
              <a:rPr lang="en-US" sz="700">
                <a:solidFill>
                  <a:schemeClr val="dk1"/>
                </a:solidFill>
                <a:latin typeface="Galano Grotesque" pitchFamily="2" charset="77"/>
                <a:ea typeface="Oswald Regular"/>
                <a:cs typeface="Oswald Regular"/>
                <a:sym typeface="Oswald"/>
              </a:rPr>
              <a:t>Personal Trainer</a:t>
            </a:r>
          </a:p>
          <a:p>
            <a:r>
              <a:rPr lang="en-US" sz="700">
                <a:solidFill>
                  <a:schemeClr val="dk1"/>
                </a:solidFill>
                <a:latin typeface="Galano Grotesque" pitchFamily="2" charset="77"/>
                <a:ea typeface="Oswald Regular"/>
                <a:cs typeface="Oswald Regular"/>
                <a:sym typeface="Oswald"/>
              </a:rPr>
              <a:t>Pharmacy</a:t>
            </a:r>
          </a:p>
          <a:p>
            <a:r>
              <a:rPr lang="en-US" sz="700">
                <a:solidFill>
                  <a:schemeClr val="dk1"/>
                </a:solidFill>
                <a:latin typeface="Galano Grotesque" pitchFamily="2" charset="77"/>
                <a:ea typeface="Oswald Regular"/>
                <a:cs typeface="Oswald Regular"/>
                <a:sym typeface="Oswald"/>
              </a:rPr>
              <a:t>Physician</a:t>
            </a:r>
          </a:p>
          <a:p>
            <a:r>
              <a:rPr lang="en-US" sz="700">
                <a:solidFill>
                  <a:schemeClr val="dk1"/>
                </a:solidFill>
                <a:latin typeface="Galano Grotesque" pitchFamily="2" charset="77"/>
                <a:ea typeface="Oswald Regular"/>
                <a:cs typeface="Oswald Regular"/>
                <a:sym typeface="Oswald"/>
              </a:rPr>
              <a:t>Weight Loss Clinic/Counseling</a:t>
            </a:r>
          </a:p>
          <a:p>
            <a:r>
              <a:rPr lang="en-US" sz="1000" b="1">
                <a:solidFill>
                  <a:schemeClr val="dk1"/>
                </a:solidFill>
                <a:latin typeface="Galano Grotesque" pitchFamily="2" charset="77"/>
                <a:ea typeface="Oswald"/>
                <a:cs typeface="Oswald"/>
                <a:sym typeface="Oswald"/>
              </a:rPr>
              <a:t>Services</a:t>
            </a:r>
          </a:p>
          <a:p>
            <a:r>
              <a:rPr lang="en-US" sz="700">
                <a:solidFill>
                  <a:schemeClr val="dk1"/>
                </a:solidFill>
                <a:latin typeface="Galano Grotesque" pitchFamily="2" charset="77"/>
                <a:ea typeface="Oswald Regular"/>
                <a:cs typeface="Oswald Regular"/>
                <a:sym typeface="Oswald"/>
              </a:rPr>
              <a:t>Accounting Firm</a:t>
            </a:r>
          </a:p>
          <a:p>
            <a:r>
              <a:rPr lang="en-US" sz="700">
                <a:solidFill>
                  <a:schemeClr val="dk1"/>
                </a:solidFill>
                <a:latin typeface="Galano Grotesque" pitchFamily="2" charset="77"/>
                <a:ea typeface="Oswald Regular"/>
                <a:cs typeface="Oswald Regular"/>
                <a:sym typeface="Oswald"/>
              </a:rPr>
              <a:t>Auto Loan Provider</a:t>
            </a:r>
          </a:p>
          <a:p>
            <a:r>
              <a:rPr lang="en-US" sz="700">
                <a:solidFill>
                  <a:schemeClr val="dk1"/>
                </a:solidFill>
                <a:latin typeface="Galano Grotesque" pitchFamily="2" charset="77"/>
                <a:ea typeface="Oswald Regular"/>
                <a:cs typeface="Oswald Regular"/>
                <a:sym typeface="Oswald"/>
              </a:rPr>
              <a:t>Bank</a:t>
            </a:r>
          </a:p>
          <a:p>
            <a:r>
              <a:rPr lang="en-US" sz="700">
                <a:solidFill>
                  <a:schemeClr val="dk1"/>
                </a:solidFill>
                <a:latin typeface="Galano Grotesque" pitchFamily="2" charset="77"/>
                <a:ea typeface="Oswald Regular"/>
                <a:cs typeface="Oswald Regular"/>
                <a:sym typeface="Oswald"/>
              </a:rPr>
              <a:t>Bookkeeping/Tax Service</a:t>
            </a:r>
          </a:p>
          <a:p>
            <a:r>
              <a:rPr lang="en-US" sz="700">
                <a:solidFill>
                  <a:schemeClr val="dk1"/>
                </a:solidFill>
                <a:latin typeface="Galano Grotesque" pitchFamily="2" charset="77"/>
                <a:ea typeface="Oswald Regular"/>
                <a:cs typeface="Oswald Regular"/>
                <a:sym typeface="Oswald"/>
              </a:rPr>
              <a:t>Car Wash</a:t>
            </a:r>
          </a:p>
          <a:p>
            <a:r>
              <a:rPr lang="en-US" sz="700">
                <a:solidFill>
                  <a:schemeClr val="dk1"/>
                </a:solidFill>
                <a:latin typeface="Galano Grotesque" pitchFamily="2" charset="77"/>
                <a:ea typeface="Oswald Regular"/>
                <a:cs typeface="Oswald Regular"/>
                <a:sym typeface="Oswald"/>
              </a:rPr>
              <a:t>Carpet Cleaner</a:t>
            </a:r>
          </a:p>
          <a:p>
            <a:r>
              <a:rPr lang="en-US" sz="700">
                <a:solidFill>
                  <a:schemeClr val="dk1"/>
                </a:solidFill>
                <a:latin typeface="Galano Grotesque" pitchFamily="2" charset="77"/>
                <a:ea typeface="Oswald Regular"/>
                <a:cs typeface="Oswald Regular"/>
                <a:sym typeface="Oswald"/>
              </a:rPr>
              <a:t>Child Care</a:t>
            </a:r>
          </a:p>
          <a:p>
            <a:r>
              <a:rPr lang="en-US" sz="700">
                <a:solidFill>
                  <a:schemeClr val="dk1"/>
                </a:solidFill>
                <a:latin typeface="Galano Grotesque" pitchFamily="2" charset="77"/>
                <a:ea typeface="Oswald Regular"/>
                <a:cs typeface="Oswald Regular"/>
                <a:sym typeface="Oswald"/>
              </a:rPr>
              <a:t>Commercial Real Estate </a:t>
            </a:r>
          </a:p>
          <a:p>
            <a:r>
              <a:rPr lang="en-US" sz="700">
                <a:solidFill>
                  <a:schemeClr val="dk1"/>
                </a:solidFill>
                <a:latin typeface="Galano Grotesque" pitchFamily="2" charset="77"/>
                <a:ea typeface="Oswald Regular"/>
                <a:cs typeface="Oswald Regular"/>
                <a:sym typeface="Oswald"/>
              </a:rPr>
              <a:t>Computer/IT Services</a:t>
            </a:r>
          </a:p>
          <a:p>
            <a:r>
              <a:rPr lang="en-US" sz="700">
                <a:solidFill>
                  <a:schemeClr val="dk1"/>
                </a:solidFill>
                <a:latin typeface="Galano Grotesque" pitchFamily="2" charset="77"/>
                <a:ea typeface="Oswald Regular"/>
                <a:cs typeface="Oswald Regular"/>
                <a:sym typeface="Oswald"/>
              </a:rPr>
              <a:t>Construction Company</a:t>
            </a:r>
          </a:p>
          <a:p>
            <a:r>
              <a:rPr lang="en-US" sz="700">
                <a:solidFill>
                  <a:schemeClr val="dk1"/>
                </a:solidFill>
                <a:latin typeface="Galano Grotesque" pitchFamily="2" charset="77"/>
                <a:ea typeface="Oswald Regular"/>
                <a:cs typeface="Oswald Regular"/>
                <a:sym typeface="Oswald"/>
              </a:rPr>
              <a:t>Contractor</a:t>
            </a:r>
          </a:p>
        </p:txBody>
      </p:sp>
      <p:sp>
        <p:nvSpPr>
          <p:cNvPr id="39" name="Google Shape;61;p14">
            <a:extLst>
              <a:ext uri="{FF2B5EF4-FFF2-40B4-BE49-F238E27FC236}">
                <a16:creationId xmlns:a16="http://schemas.microsoft.com/office/drawing/2014/main" id="{9EBA3765-21EB-8F42-9B2F-797F547E4C5A}"/>
              </a:ext>
            </a:extLst>
          </p:cNvPr>
          <p:cNvSpPr txBox="1"/>
          <p:nvPr/>
        </p:nvSpPr>
        <p:spPr>
          <a:xfrm>
            <a:off x="3964933" y="1229456"/>
            <a:ext cx="1617513" cy="5558772"/>
          </a:xfrm>
          <a:prstGeom prst="rect">
            <a:avLst/>
          </a:prstGeom>
          <a:noFill/>
          <a:ln>
            <a:noFill/>
          </a:ln>
        </p:spPr>
        <p:txBody>
          <a:bodyPr spcFirstLastPara="1" wrap="square" lIns="91425" tIns="91425" rIns="91425" bIns="91425" anchor="t" anchorCtr="0">
            <a:noAutofit/>
          </a:bodyPr>
          <a:lstStyle/>
          <a:p>
            <a:r>
              <a:rPr lang="en-US" sz="700">
                <a:solidFill>
                  <a:schemeClr val="dk1"/>
                </a:solidFill>
                <a:latin typeface="Galano Grotesque" pitchFamily="2" charset="77"/>
                <a:ea typeface="Oswald Regular"/>
                <a:cs typeface="Oswald Regular"/>
                <a:sym typeface="Oswald"/>
              </a:rPr>
              <a:t>Financial Institution</a:t>
            </a:r>
          </a:p>
          <a:p>
            <a:r>
              <a:rPr lang="en-US" sz="700">
                <a:solidFill>
                  <a:schemeClr val="dk1"/>
                </a:solidFill>
                <a:latin typeface="Galano Grotesque" pitchFamily="2" charset="77"/>
                <a:ea typeface="Oswald Regular"/>
                <a:cs typeface="Oswald Regular"/>
                <a:sym typeface="Oswald"/>
              </a:rPr>
              <a:t>Financial Planning</a:t>
            </a:r>
          </a:p>
          <a:p>
            <a:r>
              <a:rPr lang="en-US" sz="700">
                <a:solidFill>
                  <a:schemeClr val="dk1"/>
                </a:solidFill>
                <a:latin typeface="Galano Grotesque" pitchFamily="2" charset="77"/>
                <a:ea typeface="Oswald Regular"/>
                <a:cs typeface="Oswald Regular"/>
                <a:sym typeface="Oswald"/>
              </a:rPr>
              <a:t>Hair Salon</a:t>
            </a:r>
          </a:p>
          <a:p>
            <a:r>
              <a:rPr lang="en-US" sz="700">
                <a:solidFill>
                  <a:schemeClr val="dk1"/>
                </a:solidFill>
                <a:latin typeface="Galano Grotesque" pitchFamily="2" charset="77"/>
                <a:ea typeface="Oswald Regular"/>
                <a:cs typeface="Oswald Regular"/>
                <a:sym typeface="Oswald"/>
              </a:rPr>
              <a:t>Heating &amp; Air Company</a:t>
            </a:r>
          </a:p>
          <a:p>
            <a:r>
              <a:rPr lang="en-US" sz="700">
                <a:solidFill>
                  <a:schemeClr val="dk1"/>
                </a:solidFill>
                <a:latin typeface="Galano Grotesque" pitchFamily="2" charset="77"/>
                <a:ea typeface="Oswald Regular"/>
                <a:cs typeface="Oswald Regular"/>
                <a:sym typeface="Oswald"/>
              </a:rPr>
              <a:t>Home Lighting</a:t>
            </a:r>
          </a:p>
          <a:p>
            <a:r>
              <a:rPr lang="en-US" sz="700">
                <a:solidFill>
                  <a:schemeClr val="dk1"/>
                </a:solidFill>
                <a:latin typeface="Galano Grotesque" pitchFamily="2" charset="77"/>
                <a:ea typeface="Oswald Regular"/>
                <a:cs typeface="Oswald Regular"/>
                <a:sym typeface="Oswald"/>
              </a:rPr>
              <a:t>Home Security</a:t>
            </a:r>
          </a:p>
          <a:p>
            <a:r>
              <a:rPr lang="en-US" sz="700">
                <a:solidFill>
                  <a:schemeClr val="dk1"/>
                </a:solidFill>
                <a:latin typeface="Galano Grotesque" pitchFamily="2" charset="77"/>
                <a:ea typeface="Oswald Regular"/>
                <a:cs typeface="Oswald Regular"/>
                <a:sym typeface="Oswald"/>
              </a:rPr>
              <a:t>Hotel</a:t>
            </a:r>
          </a:p>
          <a:p>
            <a:r>
              <a:rPr lang="en-US" sz="700">
                <a:solidFill>
                  <a:schemeClr val="dk1"/>
                </a:solidFill>
                <a:latin typeface="Galano Grotesque" pitchFamily="2" charset="77"/>
                <a:ea typeface="Oswald Regular"/>
                <a:cs typeface="Oswald Regular"/>
                <a:sym typeface="Oswald"/>
              </a:rPr>
              <a:t>Insurance Agency</a:t>
            </a:r>
          </a:p>
          <a:p>
            <a:r>
              <a:rPr lang="en-US" sz="700">
                <a:solidFill>
                  <a:schemeClr val="dk1"/>
                </a:solidFill>
                <a:latin typeface="Galano Grotesque" pitchFamily="2" charset="77"/>
                <a:ea typeface="Oswald Regular"/>
                <a:cs typeface="Oswald Regular"/>
                <a:sym typeface="Oswald"/>
              </a:rPr>
              <a:t>Jeweler</a:t>
            </a:r>
          </a:p>
          <a:p>
            <a:r>
              <a:rPr lang="en-US" sz="700">
                <a:solidFill>
                  <a:schemeClr val="dk1"/>
                </a:solidFill>
                <a:latin typeface="Galano Grotesque" pitchFamily="2" charset="77"/>
                <a:ea typeface="Oswald Regular"/>
                <a:cs typeface="Oswald Regular"/>
                <a:sym typeface="Oswald"/>
              </a:rPr>
              <a:t>Kitchen &amp; Bath Remodeler</a:t>
            </a:r>
          </a:p>
          <a:p>
            <a:r>
              <a:rPr lang="en-US" sz="700">
                <a:solidFill>
                  <a:schemeClr val="dk1"/>
                </a:solidFill>
                <a:latin typeface="Galano Grotesque" pitchFamily="2" charset="77"/>
                <a:ea typeface="Oswald Regular"/>
                <a:cs typeface="Oswald Regular"/>
                <a:sym typeface="Oswald"/>
              </a:rPr>
              <a:t>Landscaper</a:t>
            </a:r>
          </a:p>
          <a:p>
            <a:r>
              <a:rPr lang="en-US" sz="700">
                <a:solidFill>
                  <a:schemeClr val="dk1"/>
                </a:solidFill>
                <a:latin typeface="Galano Grotesque" pitchFamily="2" charset="77"/>
                <a:ea typeface="Oswald Regular"/>
                <a:cs typeface="Oswald Regular"/>
                <a:sym typeface="Oswald"/>
              </a:rPr>
              <a:t>Law Firm/Lawyer</a:t>
            </a:r>
          </a:p>
          <a:p>
            <a:r>
              <a:rPr lang="en-US" sz="700">
                <a:solidFill>
                  <a:schemeClr val="dk1"/>
                </a:solidFill>
                <a:latin typeface="Galano Grotesque" pitchFamily="2" charset="77"/>
                <a:ea typeface="Oswald Regular"/>
                <a:cs typeface="Oswald Regular"/>
                <a:sym typeface="Oswald"/>
              </a:rPr>
              <a:t>Mechanic</a:t>
            </a:r>
          </a:p>
          <a:p>
            <a:r>
              <a:rPr lang="en-US" sz="700">
                <a:solidFill>
                  <a:schemeClr val="dk1"/>
                </a:solidFill>
                <a:latin typeface="Galano Grotesque" pitchFamily="2" charset="77"/>
                <a:ea typeface="Oswald Regular"/>
                <a:cs typeface="Oswald Regular"/>
                <a:sym typeface="Oswald"/>
              </a:rPr>
              <a:t>Mortgage/Home Loan Provider</a:t>
            </a:r>
          </a:p>
          <a:p>
            <a:r>
              <a:rPr lang="en-US" sz="700">
                <a:solidFill>
                  <a:schemeClr val="dk1"/>
                </a:solidFill>
                <a:latin typeface="Galano Grotesque" pitchFamily="2" charset="77"/>
                <a:ea typeface="Oswald Regular"/>
                <a:cs typeface="Oswald Regular"/>
                <a:sym typeface="Oswald"/>
              </a:rPr>
              <a:t>Motorcycle Shop</a:t>
            </a:r>
          </a:p>
          <a:p>
            <a:r>
              <a:rPr lang="en-US" sz="700">
                <a:solidFill>
                  <a:schemeClr val="dk1"/>
                </a:solidFill>
                <a:latin typeface="Galano Grotesque" pitchFamily="2" charset="77"/>
                <a:ea typeface="Oswald Regular"/>
                <a:cs typeface="Oswald Regular"/>
                <a:sym typeface="Oswald"/>
              </a:rPr>
              <a:t>Nail Salon</a:t>
            </a:r>
          </a:p>
          <a:p>
            <a:r>
              <a:rPr lang="en-US" sz="700">
                <a:solidFill>
                  <a:schemeClr val="dk1"/>
                </a:solidFill>
                <a:latin typeface="Galano Grotesque" pitchFamily="2" charset="77"/>
                <a:ea typeface="Oswald Regular"/>
                <a:cs typeface="Oswald Regular"/>
                <a:sym typeface="Oswald"/>
              </a:rPr>
              <a:t>New Home Builder</a:t>
            </a:r>
          </a:p>
          <a:p>
            <a:r>
              <a:rPr lang="en-US" sz="700">
                <a:solidFill>
                  <a:schemeClr val="dk1"/>
                </a:solidFill>
                <a:latin typeface="Galano Grotesque" pitchFamily="2" charset="77"/>
                <a:ea typeface="Oswald Regular"/>
                <a:cs typeface="Oswald Regular"/>
                <a:sym typeface="Oswald"/>
              </a:rPr>
              <a:t>Oil Change</a:t>
            </a:r>
          </a:p>
          <a:p>
            <a:r>
              <a:rPr lang="en-US" sz="700">
                <a:solidFill>
                  <a:schemeClr val="dk1"/>
                </a:solidFill>
                <a:latin typeface="Galano Grotesque" pitchFamily="2" charset="77"/>
                <a:ea typeface="Oswald Regular"/>
                <a:cs typeface="Oswald Regular"/>
                <a:sym typeface="Oswald"/>
              </a:rPr>
              <a:t>Pest Control</a:t>
            </a:r>
          </a:p>
          <a:p>
            <a:r>
              <a:rPr lang="en-US" sz="700">
                <a:solidFill>
                  <a:schemeClr val="dk1"/>
                </a:solidFill>
                <a:latin typeface="Galano Grotesque" pitchFamily="2" charset="77"/>
                <a:ea typeface="Oswald Regular"/>
                <a:cs typeface="Oswald Regular"/>
                <a:sym typeface="Oswald"/>
              </a:rPr>
              <a:t>Pet Boarding/Daycare</a:t>
            </a:r>
          </a:p>
          <a:p>
            <a:r>
              <a:rPr lang="en-US" sz="700">
                <a:solidFill>
                  <a:schemeClr val="dk1"/>
                </a:solidFill>
                <a:latin typeface="Galano Grotesque" pitchFamily="2" charset="77"/>
                <a:ea typeface="Oswald Regular"/>
                <a:cs typeface="Oswald Regular"/>
                <a:sym typeface="Oswald"/>
              </a:rPr>
              <a:t>Pet Groomer</a:t>
            </a:r>
          </a:p>
          <a:p>
            <a:r>
              <a:rPr lang="en-US" sz="700">
                <a:solidFill>
                  <a:schemeClr val="dk1"/>
                </a:solidFill>
                <a:latin typeface="Galano Grotesque" pitchFamily="2" charset="77"/>
                <a:ea typeface="Oswald Regular"/>
                <a:cs typeface="Oswald Regular"/>
                <a:sym typeface="Oswald"/>
              </a:rPr>
              <a:t>Photographer</a:t>
            </a:r>
          </a:p>
          <a:p>
            <a:r>
              <a:rPr lang="en-US" sz="700">
                <a:solidFill>
                  <a:schemeClr val="dk1"/>
                </a:solidFill>
                <a:latin typeface="Galano Grotesque" pitchFamily="2" charset="77"/>
                <a:ea typeface="Oswald Regular"/>
                <a:cs typeface="Oswald Regular"/>
                <a:sym typeface="Oswald"/>
              </a:rPr>
              <a:t>Piercing Studio</a:t>
            </a:r>
          </a:p>
          <a:p>
            <a:r>
              <a:rPr lang="en-US" sz="700">
                <a:solidFill>
                  <a:schemeClr val="dk1"/>
                </a:solidFill>
                <a:latin typeface="Galano Grotesque" pitchFamily="2" charset="77"/>
                <a:ea typeface="Oswald Regular"/>
                <a:cs typeface="Oswald Regular"/>
                <a:sym typeface="Oswald"/>
              </a:rPr>
              <a:t>Plumber</a:t>
            </a:r>
          </a:p>
          <a:p>
            <a:r>
              <a:rPr lang="en-US" sz="700">
                <a:solidFill>
                  <a:schemeClr val="dk1"/>
                </a:solidFill>
                <a:latin typeface="Galano Grotesque" pitchFamily="2" charset="77"/>
                <a:ea typeface="Oswald Regular"/>
                <a:cs typeface="Oswald Regular"/>
                <a:sym typeface="Oswald"/>
              </a:rPr>
              <a:t>Property Management Company</a:t>
            </a:r>
          </a:p>
          <a:p>
            <a:r>
              <a:rPr lang="en-US" sz="700">
                <a:solidFill>
                  <a:schemeClr val="dk1"/>
                </a:solidFill>
                <a:latin typeface="Galano Grotesque" pitchFamily="2" charset="77"/>
                <a:ea typeface="Oswald Regular"/>
                <a:cs typeface="Oswald Regular"/>
                <a:sym typeface="Oswald"/>
              </a:rPr>
              <a:t>Real Estate Agency</a:t>
            </a:r>
          </a:p>
          <a:p>
            <a:r>
              <a:rPr lang="en-US" sz="700">
                <a:solidFill>
                  <a:schemeClr val="dk1"/>
                </a:solidFill>
                <a:latin typeface="Galano Grotesque" pitchFamily="2" charset="77"/>
                <a:ea typeface="Oswald Regular"/>
                <a:cs typeface="Oswald Regular"/>
                <a:sym typeface="Oswald"/>
              </a:rPr>
              <a:t>Real Estate Agent</a:t>
            </a:r>
          </a:p>
          <a:p>
            <a:r>
              <a:rPr lang="en-US" sz="700">
                <a:solidFill>
                  <a:schemeClr val="dk1"/>
                </a:solidFill>
                <a:latin typeface="Galano Grotesque" pitchFamily="2" charset="77"/>
                <a:ea typeface="Oswald Regular"/>
                <a:cs typeface="Oswald Regular"/>
                <a:sym typeface="Oswald"/>
              </a:rPr>
              <a:t>Shoe Repair Store</a:t>
            </a:r>
          </a:p>
          <a:p>
            <a:r>
              <a:rPr lang="en-US" sz="700">
                <a:solidFill>
                  <a:schemeClr val="dk1"/>
                </a:solidFill>
                <a:latin typeface="Galano Grotesque" pitchFamily="2" charset="77"/>
                <a:ea typeface="Oswald Regular"/>
                <a:cs typeface="Oswald Regular"/>
                <a:sym typeface="Oswald"/>
              </a:rPr>
              <a:t>Tanning Salon</a:t>
            </a:r>
          </a:p>
          <a:p>
            <a:r>
              <a:rPr lang="en-US" sz="700">
                <a:solidFill>
                  <a:schemeClr val="dk1"/>
                </a:solidFill>
                <a:latin typeface="Galano Grotesque" pitchFamily="2" charset="77"/>
                <a:ea typeface="Oswald Regular"/>
                <a:cs typeface="Oswald Regular"/>
                <a:sym typeface="Oswald"/>
              </a:rPr>
              <a:t>Tire Shop</a:t>
            </a:r>
          </a:p>
          <a:p>
            <a:r>
              <a:rPr lang="en-US" sz="700">
                <a:solidFill>
                  <a:schemeClr val="dk1"/>
                </a:solidFill>
                <a:latin typeface="Galano Grotesque" pitchFamily="2" charset="77"/>
                <a:ea typeface="Oswald Regular"/>
                <a:cs typeface="Oswald Regular"/>
                <a:sym typeface="Oswald"/>
              </a:rPr>
              <a:t>Travel Agent</a:t>
            </a:r>
          </a:p>
          <a:p>
            <a:r>
              <a:rPr lang="en-US" sz="700">
                <a:solidFill>
                  <a:schemeClr val="dk1"/>
                </a:solidFill>
                <a:latin typeface="Galano Grotesque" pitchFamily="2" charset="77"/>
                <a:ea typeface="Oswald Regular"/>
                <a:cs typeface="Oswald Regular"/>
                <a:sym typeface="Oswald"/>
              </a:rPr>
              <a:t>Veterinarian</a:t>
            </a:r>
          </a:p>
          <a:p>
            <a:r>
              <a:rPr lang="en-US" sz="1000" b="1">
                <a:solidFill>
                  <a:schemeClr val="dk1"/>
                </a:solidFill>
                <a:latin typeface="Galano Grotesque" pitchFamily="2" charset="77"/>
                <a:ea typeface="Oswald"/>
                <a:cs typeface="Oswald"/>
                <a:sym typeface="Oswald"/>
              </a:rPr>
              <a:t>Sports &amp; Recreation</a:t>
            </a:r>
            <a:endParaRPr lang="en-US" sz="1000">
              <a:solidFill>
                <a:schemeClr val="dk1"/>
              </a:solidFill>
              <a:latin typeface="Galano Grotesque" pitchFamily="2" charset="77"/>
              <a:ea typeface="Oswald Regular"/>
              <a:cs typeface="Oswald Regular"/>
              <a:sym typeface="Oswald"/>
            </a:endParaRPr>
          </a:p>
          <a:p>
            <a:r>
              <a:rPr lang="en-US" sz="700">
                <a:solidFill>
                  <a:schemeClr val="dk1"/>
                </a:solidFill>
                <a:latin typeface="Galano Grotesque" pitchFamily="2" charset="77"/>
                <a:ea typeface="Oswald Regular"/>
                <a:cs typeface="Oswald Regular"/>
                <a:sym typeface="Oswald"/>
              </a:rPr>
              <a:t>Bowling Alley</a:t>
            </a:r>
          </a:p>
          <a:p>
            <a:r>
              <a:rPr lang="en-US" sz="700">
                <a:solidFill>
                  <a:schemeClr val="dk1"/>
                </a:solidFill>
                <a:latin typeface="Galano Grotesque" pitchFamily="2" charset="77"/>
                <a:ea typeface="Oswald Regular"/>
                <a:cs typeface="Oswald Regular"/>
                <a:sym typeface="Oswald"/>
              </a:rPr>
              <a:t>Driving Range</a:t>
            </a:r>
          </a:p>
          <a:p>
            <a:r>
              <a:rPr lang="en-US" sz="700">
                <a:solidFill>
                  <a:schemeClr val="dk1"/>
                </a:solidFill>
                <a:latin typeface="Galano Grotesque" pitchFamily="2" charset="77"/>
                <a:ea typeface="Oswald Regular"/>
                <a:cs typeface="Oswald Regular"/>
                <a:sym typeface="Oswald"/>
              </a:rPr>
              <a:t>Golf Course</a:t>
            </a:r>
          </a:p>
          <a:p>
            <a:r>
              <a:rPr lang="en-US" sz="700">
                <a:solidFill>
                  <a:schemeClr val="dk1"/>
                </a:solidFill>
                <a:latin typeface="Galano Grotesque" pitchFamily="2" charset="77"/>
                <a:ea typeface="Oswald Regular"/>
                <a:cs typeface="Oswald Regular"/>
                <a:sym typeface="Oswald"/>
              </a:rPr>
              <a:t>Gym</a:t>
            </a:r>
          </a:p>
          <a:p>
            <a:r>
              <a:rPr lang="en-US" sz="700">
                <a:solidFill>
                  <a:schemeClr val="dk1"/>
                </a:solidFill>
                <a:latin typeface="Galano Grotesque" pitchFamily="2" charset="77"/>
                <a:ea typeface="Oswald Regular"/>
                <a:cs typeface="Oswald Regular"/>
                <a:sym typeface="Oswald"/>
              </a:rPr>
              <a:t>Health &amp; Fitness Club</a:t>
            </a:r>
          </a:p>
          <a:p>
            <a:r>
              <a:rPr lang="en-US" sz="700">
                <a:solidFill>
                  <a:schemeClr val="dk1"/>
                </a:solidFill>
                <a:latin typeface="Galano Grotesque" pitchFamily="2" charset="77"/>
                <a:ea typeface="Oswald Regular"/>
                <a:cs typeface="Oswald Regular"/>
                <a:sym typeface="Oswald"/>
              </a:rPr>
              <a:t>Local Park</a:t>
            </a:r>
          </a:p>
          <a:p>
            <a:r>
              <a:rPr lang="en-US" sz="700">
                <a:solidFill>
                  <a:schemeClr val="dk1"/>
                </a:solidFill>
                <a:latin typeface="Galano Grotesque" pitchFamily="2" charset="77"/>
                <a:ea typeface="Oswald Regular"/>
                <a:cs typeface="Oswald Regular"/>
                <a:sym typeface="Oswald"/>
              </a:rPr>
              <a:t>Pilates Studio</a:t>
            </a:r>
          </a:p>
          <a:p>
            <a:r>
              <a:rPr lang="en-US" sz="700">
                <a:solidFill>
                  <a:schemeClr val="dk1"/>
                </a:solidFill>
                <a:latin typeface="Galano Grotesque" pitchFamily="2" charset="77"/>
                <a:ea typeface="Oswald Regular"/>
                <a:cs typeface="Oswald Regular"/>
                <a:sym typeface="Oswald"/>
              </a:rPr>
              <a:t>Pool Hall</a:t>
            </a:r>
          </a:p>
          <a:p>
            <a:r>
              <a:rPr lang="en-US" sz="700">
                <a:solidFill>
                  <a:schemeClr val="dk1"/>
                </a:solidFill>
                <a:latin typeface="Galano Grotesque" pitchFamily="2" charset="77"/>
                <a:ea typeface="Oswald Regular"/>
                <a:cs typeface="Oswald Regular"/>
                <a:sym typeface="Oswald"/>
              </a:rPr>
              <a:t>Shooting Range</a:t>
            </a:r>
          </a:p>
          <a:p>
            <a:r>
              <a:rPr lang="en-US" sz="700">
                <a:solidFill>
                  <a:schemeClr val="dk1"/>
                </a:solidFill>
                <a:latin typeface="Galano Grotesque" pitchFamily="2" charset="77"/>
                <a:ea typeface="Oswald Regular"/>
                <a:cs typeface="Oswald Regular"/>
                <a:sym typeface="Oswald"/>
              </a:rPr>
              <a:t>Swimming Pool/Waterpark</a:t>
            </a:r>
          </a:p>
          <a:p>
            <a:r>
              <a:rPr lang="en-US" sz="700">
                <a:solidFill>
                  <a:schemeClr val="dk1"/>
                </a:solidFill>
                <a:latin typeface="Galano Grotesque" pitchFamily="2" charset="77"/>
                <a:ea typeface="Oswald Regular"/>
                <a:cs typeface="Oswald Regular"/>
                <a:sym typeface="Oswald"/>
              </a:rPr>
              <a:t>Yoga Studio</a:t>
            </a:r>
          </a:p>
          <a:p>
            <a:r>
              <a:rPr lang="en-US" sz="1000" b="1">
                <a:solidFill>
                  <a:schemeClr val="dk1"/>
                </a:solidFill>
                <a:latin typeface="Galano Grotesque" pitchFamily="2" charset="77"/>
                <a:ea typeface="Oswald Regular"/>
                <a:cs typeface="Oswald Regular"/>
                <a:sym typeface="Oswald"/>
              </a:rPr>
              <a:t>Shopping</a:t>
            </a:r>
          </a:p>
          <a:p>
            <a:r>
              <a:rPr lang="en-US" sz="700">
                <a:solidFill>
                  <a:schemeClr val="dk1"/>
                </a:solidFill>
                <a:latin typeface="Galano Grotesque" pitchFamily="2" charset="77"/>
                <a:ea typeface="Oswald Regular"/>
                <a:cs typeface="Oswald Regular"/>
                <a:sym typeface="Oswald"/>
              </a:rPr>
              <a:t>Antique Store</a:t>
            </a:r>
          </a:p>
          <a:p>
            <a:r>
              <a:rPr lang="en-US" sz="700">
                <a:solidFill>
                  <a:schemeClr val="dk1"/>
                </a:solidFill>
                <a:latin typeface="Galano Grotesque" pitchFamily="2" charset="77"/>
                <a:ea typeface="Oswald Regular"/>
                <a:cs typeface="Oswald Regular"/>
                <a:sym typeface="Oswald"/>
              </a:rPr>
              <a:t>Appliance Store</a:t>
            </a:r>
          </a:p>
          <a:p>
            <a:r>
              <a:rPr lang="en-US" sz="700">
                <a:solidFill>
                  <a:schemeClr val="dk1"/>
                </a:solidFill>
                <a:latin typeface="Galano Grotesque" pitchFamily="2" charset="77"/>
                <a:ea typeface="Oswald Regular"/>
                <a:cs typeface="Oswald Regular"/>
                <a:sym typeface="Oswald"/>
              </a:rPr>
              <a:t>Bicycle Shop</a:t>
            </a:r>
          </a:p>
          <a:p>
            <a:r>
              <a:rPr lang="en-US" sz="700">
                <a:solidFill>
                  <a:schemeClr val="dk1"/>
                </a:solidFill>
                <a:latin typeface="Galano Grotesque" pitchFamily="2" charset="77"/>
                <a:ea typeface="Oswald Regular"/>
                <a:cs typeface="Oswald Regular"/>
                <a:sym typeface="Oswald"/>
              </a:rPr>
              <a:t>Book Store</a:t>
            </a:r>
          </a:p>
          <a:p>
            <a:endParaRPr lang="en-US" sz="700">
              <a:solidFill>
                <a:schemeClr val="dk1"/>
              </a:solidFill>
              <a:latin typeface="Galano Grotesque" pitchFamily="2" charset="77"/>
              <a:ea typeface="Oswald Regular"/>
              <a:cs typeface="Oswald Regular"/>
              <a:sym typeface="Oswald"/>
            </a:endParaRPr>
          </a:p>
        </p:txBody>
      </p:sp>
      <p:sp>
        <p:nvSpPr>
          <p:cNvPr id="53" name="Google Shape;61;p14">
            <a:extLst>
              <a:ext uri="{FF2B5EF4-FFF2-40B4-BE49-F238E27FC236}">
                <a16:creationId xmlns:a16="http://schemas.microsoft.com/office/drawing/2014/main" id="{6D27BDBF-2E93-684C-A950-EDDC34CF3B43}"/>
              </a:ext>
            </a:extLst>
          </p:cNvPr>
          <p:cNvSpPr txBox="1"/>
          <p:nvPr/>
        </p:nvSpPr>
        <p:spPr>
          <a:xfrm>
            <a:off x="5618227" y="1242444"/>
            <a:ext cx="1617513" cy="5558772"/>
          </a:xfrm>
          <a:prstGeom prst="rect">
            <a:avLst/>
          </a:prstGeom>
          <a:noFill/>
          <a:ln>
            <a:noFill/>
          </a:ln>
        </p:spPr>
        <p:txBody>
          <a:bodyPr spcFirstLastPara="1" wrap="square" lIns="91425" tIns="91425" rIns="91425" bIns="91425" anchor="t" anchorCtr="0">
            <a:noAutofit/>
          </a:bodyPr>
          <a:lstStyle/>
          <a:p>
            <a:r>
              <a:rPr lang="en-US" sz="700">
                <a:solidFill>
                  <a:schemeClr val="dk1"/>
                </a:solidFill>
                <a:latin typeface="Galano Grotesque" pitchFamily="2" charset="77"/>
                <a:ea typeface="Oswald Regular"/>
                <a:cs typeface="Oswald Regular"/>
                <a:sym typeface="Oswald"/>
              </a:rPr>
              <a:t>Boutique</a:t>
            </a:r>
          </a:p>
          <a:p>
            <a:r>
              <a:rPr lang="en-US" sz="700">
                <a:solidFill>
                  <a:schemeClr val="dk1"/>
                </a:solidFill>
                <a:latin typeface="Galano Grotesque" pitchFamily="2" charset="77"/>
                <a:ea typeface="Oswald Regular"/>
                <a:cs typeface="Oswald Regular"/>
                <a:sym typeface="Oswald"/>
              </a:rPr>
              <a:t>Bridal/Formal Wear</a:t>
            </a:r>
          </a:p>
          <a:p>
            <a:r>
              <a:rPr lang="en-US" sz="700">
                <a:solidFill>
                  <a:schemeClr val="dk1"/>
                </a:solidFill>
                <a:latin typeface="Galano Grotesque" pitchFamily="2" charset="77"/>
                <a:ea typeface="Oswald Regular"/>
                <a:cs typeface="Oswald Regular"/>
                <a:sym typeface="Oswald"/>
              </a:rPr>
              <a:t>Children’s Clothing Store</a:t>
            </a:r>
          </a:p>
          <a:p>
            <a:r>
              <a:rPr lang="en-US" sz="700">
                <a:solidFill>
                  <a:schemeClr val="dk1"/>
                </a:solidFill>
                <a:latin typeface="Galano Grotesque" pitchFamily="2" charset="77"/>
                <a:ea typeface="Oswald Regular"/>
                <a:cs typeface="Oswald Regular"/>
                <a:sym typeface="Oswald"/>
              </a:rPr>
              <a:t>Consignment Store</a:t>
            </a:r>
          </a:p>
          <a:p>
            <a:r>
              <a:rPr lang="en-US" sz="700">
                <a:solidFill>
                  <a:schemeClr val="dk1"/>
                </a:solidFill>
                <a:latin typeface="Galano Grotesque" pitchFamily="2" charset="77"/>
                <a:ea typeface="Oswald Regular"/>
                <a:cs typeface="Oswald Regular"/>
                <a:sym typeface="Oswald"/>
              </a:rPr>
              <a:t>Department Store</a:t>
            </a:r>
          </a:p>
          <a:p>
            <a:r>
              <a:rPr lang="en-US" sz="700">
                <a:solidFill>
                  <a:schemeClr val="dk1"/>
                </a:solidFill>
                <a:latin typeface="Galano Grotesque" pitchFamily="2" charset="77"/>
                <a:ea typeface="Oswald Regular"/>
                <a:cs typeface="Oswald Regular"/>
                <a:sym typeface="Oswald"/>
              </a:rPr>
              <a:t>Flooring/Carpet Store</a:t>
            </a:r>
          </a:p>
          <a:p>
            <a:r>
              <a:rPr lang="en-US" sz="700">
                <a:solidFill>
                  <a:schemeClr val="dk1"/>
                </a:solidFill>
                <a:latin typeface="Galano Grotesque" pitchFamily="2" charset="77"/>
                <a:ea typeface="Oswald Regular"/>
                <a:cs typeface="Oswald Regular"/>
                <a:sym typeface="Oswald"/>
              </a:rPr>
              <a:t>Florist</a:t>
            </a:r>
          </a:p>
          <a:p>
            <a:r>
              <a:rPr lang="en-US" sz="700">
                <a:solidFill>
                  <a:schemeClr val="dk1"/>
                </a:solidFill>
                <a:latin typeface="Galano Grotesque" pitchFamily="2" charset="77"/>
                <a:ea typeface="Oswald Regular"/>
                <a:cs typeface="Oswald Regular"/>
                <a:sym typeface="Oswald"/>
              </a:rPr>
              <a:t>Garden Store/Nursery</a:t>
            </a:r>
          </a:p>
          <a:p>
            <a:r>
              <a:rPr lang="en-US" sz="700">
                <a:solidFill>
                  <a:schemeClr val="dk1"/>
                </a:solidFill>
                <a:latin typeface="Galano Grotesque" pitchFamily="2" charset="77"/>
                <a:ea typeface="Oswald Regular"/>
                <a:cs typeface="Oswald Regular"/>
                <a:sym typeface="Oswald"/>
              </a:rPr>
              <a:t>Gift Store</a:t>
            </a:r>
          </a:p>
          <a:p>
            <a:r>
              <a:rPr lang="en-US" sz="700">
                <a:solidFill>
                  <a:schemeClr val="dk1"/>
                </a:solidFill>
                <a:latin typeface="Galano Grotesque" pitchFamily="2" charset="77"/>
                <a:ea typeface="Oswald Regular"/>
                <a:cs typeface="Oswald Regular"/>
                <a:sym typeface="Oswald"/>
              </a:rPr>
              <a:t>Golf Shop</a:t>
            </a:r>
          </a:p>
          <a:p>
            <a:r>
              <a:rPr lang="en-US" sz="700">
                <a:solidFill>
                  <a:schemeClr val="dk1"/>
                </a:solidFill>
                <a:latin typeface="Galano Grotesque" pitchFamily="2" charset="77"/>
                <a:ea typeface="Oswald Regular"/>
                <a:cs typeface="Oswald Regular"/>
                <a:sym typeface="Oswald"/>
              </a:rPr>
              <a:t>Grocery Store</a:t>
            </a:r>
          </a:p>
          <a:p>
            <a:r>
              <a:rPr lang="en-US" sz="700">
                <a:solidFill>
                  <a:schemeClr val="dk1"/>
                </a:solidFill>
                <a:latin typeface="Galano Grotesque" pitchFamily="2" charset="77"/>
                <a:ea typeface="Oswald Regular"/>
                <a:cs typeface="Oswald Regular"/>
                <a:sym typeface="Oswald"/>
              </a:rPr>
              <a:t>Health Food Store</a:t>
            </a:r>
          </a:p>
          <a:p>
            <a:r>
              <a:rPr lang="en-US" sz="700">
                <a:solidFill>
                  <a:schemeClr val="dk1"/>
                </a:solidFill>
                <a:latin typeface="Galano Grotesque" pitchFamily="2" charset="77"/>
                <a:ea typeface="Oswald Regular"/>
                <a:cs typeface="Oswald Regular"/>
                <a:sym typeface="Oswald"/>
              </a:rPr>
              <a:t>Home Electronics Store</a:t>
            </a:r>
          </a:p>
          <a:p>
            <a:r>
              <a:rPr lang="en-US" sz="700">
                <a:solidFill>
                  <a:schemeClr val="dk1"/>
                </a:solidFill>
                <a:latin typeface="Galano Grotesque" pitchFamily="2" charset="77"/>
                <a:ea typeface="Oswald Regular"/>
                <a:cs typeface="Oswald Regular"/>
                <a:sym typeface="Oswald"/>
              </a:rPr>
              <a:t>Home Furnishing Store</a:t>
            </a:r>
          </a:p>
          <a:p>
            <a:r>
              <a:rPr lang="en-US" sz="700">
                <a:solidFill>
                  <a:schemeClr val="dk1"/>
                </a:solidFill>
                <a:latin typeface="Galano Grotesque" pitchFamily="2" charset="77"/>
                <a:ea typeface="Oswald Regular"/>
                <a:cs typeface="Oswald Regular"/>
                <a:sym typeface="Oswald"/>
              </a:rPr>
              <a:t>Home Improvement Store</a:t>
            </a:r>
          </a:p>
          <a:p>
            <a:r>
              <a:rPr lang="en-US" sz="700">
                <a:solidFill>
                  <a:schemeClr val="dk1"/>
                </a:solidFill>
                <a:latin typeface="Galano Grotesque" pitchFamily="2" charset="77"/>
                <a:ea typeface="Oswald Regular"/>
                <a:cs typeface="Oswald Regular"/>
                <a:sym typeface="Oswald"/>
              </a:rPr>
              <a:t>Liquor Store</a:t>
            </a:r>
          </a:p>
          <a:p>
            <a:r>
              <a:rPr lang="en-US" sz="700">
                <a:solidFill>
                  <a:schemeClr val="dk1"/>
                </a:solidFill>
                <a:latin typeface="Galano Grotesque" pitchFamily="2" charset="77"/>
                <a:ea typeface="Oswald Regular"/>
                <a:cs typeface="Oswald Regular"/>
                <a:sym typeface="Oswald"/>
              </a:rPr>
              <a:t>Mall/Shopping Center</a:t>
            </a:r>
          </a:p>
          <a:p>
            <a:r>
              <a:rPr lang="en-US" sz="700">
                <a:solidFill>
                  <a:schemeClr val="dk1"/>
                </a:solidFill>
                <a:latin typeface="Galano Grotesque" pitchFamily="2" charset="77"/>
                <a:ea typeface="Oswald Regular"/>
                <a:cs typeface="Oswald Regular"/>
                <a:sym typeface="Oswald"/>
              </a:rPr>
              <a:t>Mattress Store</a:t>
            </a:r>
          </a:p>
          <a:p>
            <a:r>
              <a:rPr lang="en-US" sz="700">
                <a:solidFill>
                  <a:schemeClr val="dk1"/>
                </a:solidFill>
                <a:latin typeface="Galano Grotesque" pitchFamily="2" charset="77"/>
                <a:ea typeface="Oswald Regular"/>
                <a:cs typeface="Oswald Regular"/>
                <a:sym typeface="Oswald"/>
              </a:rPr>
              <a:t>Men’s Clothing Store</a:t>
            </a:r>
          </a:p>
          <a:p>
            <a:r>
              <a:rPr lang="en-US" sz="700">
                <a:solidFill>
                  <a:schemeClr val="dk1"/>
                </a:solidFill>
                <a:latin typeface="Galano Grotesque" pitchFamily="2" charset="77"/>
                <a:ea typeface="Oswald Regular"/>
                <a:cs typeface="Oswald Regular"/>
                <a:sym typeface="Oswald"/>
              </a:rPr>
              <a:t>Outdoor Outfitters</a:t>
            </a:r>
          </a:p>
          <a:p>
            <a:r>
              <a:rPr lang="en-US" sz="700">
                <a:solidFill>
                  <a:schemeClr val="dk1"/>
                </a:solidFill>
                <a:latin typeface="Galano Grotesque" pitchFamily="2" charset="77"/>
                <a:ea typeface="Oswald Regular"/>
                <a:cs typeface="Oswald Regular"/>
                <a:sym typeface="Oswald"/>
              </a:rPr>
              <a:t>Place to Buy a Used Car</a:t>
            </a:r>
          </a:p>
          <a:p>
            <a:r>
              <a:rPr lang="en-US" sz="700">
                <a:solidFill>
                  <a:schemeClr val="dk1"/>
                </a:solidFill>
                <a:latin typeface="Galano Grotesque" pitchFamily="2" charset="77"/>
                <a:ea typeface="Oswald Regular"/>
                <a:cs typeface="Oswald Regular"/>
                <a:sym typeface="Oswald"/>
              </a:rPr>
              <a:t>Show Store</a:t>
            </a:r>
          </a:p>
          <a:p>
            <a:r>
              <a:rPr lang="en-US" sz="700">
                <a:solidFill>
                  <a:schemeClr val="dk1"/>
                </a:solidFill>
                <a:latin typeface="Galano Grotesque" pitchFamily="2" charset="77"/>
                <a:ea typeface="Oswald Regular"/>
                <a:cs typeface="Oswald Regular"/>
                <a:sym typeface="Oswald"/>
              </a:rPr>
              <a:t>Sporting Goods Store</a:t>
            </a:r>
          </a:p>
          <a:p>
            <a:r>
              <a:rPr lang="en-US" sz="700">
                <a:solidFill>
                  <a:schemeClr val="dk1"/>
                </a:solidFill>
                <a:latin typeface="Galano Grotesque" pitchFamily="2" charset="77"/>
                <a:ea typeface="Oswald Regular"/>
                <a:cs typeface="Oswald Regular"/>
                <a:sym typeface="Oswald"/>
              </a:rPr>
              <a:t>Thrift Store</a:t>
            </a:r>
          </a:p>
          <a:p>
            <a:r>
              <a:rPr lang="en-US" sz="700">
                <a:solidFill>
                  <a:schemeClr val="dk1"/>
                </a:solidFill>
                <a:latin typeface="Galano Grotesque" pitchFamily="2" charset="77"/>
                <a:ea typeface="Oswald Regular"/>
                <a:cs typeface="Oswald Regular"/>
                <a:sym typeface="Oswald"/>
              </a:rPr>
              <a:t>Toy Store</a:t>
            </a:r>
          </a:p>
          <a:p>
            <a:r>
              <a:rPr lang="en-US" sz="700">
                <a:solidFill>
                  <a:schemeClr val="dk1"/>
                </a:solidFill>
                <a:latin typeface="Galano Grotesque" pitchFamily="2" charset="77"/>
                <a:ea typeface="Oswald Regular"/>
                <a:cs typeface="Oswald Regular"/>
                <a:sym typeface="Oswald"/>
              </a:rPr>
              <a:t>Women’s Clothing Store</a:t>
            </a:r>
          </a:p>
          <a:p>
            <a:r>
              <a:rPr lang="en-US" sz="1000" b="1">
                <a:solidFill>
                  <a:schemeClr val="dk1"/>
                </a:solidFill>
                <a:latin typeface="Galano Grotesque" pitchFamily="2" charset="77"/>
                <a:ea typeface="Oswald"/>
                <a:cs typeface="Oswald"/>
                <a:sym typeface="Oswald"/>
              </a:rPr>
              <a:t>Local</a:t>
            </a:r>
            <a:endParaRPr lang="en-US" sz="1000">
              <a:solidFill>
                <a:schemeClr val="dk1"/>
              </a:solidFill>
              <a:latin typeface="Galano Grotesque" pitchFamily="2" charset="77"/>
              <a:ea typeface="Oswald Regular"/>
              <a:cs typeface="Oswald Regular"/>
              <a:sym typeface="Oswald"/>
            </a:endParaRPr>
          </a:p>
          <a:p>
            <a:r>
              <a:rPr lang="en-US" sz="700">
                <a:solidFill>
                  <a:schemeClr val="dk1"/>
                </a:solidFill>
                <a:latin typeface="Galano Grotesque" pitchFamily="2" charset="77"/>
                <a:ea typeface="Oswald Regular"/>
                <a:cs typeface="Oswald Regular"/>
                <a:sym typeface="Oswald"/>
              </a:rPr>
              <a:t>Church</a:t>
            </a:r>
          </a:p>
          <a:p>
            <a:r>
              <a:rPr lang="en-US" sz="700">
                <a:solidFill>
                  <a:schemeClr val="dk1"/>
                </a:solidFill>
                <a:latin typeface="Galano Grotesque" pitchFamily="2" charset="77"/>
                <a:ea typeface="Oswald Regular"/>
                <a:cs typeface="Oswald Regular"/>
                <a:sym typeface="Oswald"/>
              </a:rPr>
              <a:t>Community Activist</a:t>
            </a:r>
          </a:p>
          <a:p>
            <a:r>
              <a:rPr lang="en-US" sz="700">
                <a:solidFill>
                  <a:schemeClr val="dk1"/>
                </a:solidFill>
                <a:latin typeface="Galano Grotesque" pitchFamily="2" charset="77"/>
                <a:ea typeface="Oswald Regular"/>
                <a:cs typeface="Oswald Regular"/>
                <a:sym typeface="Oswald"/>
              </a:rPr>
              <a:t>Local Actor</a:t>
            </a:r>
          </a:p>
          <a:p>
            <a:r>
              <a:rPr lang="en-US" sz="700">
                <a:solidFill>
                  <a:schemeClr val="dk1"/>
                </a:solidFill>
                <a:latin typeface="Galano Grotesque" pitchFamily="2" charset="77"/>
                <a:ea typeface="Oswald Regular"/>
                <a:cs typeface="Oswald Regular"/>
                <a:sym typeface="Oswald"/>
              </a:rPr>
              <a:t>Local Actress</a:t>
            </a:r>
          </a:p>
          <a:p>
            <a:r>
              <a:rPr lang="en-US" sz="700">
                <a:solidFill>
                  <a:schemeClr val="dk1"/>
                </a:solidFill>
                <a:latin typeface="Galano Grotesque" pitchFamily="2" charset="77"/>
                <a:ea typeface="Oswald Regular"/>
                <a:cs typeface="Oswald Regular"/>
                <a:sym typeface="Oswald"/>
              </a:rPr>
              <a:t>Local Athlete</a:t>
            </a:r>
          </a:p>
          <a:p>
            <a:r>
              <a:rPr lang="en-US" sz="700">
                <a:solidFill>
                  <a:schemeClr val="dk1"/>
                </a:solidFill>
                <a:latin typeface="Galano Grotesque" pitchFamily="2" charset="77"/>
                <a:ea typeface="Oswald Regular"/>
                <a:cs typeface="Oswald Regular"/>
                <a:sym typeface="Oswald"/>
              </a:rPr>
              <a:t>Local Author</a:t>
            </a:r>
          </a:p>
          <a:p>
            <a:r>
              <a:rPr lang="en-US" sz="700">
                <a:solidFill>
                  <a:schemeClr val="dk1"/>
                </a:solidFill>
                <a:latin typeface="Galano Grotesque" pitchFamily="2" charset="77"/>
                <a:ea typeface="Oswald Regular"/>
                <a:cs typeface="Oswald Regular"/>
                <a:sym typeface="Oswald"/>
              </a:rPr>
              <a:t>Local Cause</a:t>
            </a:r>
          </a:p>
          <a:p>
            <a:r>
              <a:rPr lang="en-US" sz="700">
                <a:solidFill>
                  <a:schemeClr val="dk1"/>
                </a:solidFill>
                <a:latin typeface="Galano Grotesque" pitchFamily="2" charset="77"/>
                <a:ea typeface="Oswald Regular"/>
                <a:cs typeface="Oswald Regular"/>
                <a:sym typeface="Oswald"/>
              </a:rPr>
              <a:t>Local Clothing Designer</a:t>
            </a:r>
          </a:p>
          <a:p>
            <a:r>
              <a:rPr lang="en-US" sz="700">
                <a:solidFill>
                  <a:schemeClr val="dk1"/>
                </a:solidFill>
                <a:latin typeface="Galano Grotesque" pitchFamily="2" charset="77"/>
                <a:ea typeface="Oswald Regular"/>
                <a:cs typeface="Oswald Regular"/>
                <a:sym typeface="Oswald"/>
              </a:rPr>
              <a:t>Local Hero</a:t>
            </a:r>
          </a:p>
          <a:p>
            <a:r>
              <a:rPr lang="en-US" sz="700">
                <a:solidFill>
                  <a:schemeClr val="dk1"/>
                </a:solidFill>
                <a:latin typeface="Galano Grotesque" pitchFamily="2" charset="77"/>
                <a:ea typeface="Oswald Regular"/>
                <a:cs typeface="Oswald Regular"/>
                <a:sym typeface="Oswald"/>
              </a:rPr>
              <a:t>Local Legislator</a:t>
            </a:r>
          </a:p>
          <a:p>
            <a:r>
              <a:rPr lang="en-US" sz="700">
                <a:solidFill>
                  <a:schemeClr val="dk1"/>
                </a:solidFill>
                <a:latin typeface="Galano Grotesque" pitchFamily="2" charset="77"/>
                <a:ea typeface="Oswald Regular"/>
                <a:cs typeface="Oswald Regular"/>
                <a:sym typeface="Oswald"/>
              </a:rPr>
              <a:t>Local Radio Personality</a:t>
            </a:r>
          </a:p>
          <a:p>
            <a:r>
              <a:rPr lang="en-US" sz="700">
                <a:solidFill>
                  <a:schemeClr val="dk1"/>
                </a:solidFill>
                <a:latin typeface="Galano Grotesque" pitchFamily="2" charset="77"/>
                <a:ea typeface="Oswald Regular"/>
                <a:cs typeface="Oswald Regular"/>
                <a:sym typeface="Oswald"/>
              </a:rPr>
              <a:t>Local Sports Team</a:t>
            </a:r>
          </a:p>
          <a:p>
            <a:r>
              <a:rPr lang="en-US" sz="700">
                <a:solidFill>
                  <a:schemeClr val="dk1"/>
                </a:solidFill>
                <a:latin typeface="Galano Grotesque" pitchFamily="2" charset="77"/>
                <a:ea typeface="Oswald Regular"/>
                <a:cs typeface="Oswald Regular"/>
                <a:sym typeface="Oswald"/>
              </a:rPr>
              <a:t>Local Talk Show Host</a:t>
            </a:r>
          </a:p>
          <a:p>
            <a:r>
              <a:rPr lang="en-US" sz="700">
                <a:solidFill>
                  <a:schemeClr val="dk1"/>
                </a:solidFill>
                <a:latin typeface="Galano Grotesque" pitchFamily="2" charset="77"/>
                <a:ea typeface="Oswald Regular"/>
                <a:cs typeface="Oswald Regular"/>
                <a:sym typeface="Oswald"/>
              </a:rPr>
              <a:t>Local Television Personality</a:t>
            </a:r>
          </a:p>
          <a:p>
            <a:r>
              <a:rPr lang="en-US" sz="700">
                <a:solidFill>
                  <a:schemeClr val="dk1"/>
                </a:solidFill>
                <a:latin typeface="Galano Grotesque" pitchFamily="2" charset="77"/>
                <a:ea typeface="Oswald Regular"/>
                <a:cs typeface="Oswald Regular"/>
                <a:sym typeface="Oswald"/>
              </a:rPr>
              <a:t>Local Twitter Feed</a:t>
            </a:r>
          </a:p>
          <a:p>
            <a:r>
              <a:rPr lang="en-US" sz="700">
                <a:solidFill>
                  <a:schemeClr val="dk1"/>
                </a:solidFill>
                <a:latin typeface="Galano Grotesque" pitchFamily="2" charset="77"/>
                <a:ea typeface="Oswald Regular"/>
                <a:cs typeface="Oswald Regular"/>
                <a:sym typeface="Oswald"/>
              </a:rPr>
              <a:t>Local Website/Blog</a:t>
            </a:r>
          </a:p>
          <a:p>
            <a:r>
              <a:rPr lang="en-US" sz="700">
                <a:solidFill>
                  <a:schemeClr val="dk1"/>
                </a:solidFill>
                <a:latin typeface="Galano Grotesque" pitchFamily="2" charset="77"/>
                <a:ea typeface="Oswald Regular"/>
                <a:cs typeface="Oswald Regular"/>
                <a:sym typeface="Oswald"/>
              </a:rPr>
              <a:t>Neighborhood</a:t>
            </a:r>
          </a:p>
          <a:p>
            <a:r>
              <a:rPr lang="en-US" sz="700">
                <a:solidFill>
                  <a:schemeClr val="dk1"/>
                </a:solidFill>
                <a:latin typeface="Galano Grotesque" pitchFamily="2" charset="77"/>
                <a:ea typeface="Oswald Regular"/>
                <a:cs typeface="Oswald Regular"/>
                <a:sym typeface="Oswald"/>
              </a:rPr>
              <a:t>Philanthropist</a:t>
            </a:r>
          </a:p>
          <a:p>
            <a:r>
              <a:rPr lang="en-US" sz="700">
                <a:solidFill>
                  <a:schemeClr val="dk1"/>
                </a:solidFill>
                <a:latin typeface="Galano Grotesque" pitchFamily="2" charset="77"/>
                <a:ea typeface="Oswald Regular"/>
                <a:cs typeface="Oswald Regular"/>
                <a:sym typeface="Oswald"/>
              </a:rPr>
              <a:t>Place to Get Married</a:t>
            </a:r>
          </a:p>
          <a:p>
            <a:r>
              <a:rPr lang="en-US" sz="700">
                <a:solidFill>
                  <a:schemeClr val="dk1"/>
                </a:solidFill>
                <a:latin typeface="Galano Grotesque" pitchFamily="2" charset="77"/>
                <a:ea typeface="Oswald Regular"/>
                <a:cs typeface="Oswald Regular"/>
                <a:sym typeface="Oswald"/>
              </a:rPr>
              <a:t>Place to Take Out of Town Guest</a:t>
            </a:r>
          </a:p>
          <a:p>
            <a:r>
              <a:rPr lang="en-US" sz="700">
                <a:solidFill>
                  <a:schemeClr val="dk1"/>
                </a:solidFill>
                <a:latin typeface="Galano Grotesque" pitchFamily="2" charset="77"/>
                <a:ea typeface="Oswald Regular"/>
                <a:cs typeface="Oswald Regular"/>
                <a:sym typeface="Oswald"/>
              </a:rPr>
              <a:t>Place to Work</a:t>
            </a:r>
          </a:p>
          <a:p>
            <a:r>
              <a:rPr lang="en-US" sz="700">
                <a:solidFill>
                  <a:schemeClr val="dk1"/>
                </a:solidFill>
                <a:latin typeface="Galano Grotesque" pitchFamily="2" charset="77"/>
                <a:ea typeface="Oswald Regular"/>
                <a:cs typeface="Oswald Regular"/>
                <a:sym typeface="Oswald"/>
              </a:rPr>
              <a:t>Scenic Spot</a:t>
            </a:r>
          </a:p>
          <a:p>
            <a:r>
              <a:rPr lang="en-US" sz="700">
                <a:solidFill>
                  <a:schemeClr val="dk1"/>
                </a:solidFill>
                <a:latin typeface="Galano Grotesque" pitchFamily="2" charset="77"/>
                <a:ea typeface="Oswald Regular"/>
                <a:cs typeface="Oswald Regular"/>
                <a:sym typeface="Oswald"/>
              </a:rPr>
              <a:t>Staycation Location</a:t>
            </a:r>
          </a:p>
        </p:txBody>
      </p:sp>
      <p:cxnSp>
        <p:nvCxnSpPr>
          <p:cNvPr id="58" name="Straight Connector 57">
            <a:extLst>
              <a:ext uri="{FF2B5EF4-FFF2-40B4-BE49-F238E27FC236}">
                <a16:creationId xmlns:a16="http://schemas.microsoft.com/office/drawing/2014/main" id="{1B13A3A1-5C27-664E-8118-833DCBD82D32}"/>
              </a:ext>
            </a:extLst>
          </p:cNvPr>
          <p:cNvCxnSpPr>
            <a:cxnSpLocks/>
          </p:cNvCxnSpPr>
          <p:nvPr/>
        </p:nvCxnSpPr>
        <p:spPr>
          <a:xfrm>
            <a:off x="5616896" y="1327793"/>
            <a:ext cx="0" cy="54864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4EE6672-11B4-F542-81CC-1ABFBD1AF644}"/>
              </a:ext>
            </a:extLst>
          </p:cNvPr>
          <p:cNvCxnSpPr>
            <a:cxnSpLocks/>
          </p:cNvCxnSpPr>
          <p:nvPr/>
        </p:nvCxnSpPr>
        <p:spPr>
          <a:xfrm>
            <a:off x="7218064" y="1327792"/>
            <a:ext cx="0" cy="54864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Google Shape;61;p14">
            <a:extLst>
              <a:ext uri="{FF2B5EF4-FFF2-40B4-BE49-F238E27FC236}">
                <a16:creationId xmlns:a16="http://schemas.microsoft.com/office/drawing/2014/main" id="{BF5B77EB-1AFF-894A-8C80-661EC4B6251C}"/>
              </a:ext>
            </a:extLst>
          </p:cNvPr>
          <p:cNvSpPr txBox="1"/>
          <p:nvPr/>
        </p:nvSpPr>
        <p:spPr>
          <a:xfrm>
            <a:off x="482040" y="418625"/>
            <a:ext cx="4170883" cy="929761"/>
          </a:xfrm>
          <a:prstGeom prst="rect">
            <a:avLst/>
          </a:prstGeom>
          <a:noFill/>
          <a:ln>
            <a:noFill/>
          </a:ln>
        </p:spPr>
        <p:txBody>
          <a:bodyPr spcFirstLastPara="1" wrap="square" lIns="91425" tIns="91425" rIns="91425" bIns="91425" anchor="t" anchorCtr="0">
            <a:noAutofit/>
          </a:bodyPr>
          <a:lstStyle/>
          <a:p>
            <a:r>
              <a:rPr lang="en-US" sz="2000" b="1">
                <a:solidFill>
                  <a:schemeClr val="dk1"/>
                </a:solidFill>
                <a:latin typeface="Galano Grotesque" pitchFamily="2" charset="77"/>
                <a:ea typeface="Oswald"/>
                <a:cs typeface="Oswald"/>
                <a:sym typeface="Oswald"/>
              </a:rPr>
              <a:t>Pick Your Categories &amp;</a:t>
            </a:r>
          </a:p>
          <a:p>
            <a:r>
              <a:rPr lang="en-US" sz="2000" b="1">
                <a:solidFill>
                  <a:schemeClr val="dk1"/>
                </a:solidFill>
                <a:latin typeface="Galano Grotesque" pitchFamily="2" charset="77"/>
                <a:ea typeface="Oswald"/>
                <a:cs typeface="Oswald"/>
                <a:sym typeface="Oswald"/>
              </a:rPr>
              <a:t>Campaign to Win</a:t>
            </a:r>
          </a:p>
        </p:txBody>
      </p:sp>
      <p:sp>
        <p:nvSpPr>
          <p:cNvPr id="68" name="Google Shape;61;p14">
            <a:extLst>
              <a:ext uri="{FF2B5EF4-FFF2-40B4-BE49-F238E27FC236}">
                <a16:creationId xmlns:a16="http://schemas.microsoft.com/office/drawing/2014/main" id="{815D4B52-AA30-E141-A1CE-E96DFB7CBA35}"/>
              </a:ext>
            </a:extLst>
          </p:cNvPr>
          <p:cNvSpPr txBox="1"/>
          <p:nvPr/>
        </p:nvSpPr>
        <p:spPr>
          <a:xfrm>
            <a:off x="1518448" y="9458447"/>
            <a:ext cx="1536525" cy="362656"/>
          </a:xfrm>
          <a:prstGeom prst="rect">
            <a:avLst/>
          </a:prstGeom>
          <a:noFill/>
          <a:ln>
            <a:noFill/>
          </a:ln>
        </p:spPr>
        <p:txBody>
          <a:bodyPr spcFirstLastPara="1" wrap="square" lIns="91425" tIns="91425" rIns="91425" bIns="91425" anchor="t" anchorCtr="0">
            <a:noAutofit/>
          </a:bodyPr>
          <a:lstStyle/>
          <a:p>
            <a:pPr algn="ctr"/>
            <a:r>
              <a:rPr lang="en-US" sz="1200" b="1">
                <a:solidFill>
                  <a:schemeClr val="dk1"/>
                </a:solidFill>
                <a:latin typeface="Galano Grotesque" pitchFamily="2" charset="77"/>
                <a:ea typeface="Oswald"/>
                <a:cs typeface="Oswald"/>
                <a:sym typeface="Oswald"/>
              </a:rPr>
              <a:t>1. GROUP AD</a:t>
            </a:r>
          </a:p>
        </p:txBody>
      </p:sp>
      <p:sp>
        <p:nvSpPr>
          <p:cNvPr id="69" name="Google Shape;61;p14">
            <a:extLst>
              <a:ext uri="{FF2B5EF4-FFF2-40B4-BE49-F238E27FC236}">
                <a16:creationId xmlns:a16="http://schemas.microsoft.com/office/drawing/2014/main" id="{547E5147-AE11-C144-A2FB-DE17EFF23130}"/>
              </a:ext>
            </a:extLst>
          </p:cNvPr>
          <p:cNvSpPr txBox="1"/>
          <p:nvPr/>
        </p:nvSpPr>
        <p:spPr>
          <a:xfrm>
            <a:off x="3038176" y="9470847"/>
            <a:ext cx="1853513" cy="362656"/>
          </a:xfrm>
          <a:prstGeom prst="rect">
            <a:avLst/>
          </a:prstGeom>
          <a:noFill/>
          <a:ln>
            <a:noFill/>
          </a:ln>
        </p:spPr>
        <p:txBody>
          <a:bodyPr spcFirstLastPara="1" wrap="square" lIns="91425" tIns="91425" rIns="91425" bIns="91425" anchor="t" anchorCtr="0">
            <a:noAutofit/>
          </a:bodyPr>
          <a:lstStyle/>
          <a:p>
            <a:pPr algn="ctr"/>
            <a:r>
              <a:rPr lang="en-US" sz="1200" b="1">
                <a:solidFill>
                  <a:schemeClr val="dk1"/>
                </a:solidFill>
                <a:latin typeface="Galano Grotesque" pitchFamily="2" charset="77"/>
                <a:ea typeface="Oswald"/>
                <a:cs typeface="Oswald"/>
                <a:sym typeface="Oswald"/>
              </a:rPr>
              <a:t>2. CATEGORY AD</a:t>
            </a:r>
          </a:p>
        </p:txBody>
      </p:sp>
      <p:sp>
        <p:nvSpPr>
          <p:cNvPr id="71" name="Google Shape;61;p14">
            <a:extLst>
              <a:ext uri="{FF2B5EF4-FFF2-40B4-BE49-F238E27FC236}">
                <a16:creationId xmlns:a16="http://schemas.microsoft.com/office/drawing/2014/main" id="{5766C141-2318-3E43-98D0-EE89246B3817}"/>
              </a:ext>
            </a:extLst>
          </p:cNvPr>
          <p:cNvSpPr txBox="1"/>
          <p:nvPr/>
        </p:nvSpPr>
        <p:spPr>
          <a:xfrm>
            <a:off x="4529099" y="9458447"/>
            <a:ext cx="2026713" cy="362656"/>
          </a:xfrm>
          <a:prstGeom prst="rect">
            <a:avLst/>
          </a:prstGeom>
          <a:noFill/>
          <a:ln>
            <a:noFill/>
          </a:ln>
        </p:spPr>
        <p:txBody>
          <a:bodyPr spcFirstLastPara="1" wrap="square" lIns="91425" tIns="91425" rIns="91425" bIns="91425" anchor="t" anchorCtr="0">
            <a:noAutofit/>
          </a:bodyPr>
          <a:lstStyle/>
          <a:p>
            <a:pPr algn="ctr"/>
            <a:r>
              <a:rPr lang="en-US" sz="1200" b="1">
                <a:solidFill>
                  <a:schemeClr val="dk1"/>
                </a:solidFill>
                <a:latin typeface="Galano Grotesque" pitchFamily="2" charset="77"/>
                <a:ea typeface="Oswald"/>
                <a:cs typeface="Oswald"/>
                <a:sym typeface="Oswald"/>
              </a:rPr>
              <a:t>3. DIGITAL AD</a:t>
            </a:r>
          </a:p>
        </p:txBody>
      </p:sp>
      <p:cxnSp>
        <p:nvCxnSpPr>
          <p:cNvPr id="75" name="Straight Arrow Connector 74">
            <a:extLst>
              <a:ext uri="{FF2B5EF4-FFF2-40B4-BE49-F238E27FC236}">
                <a16:creationId xmlns:a16="http://schemas.microsoft.com/office/drawing/2014/main" id="{8A340120-CA83-9349-86E3-EC8CEE0F8CE4}"/>
              </a:ext>
            </a:extLst>
          </p:cNvPr>
          <p:cNvCxnSpPr>
            <a:cxnSpLocks/>
          </p:cNvCxnSpPr>
          <p:nvPr/>
        </p:nvCxnSpPr>
        <p:spPr>
          <a:xfrm flipH="1">
            <a:off x="3272489" y="7416194"/>
            <a:ext cx="69244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6" name="Google Shape;61;p14">
            <a:extLst>
              <a:ext uri="{FF2B5EF4-FFF2-40B4-BE49-F238E27FC236}">
                <a16:creationId xmlns:a16="http://schemas.microsoft.com/office/drawing/2014/main" id="{45C6AB07-E3FE-6A43-87F3-3991E78D8A0F}"/>
              </a:ext>
            </a:extLst>
          </p:cNvPr>
          <p:cNvSpPr txBox="1"/>
          <p:nvPr/>
        </p:nvSpPr>
        <p:spPr>
          <a:xfrm>
            <a:off x="3937623" y="7206548"/>
            <a:ext cx="409917"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1. </a:t>
            </a:r>
          </a:p>
        </p:txBody>
      </p:sp>
      <p:sp>
        <p:nvSpPr>
          <p:cNvPr id="79" name="Google Shape;61;p14">
            <a:extLst>
              <a:ext uri="{FF2B5EF4-FFF2-40B4-BE49-F238E27FC236}">
                <a16:creationId xmlns:a16="http://schemas.microsoft.com/office/drawing/2014/main" id="{A64F285A-3CEF-3445-AB1A-7E8A3175A30D}"/>
              </a:ext>
            </a:extLst>
          </p:cNvPr>
          <p:cNvSpPr txBox="1"/>
          <p:nvPr/>
        </p:nvSpPr>
        <p:spPr>
          <a:xfrm>
            <a:off x="6631935" y="7269764"/>
            <a:ext cx="409917"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3. </a:t>
            </a:r>
          </a:p>
        </p:txBody>
      </p:sp>
      <p:pic>
        <p:nvPicPr>
          <p:cNvPr id="81" name="Picture 80" descr="Graphical user interface, website&#10;&#10;Description automatically generated">
            <a:extLst>
              <a:ext uri="{FF2B5EF4-FFF2-40B4-BE49-F238E27FC236}">
                <a16:creationId xmlns:a16="http://schemas.microsoft.com/office/drawing/2014/main" id="{86D755E0-00E7-9E42-92F7-8D4D36199690}"/>
              </a:ext>
            </a:extLst>
          </p:cNvPr>
          <p:cNvPicPr>
            <a:picLocks noChangeAspect="1"/>
          </p:cNvPicPr>
          <p:nvPr/>
        </p:nvPicPr>
        <p:blipFill>
          <a:blip r:embed="rId4"/>
          <a:stretch>
            <a:fillRect/>
          </a:stretch>
        </p:blipFill>
        <p:spPr>
          <a:xfrm>
            <a:off x="3438425" y="7935905"/>
            <a:ext cx="3900205" cy="1430075"/>
          </a:xfrm>
          <a:prstGeom prst="rect">
            <a:avLst/>
          </a:prstGeom>
        </p:spPr>
      </p:pic>
      <p:cxnSp>
        <p:nvCxnSpPr>
          <p:cNvPr id="77" name="Straight Arrow Connector 76">
            <a:extLst>
              <a:ext uri="{FF2B5EF4-FFF2-40B4-BE49-F238E27FC236}">
                <a16:creationId xmlns:a16="http://schemas.microsoft.com/office/drawing/2014/main" id="{B82B2C9E-E490-6140-8A86-CB5CD23A7165}"/>
              </a:ext>
            </a:extLst>
          </p:cNvPr>
          <p:cNvCxnSpPr>
            <a:cxnSpLocks/>
            <a:stCxn id="79" idx="2"/>
          </p:cNvCxnSpPr>
          <p:nvPr/>
        </p:nvCxnSpPr>
        <p:spPr>
          <a:xfrm>
            <a:off x="6836894" y="7632420"/>
            <a:ext cx="0" cy="7061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Google Shape;61;p14">
            <a:extLst>
              <a:ext uri="{FF2B5EF4-FFF2-40B4-BE49-F238E27FC236}">
                <a16:creationId xmlns:a16="http://schemas.microsoft.com/office/drawing/2014/main" id="{6630BECD-2E86-5F44-A185-55AEBF421376}"/>
              </a:ext>
            </a:extLst>
          </p:cNvPr>
          <p:cNvSpPr txBox="1"/>
          <p:nvPr/>
        </p:nvSpPr>
        <p:spPr>
          <a:xfrm>
            <a:off x="4996138" y="7257364"/>
            <a:ext cx="409917"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2. </a:t>
            </a:r>
          </a:p>
        </p:txBody>
      </p:sp>
      <p:cxnSp>
        <p:nvCxnSpPr>
          <p:cNvPr id="88" name="Straight Arrow Connector 87">
            <a:extLst>
              <a:ext uri="{FF2B5EF4-FFF2-40B4-BE49-F238E27FC236}">
                <a16:creationId xmlns:a16="http://schemas.microsoft.com/office/drawing/2014/main" id="{915D531B-76CE-C044-9DE5-4DB01AF3291D}"/>
              </a:ext>
            </a:extLst>
          </p:cNvPr>
          <p:cNvCxnSpPr>
            <a:cxnSpLocks/>
          </p:cNvCxnSpPr>
          <p:nvPr/>
        </p:nvCxnSpPr>
        <p:spPr>
          <a:xfrm>
            <a:off x="5191099" y="7632420"/>
            <a:ext cx="0" cy="9799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6486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 name="Google Shape;61;p14">
            <a:extLst>
              <a:ext uri="{FF2B5EF4-FFF2-40B4-BE49-F238E27FC236}">
                <a16:creationId xmlns:a16="http://schemas.microsoft.com/office/drawing/2014/main" id="{0905E33B-2D9F-154B-AD05-C163B6E42B9F}"/>
              </a:ext>
            </a:extLst>
          </p:cNvPr>
          <p:cNvSpPr txBox="1"/>
          <p:nvPr/>
        </p:nvSpPr>
        <p:spPr>
          <a:xfrm>
            <a:off x="517849" y="439357"/>
            <a:ext cx="6736702" cy="615410"/>
          </a:xfrm>
          <a:prstGeom prst="rect">
            <a:avLst/>
          </a:prstGeom>
          <a:noFill/>
          <a:ln>
            <a:noFill/>
          </a:ln>
        </p:spPr>
        <p:txBody>
          <a:bodyPr spcFirstLastPara="1" wrap="square" lIns="91425" tIns="91425" rIns="91425" bIns="91425" anchor="t" anchorCtr="0">
            <a:noAutofit/>
          </a:bodyPr>
          <a:lstStyle/>
          <a:p>
            <a:pPr algn="ctr"/>
            <a:r>
              <a:rPr lang="en-US" sz="2700" b="1" dirty="0">
                <a:solidFill>
                  <a:schemeClr val="dk1"/>
                </a:solidFill>
                <a:latin typeface="Galano Grotesque" pitchFamily="2" charset="77"/>
                <a:ea typeface="Oswald"/>
                <a:cs typeface="Oswald"/>
                <a:sym typeface="Oswald"/>
              </a:rPr>
              <a:t>Best of the Best Voting Packages</a:t>
            </a:r>
          </a:p>
        </p:txBody>
      </p:sp>
      <p:sp>
        <p:nvSpPr>
          <p:cNvPr id="12" name="Google Shape;61;p14">
            <a:extLst>
              <a:ext uri="{FF2B5EF4-FFF2-40B4-BE49-F238E27FC236}">
                <a16:creationId xmlns:a16="http://schemas.microsoft.com/office/drawing/2014/main" id="{BECB9B9D-D952-3446-8983-CBECE3A7FE95}"/>
              </a:ext>
            </a:extLst>
          </p:cNvPr>
          <p:cNvSpPr txBox="1"/>
          <p:nvPr/>
        </p:nvSpPr>
        <p:spPr>
          <a:xfrm>
            <a:off x="2292221" y="1068873"/>
            <a:ext cx="5167604" cy="1226104"/>
          </a:xfrm>
          <a:prstGeom prst="rect">
            <a:avLst/>
          </a:prstGeom>
          <a:noFill/>
          <a:ln>
            <a:noFill/>
          </a:ln>
        </p:spPr>
        <p:txBody>
          <a:bodyPr spcFirstLastPara="1" wrap="square" lIns="91425" tIns="91425" rIns="91425" bIns="91425" anchor="t" anchorCtr="0">
            <a:noAutofit/>
          </a:bodyPr>
          <a:lstStyle/>
          <a:p>
            <a:r>
              <a:rPr lang="en-US" sz="1300" dirty="0">
                <a:latin typeface="Galano Grotesque" pitchFamily="2" charset="77"/>
              </a:rPr>
              <a:t>We are highlighting the best of the best. Our listeners nominated their favorite businesses in our community to tell us what they wanted to see in the voting round. Now we want to see who will take the crown. To promote your business, we have created 3 promotional packages for the voting round.</a:t>
            </a:r>
            <a:endParaRPr lang="en-US" sz="1300" dirty="0">
              <a:solidFill>
                <a:schemeClr val="dk1"/>
              </a:solidFill>
              <a:latin typeface="Galano Grotesque" pitchFamily="2" charset="77"/>
              <a:ea typeface="Oswald Regular"/>
              <a:cs typeface="Oswald Regular"/>
              <a:sym typeface="Oswald"/>
            </a:endParaRPr>
          </a:p>
        </p:txBody>
      </p:sp>
      <p:cxnSp>
        <p:nvCxnSpPr>
          <p:cNvPr id="10" name="Straight Connector 9">
            <a:extLst>
              <a:ext uri="{FF2B5EF4-FFF2-40B4-BE49-F238E27FC236}">
                <a16:creationId xmlns:a16="http://schemas.microsoft.com/office/drawing/2014/main" id="{BADB1CFA-A91D-CA4F-810A-D9B9EF578330}"/>
              </a:ext>
            </a:extLst>
          </p:cNvPr>
          <p:cNvCxnSpPr/>
          <p:nvPr/>
        </p:nvCxnSpPr>
        <p:spPr>
          <a:xfrm>
            <a:off x="630187" y="2426680"/>
            <a:ext cx="67367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Google Shape;61;p14">
            <a:extLst>
              <a:ext uri="{FF2B5EF4-FFF2-40B4-BE49-F238E27FC236}">
                <a16:creationId xmlns:a16="http://schemas.microsoft.com/office/drawing/2014/main" id="{8D36EA75-C6AA-AC42-966C-6584DCFA0F9E}"/>
              </a:ext>
            </a:extLst>
          </p:cNvPr>
          <p:cNvSpPr txBox="1"/>
          <p:nvPr/>
        </p:nvSpPr>
        <p:spPr>
          <a:xfrm>
            <a:off x="513187" y="2430196"/>
            <a:ext cx="4062702" cy="1227317"/>
          </a:xfrm>
          <a:prstGeom prst="rect">
            <a:avLst/>
          </a:prstGeom>
          <a:noFill/>
          <a:ln>
            <a:noFill/>
          </a:ln>
        </p:spPr>
        <p:txBody>
          <a:bodyPr spcFirstLastPara="1" wrap="square" lIns="91425" tIns="91425" rIns="91425" bIns="91425" anchor="t" anchorCtr="0">
            <a:noAutofit/>
          </a:bodyPr>
          <a:lstStyle/>
          <a:p>
            <a:r>
              <a:rPr lang="en-US" sz="1800" b="1" dirty="0">
                <a:solidFill>
                  <a:schemeClr val="dk1"/>
                </a:solidFill>
                <a:latin typeface="Galano Grotesque" pitchFamily="2" charset="77"/>
                <a:ea typeface="Oswald"/>
                <a:cs typeface="Oswald"/>
                <a:sym typeface="Oswald"/>
              </a:rPr>
              <a:t>Important Dates:</a:t>
            </a:r>
          </a:p>
          <a:p>
            <a:pPr>
              <a:lnSpc>
                <a:spcPct val="150000"/>
              </a:lnSpc>
            </a:pPr>
            <a:r>
              <a:rPr lang="en-US" sz="1300" dirty="0">
                <a:solidFill>
                  <a:schemeClr val="dk1"/>
                </a:solidFill>
                <a:latin typeface="Galano Grotesque" pitchFamily="2" charset="77"/>
                <a:ea typeface="Oswald Regular"/>
                <a:cs typeface="Oswald Regular"/>
                <a:sym typeface="Oswald"/>
              </a:rPr>
              <a:t>Nomination Round: Enter Dates Here </a:t>
            </a:r>
          </a:p>
          <a:p>
            <a:pPr>
              <a:lnSpc>
                <a:spcPct val="150000"/>
              </a:lnSpc>
            </a:pPr>
            <a:r>
              <a:rPr lang="en-US" sz="1300" dirty="0">
                <a:solidFill>
                  <a:schemeClr val="dk1"/>
                </a:solidFill>
                <a:latin typeface="Galano Grotesque"/>
                <a:ea typeface="Oswald Regular"/>
                <a:cs typeface="Oswald Regular"/>
                <a:sym typeface="Oswald"/>
              </a:rPr>
              <a:t>Voting Round: Enter Dates Here </a:t>
            </a:r>
            <a:endParaRPr lang="en-US" sz="1300" dirty="0">
              <a:solidFill>
                <a:schemeClr val="dk1"/>
              </a:solidFill>
              <a:latin typeface="Galano Grotesque" pitchFamily="2" charset="77"/>
              <a:ea typeface="Oswald Regular"/>
              <a:cs typeface="Oswald Regular"/>
            </a:endParaRPr>
          </a:p>
          <a:p>
            <a:pPr>
              <a:lnSpc>
                <a:spcPct val="150000"/>
              </a:lnSpc>
            </a:pPr>
            <a:r>
              <a:rPr lang="en-US" sz="1300" dirty="0">
                <a:solidFill>
                  <a:schemeClr val="dk1"/>
                </a:solidFill>
                <a:latin typeface="Galano Grotesque" pitchFamily="2" charset="77"/>
                <a:ea typeface="Oswald Regular"/>
                <a:cs typeface="Oswald Regular"/>
                <a:sym typeface="Oswald"/>
              </a:rPr>
              <a:t>Winners Announced: Enter Dates Here </a:t>
            </a:r>
          </a:p>
        </p:txBody>
      </p:sp>
      <p:grpSp>
        <p:nvGrpSpPr>
          <p:cNvPr id="2" name="Group 1">
            <a:extLst>
              <a:ext uri="{FF2B5EF4-FFF2-40B4-BE49-F238E27FC236}">
                <a16:creationId xmlns:a16="http://schemas.microsoft.com/office/drawing/2014/main" id="{B77A277D-DFED-96C0-152C-F093E381B84E}"/>
              </a:ext>
            </a:extLst>
          </p:cNvPr>
          <p:cNvGrpSpPr/>
          <p:nvPr/>
        </p:nvGrpSpPr>
        <p:grpSpPr>
          <a:xfrm>
            <a:off x="615043" y="1171192"/>
            <a:ext cx="1677178" cy="1112507"/>
            <a:chOff x="615043" y="1171191"/>
            <a:chExt cx="1569098" cy="1417005"/>
          </a:xfrm>
        </p:grpSpPr>
        <p:sp>
          <p:nvSpPr>
            <p:cNvPr id="13" name="Rectangle 12">
              <a:extLst>
                <a:ext uri="{FF2B5EF4-FFF2-40B4-BE49-F238E27FC236}">
                  <a16:creationId xmlns:a16="http://schemas.microsoft.com/office/drawing/2014/main" id="{03C0EB12-681D-104B-9EBF-39A9C9D7C6D0}"/>
                </a:ext>
              </a:extLst>
            </p:cNvPr>
            <p:cNvSpPr/>
            <p:nvPr/>
          </p:nvSpPr>
          <p:spPr>
            <a:xfrm>
              <a:off x="678822" y="1171191"/>
              <a:ext cx="1441540" cy="140693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61;p14">
              <a:extLst>
                <a:ext uri="{FF2B5EF4-FFF2-40B4-BE49-F238E27FC236}">
                  <a16:creationId xmlns:a16="http://schemas.microsoft.com/office/drawing/2014/main" id="{5AAD4863-9398-9A4C-91A4-D5D94060AC50}"/>
                </a:ext>
              </a:extLst>
            </p:cNvPr>
            <p:cNvSpPr txBox="1"/>
            <p:nvPr/>
          </p:nvSpPr>
          <p:spPr>
            <a:xfrm>
              <a:off x="615043" y="1171192"/>
              <a:ext cx="1569098" cy="1417004"/>
            </a:xfrm>
            <a:prstGeom prst="rect">
              <a:avLst/>
            </a:prstGeom>
            <a:noFill/>
            <a:ln>
              <a:noFill/>
            </a:ln>
          </p:spPr>
          <p:txBody>
            <a:bodyPr spcFirstLastPara="1" wrap="square" lIns="91425" tIns="91425" rIns="91425" bIns="91425" anchor="ctr" anchorCtr="0">
              <a:noAutofit/>
            </a:bodyPr>
            <a:lstStyle/>
            <a:p>
              <a:pPr algn="ctr"/>
              <a:r>
                <a:rPr lang="en-US" sz="2000" b="1" dirty="0">
                  <a:solidFill>
                    <a:schemeClr val="bg1"/>
                  </a:solidFill>
                  <a:latin typeface="Galano Grotesque" pitchFamily="2" charset="77"/>
                  <a:ea typeface="Oswald"/>
                  <a:cs typeface="Oswald"/>
                  <a:sym typeface="Oswald"/>
                </a:rPr>
                <a:t>Your</a:t>
              </a:r>
            </a:p>
            <a:p>
              <a:pPr algn="ctr"/>
              <a:r>
                <a:rPr lang="en-US" sz="2000" b="1" dirty="0">
                  <a:solidFill>
                    <a:schemeClr val="bg1"/>
                  </a:solidFill>
                  <a:latin typeface="Galano Grotesque" pitchFamily="2" charset="77"/>
                  <a:ea typeface="Oswald"/>
                  <a:cs typeface="Oswald"/>
                  <a:sym typeface="Oswald"/>
                </a:rPr>
                <a:t>Logo</a:t>
              </a:r>
            </a:p>
            <a:p>
              <a:pPr algn="ctr"/>
              <a:r>
                <a:rPr lang="en-US" sz="2000" b="1" dirty="0">
                  <a:solidFill>
                    <a:schemeClr val="bg1"/>
                  </a:solidFill>
                  <a:latin typeface="Galano Grotesque" pitchFamily="2" charset="77"/>
                  <a:ea typeface="Oswald"/>
                  <a:cs typeface="Oswald"/>
                  <a:sym typeface="Oswald"/>
                </a:rPr>
                <a:t>Here</a:t>
              </a:r>
            </a:p>
          </p:txBody>
        </p:sp>
      </p:grpSp>
      <p:grpSp>
        <p:nvGrpSpPr>
          <p:cNvPr id="3" name="Group 2">
            <a:extLst>
              <a:ext uri="{FF2B5EF4-FFF2-40B4-BE49-F238E27FC236}">
                <a16:creationId xmlns:a16="http://schemas.microsoft.com/office/drawing/2014/main" id="{4D599704-3C18-4A7F-CFCF-765DF2D74789}"/>
              </a:ext>
            </a:extLst>
          </p:cNvPr>
          <p:cNvGrpSpPr/>
          <p:nvPr/>
        </p:nvGrpSpPr>
        <p:grpSpPr>
          <a:xfrm>
            <a:off x="4575889" y="2499629"/>
            <a:ext cx="2775855" cy="1141988"/>
            <a:chOff x="4478695" y="3045504"/>
            <a:chExt cx="2775856" cy="1391140"/>
          </a:xfrm>
        </p:grpSpPr>
        <p:sp>
          <p:nvSpPr>
            <p:cNvPr id="18" name="Rectangle 17">
              <a:extLst>
                <a:ext uri="{FF2B5EF4-FFF2-40B4-BE49-F238E27FC236}">
                  <a16:creationId xmlns:a16="http://schemas.microsoft.com/office/drawing/2014/main" id="{7D6CFA2C-6FE5-0344-BF2C-2729BE7203E4}"/>
                </a:ext>
              </a:extLst>
            </p:cNvPr>
            <p:cNvSpPr/>
            <p:nvPr/>
          </p:nvSpPr>
          <p:spPr>
            <a:xfrm>
              <a:off x="4478695" y="3045504"/>
              <a:ext cx="2775856" cy="139114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Google Shape;61;p14">
              <a:extLst>
                <a:ext uri="{FF2B5EF4-FFF2-40B4-BE49-F238E27FC236}">
                  <a16:creationId xmlns:a16="http://schemas.microsoft.com/office/drawing/2014/main" id="{B8808D64-50CB-FF48-B3E8-A299CFECFD94}"/>
                </a:ext>
              </a:extLst>
            </p:cNvPr>
            <p:cNvSpPr txBox="1"/>
            <p:nvPr/>
          </p:nvSpPr>
          <p:spPr>
            <a:xfrm>
              <a:off x="4478695" y="3191364"/>
              <a:ext cx="2775856" cy="1099418"/>
            </a:xfrm>
            <a:prstGeom prst="rect">
              <a:avLst/>
            </a:prstGeom>
            <a:noFill/>
            <a:ln>
              <a:noFill/>
            </a:ln>
          </p:spPr>
          <p:txBody>
            <a:bodyPr spcFirstLastPara="1" wrap="square" lIns="91425" tIns="91425" rIns="91425" bIns="91425" anchor="t" anchorCtr="0">
              <a:noAutofit/>
            </a:bodyPr>
            <a:lstStyle/>
            <a:p>
              <a:pPr algn="ctr"/>
              <a:r>
                <a:rPr lang="en-US" sz="1800" b="1" dirty="0">
                  <a:solidFill>
                    <a:schemeClr val="bg1"/>
                  </a:solidFill>
                  <a:latin typeface="Galano Grotesque" pitchFamily="2" charset="77"/>
                  <a:ea typeface="Oswald"/>
                  <a:cs typeface="Oswald"/>
                  <a:sym typeface="Oswald"/>
                </a:rPr>
                <a:t>REACH OUR </a:t>
              </a:r>
            </a:p>
            <a:p>
              <a:pPr algn="ctr"/>
              <a:r>
                <a:rPr lang="en-US" sz="1800" b="1" dirty="0">
                  <a:solidFill>
                    <a:schemeClr val="bg1"/>
                  </a:solidFill>
                  <a:latin typeface="Galano Grotesque" pitchFamily="2" charset="77"/>
                  <a:ea typeface="Oswald"/>
                  <a:cs typeface="Oswald"/>
                  <a:sym typeface="Oswald"/>
                </a:rPr>
                <a:t>BIGGEST AUDIENCE OF THE YEAR</a:t>
              </a:r>
              <a:endParaRPr lang="en-US" sz="1800" dirty="0">
                <a:solidFill>
                  <a:schemeClr val="bg1"/>
                </a:solidFill>
                <a:latin typeface="Galano Grotesque" pitchFamily="2" charset="77"/>
                <a:ea typeface="Oswald Regular"/>
                <a:cs typeface="Oswald Regular"/>
                <a:sym typeface="Oswald"/>
              </a:endParaRPr>
            </a:p>
          </p:txBody>
        </p:sp>
      </p:grpSp>
      <p:sp>
        <p:nvSpPr>
          <p:cNvPr id="45" name="Google Shape;61;p14">
            <a:extLst>
              <a:ext uri="{FF2B5EF4-FFF2-40B4-BE49-F238E27FC236}">
                <a16:creationId xmlns:a16="http://schemas.microsoft.com/office/drawing/2014/main" id="{9694289D-9BCC-9D42-BEE9-26326D0DB3BF}"/>
              </a:ext>
            </a:extLst>
          </p:cNvPr>
          <p:cNvSpPr txBox="1"/>
          <p:nvPr/>
        </p:nvSpPr>
        <p:spPr>
          <a:xfrm>
            <a:off x="517849" y="9520687"/>
            <a:ext cx="6736702" cy="366489"/>
          </a:xfrm>
          <a:prstGeom prst="rect">
            <a:avLst/>
          </a:prstGeom>
          <a:noFill/>
          <a:ln>
            <a:noFill/>
          </a:ln>
        </p:spPr>
        <p:txBody>
          <a:bodyPr spcFirstLastPara="1" wrap="square" lIns="91425" tIns="91425" rIns="91425" bIns="91425" anchor="t" anchorCtr="0">
            <a:noAutofit/>
          </a:bodyPr>
          <a:lstStyle/>
          <a:p>
            <a:pPr algn="ctr"/>
            <a:r>
              <a:rPr lang="en-US" sz="1300" b="1" dirty="0"/>
              <a:t>For more information, contact your Account Representative or call 000.000.0000 </a:t>
            </a:r>
            <a:endParaRPr lang="en-US" sz="1300" dirty="0"/>
          </a:p>
        </p:txBody>
      </p:sp>
      <p:grpSp>
        <p:nvGrpSpPr>
          <p:cNvPr id="7" name="Group 6">
            <a:extLst>
              <a:ext uri="{FF2B5EF4-FFF2-40B4-BE49-F238E27FC236}">
                <a16:creationId xmlns:a16="http://schemas.microsoft.com/office/drawing/2014/main" id="{14037311-0777-EBAF-CA66-49F67DF81107}"/>
              </a:ext>
            </a:extLst>
          </p:cNvPr>
          <p:cNvGrpSpPr/>
          <p:nvPr/>
        </p:nvGrpSpPr>
        <p:grpSpPr>
          <a:xfrm>
            <a:off x="508521" y="3726939"/>
            <a:ext cx="6770524" cy="5892104"/>
            <a:chOff x="508521" y="4296396"/>
            <a:chExt cx="6770524" cy="4158791"/>
          </a:xfrm>
        </p:grpSpPr>
        <p:cxnSp>
          <p:nvCxnSpPr>
            <p:cNvPr id="20" name="Straight Connector 19">
              <a:extLst>
                <a:ext uri="{FF2B5EF4-FFF2-40B4-BE49-F238E27FC236}">
                  <a16:creationId xmlns:a16="http://schemas.microsoft.com/office/drawing/2014/main" id="{DA87296D-17F6-3548-86ED-AF0430A030DF}"/>
                </a:ext>
              </a:extLst>
            </p:cNvPr>
            <p:cNvCxnSpPr/>
            <p:nvPr/>
          </p:nvCxnSpPr>
          <p:spPr>
            <a:xfrm>
              <a:off x="542342" y="4296406"/>
              <a:ext cx="67367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276E57A-3135-614D-ACC9-F16920D67354}"/>
                </a:ext>
              </a:extLst>
            </p:cNvPr>
            <p:cNvCxnSpPr/>
            <p:nvPr/>
          </p:nvCxnSpPr>
          <p:spPr>
            <a:xfrm>
              <a:off x="533012" y="8404986"/>
              <a:ext cx="67367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06CED2F-DCAF-0E41-BD93-3D6BEB0817F5}"/>
                </a:ext>
              </a:extLst>
            </p:cNvPr>
            <p:cNvCxnSpPr>
              <a:cxnSpLocks/>
            </p:cNvCxnSpPr>
            <p:nvPr/>
          </p:nvCxnSpPr>
          <p:spPr>
            <a:xfrm>
              <a:off x="2745923" y="4296401"/>
              <a:ext cx="0" cy="41085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3C6B67-05F9-304E-BD4B-5896365341B7}"/>
                </a:ext>
              </a:extLst>
            </p:cNvPr>
            <p:cNvCxnSpPr>
              <a:cxnSpLocks/>
            </p:cNvCxnSpPr>
            <p:nvPr/>
          </p:nvCxnSpPr>
          <p:spPr>
            <a:xfrm>
              <a:off x="5066134" y="4296401"/>
              <a:ext cx="0" cy="41085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0E923EB-E439-9449-98DD-9CF4EED1E207}"/>
                </a:ext>
              </a:extLst>
            </p:cNvPr>
            <p:cNvCxnSpPr>
              <a:cxnSpLocks/>
            </p:cNvCxnSpPr>
            <p:nvPr/>
          </p:nvCxnSpPr>
          <p:spPr>
            <a:xfrm flipH="1">
              <a:off x="533012" y="4296403"/>
              <a:ext cx="9331" cy="41085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3C6F88D-6BF9-E641-A4B4-FE8779593397}"/>
                </a:ext>
              </a:extLst>
            </p:cNvPr>
            <p:cNvCxnSpPr>
              <a:cxnSpLocks/>
            </p:cNvCxnSpPr>
            <p:nvPr/>
          </p:nvCxnSpPr>
          <p:spPr>
            <a:xfrm flipH="1">
              <a:off x="7279044" y="4296402"/>
              <a:ext cx="1" cy="41085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Google Shape;61;p14">
              <a:extLst>
                <a:ext uri="{FF2B5EF4-FFF2-40B4-BE49-F238E27FC236}">
                  <a16:creationId xmlns:a16="http://schemas.microsoft.com/office/drawing/2014/main" id="{4411128E-AA54-264F-B760-7815CAE6FF53}"/>
                </a:ext>
              </a:extLst>
            </p:cNvPr>
            <p:cNvSpPr txBox="1"/>
            <p:nvPr/>
          </p:nvSpPr>
          <p:spPr>
            <a:xfrm>
              <a:off x="542341" y="4296396"/>
              <a:ext cx="2203581" cy="3048678"/>
            </a:xfrm>
            <a:prstGeom prst="rect">
              <a:avLst/>
            </a:prstGeom>
            <a:noFill/>
            <a:ln>
              <a:noFill/>
            </a:ln>
          </p:spPr>
          <p:txBody>
            <a:bodyPr spcFirstLastPara="1" wrap="square" lIns="91425" tIns="91425" rIns="91425" bIns="91425" anchor="t" anchorCtr="0">
              <a:noAutofit/>
            </a:bodyPr>
            <a:lstStyle/>
            <a:p>
              <a:r>
                <a:rPr lang="en-US" sz="1500" b="1" dirty="0">
                  <a:solidFill>
                    <a:schemeClr val="dk1"/>
                  </a:solidFill>
                  <a:latin typeface="Galano Grotesque" pitchFamily="2" charset="77"/>
                  <a:ea typeface="Oswald"/>
                  <a:cs typeface="Oswald"/>
                  <a:sym typeface="Oswald"/>
                </a:rPr>
                <a:t>Basic Package</a:t>
              </a:r>
            </a:p>
            <a:p>
              <a:endParaRPr lang="en-US" sz="800" dirty="0">
                <a:latin typeface="Galano Grotesque" pitchFamily="2" charset="77"/>
              </a:endParaRPr>
            </a:p>
            <a:p>
              <a:r>
                <a:rPr lang="en-US" sz="1200" dirty="0">
                  <a:latin typeface="Galano Grotesque" pitchFamily="2" charset="77"/>
                </a:rPr>
                <a:t>Campaign runs for 3 weeks</a:t>
              </a:r>
            </a:p>
            <a:p>
              <a:endParaRPr lang="en-US" sz="800" dirty="0">
                <a:latin typeface="Galano Grotesque" pitchFamily="2" charset="77"/>
              </a:endParaRPr>
            </a:p>
            <a:p>
              <a:r>
                <a:rPr lang="en-US" sz="1200" b="1" dirty="0">
                  <a:latin typeface="Galano Grotesque" pitchFamily="2" charset="77"/>
                </a:rPr>
                <a:t>Digital</a:t>
              </a:r>
              <a:r>
                <a:rPr lang="en-US" sz="1200" dirty="0">
                  <a:latin typeface="Galano Grotesque" pitchFamily="2" charset="77"/>
                </a:rPr>
                <a:t>:</a:t>
              </a:r>
            </a:p>
            <a:p>
              <a:pPr marL="285750" indent="-285750">
                <a:buFont typeface="Arial" panose="020B0604020202020204" pitchFamily="34" charset="0"/>
                <a:buChar char="•"/>
              </a:pPr>
              <a:r>
                <a:rPr lang="en-US" sz="1200" dirty="0">
                  <a:latin typeface="Galano Grotesque" pitchFamily="2" charset="77"/>
                </a:rPr>
                <a:t>Sponsor 1 category on the ballot</a:t>
              </a:r>
            </a:p>
            <a:p>
              <a:pPr marL="285750" indent="-285750">
                <a:buFont typeface="Arial" panose="020B0604020202020204" pitchFamily="34" charset="0"/>
                <a:buChar char="•"/>
              </a:pPr>
              <a:r>
                <a:rPr lang="en-US" sz="1200" dirty="0">
                  <a:latin typeface="Galano Grotesque" pitchFamily="2" charset="77"/>
                </a:rPr>
                <a:t>1 enhanced listing</a:t>
              </a:r>
            </a:p>
            <a:p>
              <a:pPr marL="285750" indent="-285750">
                <a:buFont typeface="Arial" panose="020B0604020202020204" pitchFamily="34" charset="0"/>
                <a:buChar char="•"/>
              </a:pPr>
              <a:r>
                <a:rPr lang="en-US" sz="1200" dirty="0">
                  <a:latin typeface="Galano Grotesque" pitchFamily="2" charset="77"/>
                </a:rPr>
                <a:t>300x 250 ad on ballot page</a:t>
              </a:r>
              <a:endParaRPr lang="en-US" sz="1200" b="1" dirty="0">
                <a:solidFill>
                  <a:schemeClr val="dk1"/>
                </a:solidFill>
                <a:latin typeface="Galano Grotesque" pitchFamily="2" charset="77"/>
                <a:ea typeface="Oswald"/>
                <a:cs typeface="Oswald"/>
                <a:sym typeface="Oswald"/>
              </a:endParaRPr>
            </a:p>
          </p:txBody>
        </p:sp>
        <p:sp>
          <p:nvSpPr>
            <p:cNvPr id="32" name="Google Shape;61;p14">
              <a:extLst>
                <a:ext uri="{FF2B5EF4-FFF2-40B4-BE49-F238E27FC236}">
                  <a16:creationId xmlns:a16="http://schemas.microsoft.com/office/drawing/2014/main" id="{3A94A1F4-079D-B84A-A169-95453CB56B7D}"/>
                </a:ext>
              </a:extLst>
            </p:cNvPr>
            <p:cNvSpPr txBox="1"/>
            <p:nvPr/>
          </p:nvSpPr>
          <p:spPr>
            <a:xfrm>
              <a:off x="2804236" y="4314122"/>
              <a:ext cx="2203581" cy="4110086"/>
            </a:xfrm>
            <a:prstGeom prst="rect">
              <a:avLst/>
            </a:prstGeom>
            <a:noFill/>
            <a:ln>
              <a:noFill/>
            </a:ln>
          </p:spPr>
          <p:txBody>
            <a:bodyPr spcFirstLastPara="1" wrap="square" lIns="91425" tIns="91425" rIns="91425" bIns="91425" anchor="t" anchorCtr="0">
              <a:noAutofit/>
            </a:bodyPr>
            <a:lstStyle/>
            <a:p>
              <a:r>
                <a:rPr lang="en-US" sz="1500" b="1" dirty="0">
                  <a:solidFill>
                    <a:schemeClr val="dk1"/>
                  </a:solidFill>
                  <a:latin typeface="Galano Grotesque" pitchFamily="2" charset="77"/>
                  <a:ea typeface="Oswald"/>
                  <a:cs typeface="Oswald"/>
                  <a:sym typeface="Oswald"/>
                </a:rPr>
                <a:t>Deluxe Package</a:t>
              </a:r>
            </a:p>
            <a:p>
              <a:endParaRPr lang="en-US" sz="800" dirty="0">
                <a:latin typeface="Galano Grotesque" pitchFamily="2" charset="77"/>
              </a:endParaRPr>
            </a:p>
            <a:p>
              <a:r>
                <a:rPr lang="en-US" sz="1200" dirty="0">
                  <a:latin typeface="Galano Grotesque" pitchFamily="2" charset="77"/>
                </a:rPr>
                <a:t>Campaign runs for 3 weeks</a:t>
              </a:r>
            </a:p>
            <a:p>
              <a:endParaRPr lang="en-US" sz="800" dirty="0">
                <a:latin typeface="Galano Grotesque" pitchFamily="2" charset="77"/>
              </a:endParaRPr>
            </a:p>
            <a:p>
              <a:r>
                <a:rPr lang="en-US" sz="1200" b="1" dirty="0">
                  <a:latin typeface="Galano Grotesque" pitchFamily="2" charset="77"/>
                </a:rPr>
                <a:t>Digital</a:t>
              </a:r>
              <a:r>
                <a:rPr lang="en-US" sz="1200" dirty="0">
                  <a:latin typeface="Galano Grotesque" pitchFamily="2" charset="77"/>
                </a:rPr>
                <a:t>:</a:t>
              </a:r>
            </a:p>
            <a:p>
              <a:pPr marL="285750" indent="-285750">
                <a:buFont typeface="Arial" panose="020B0604020202020204" pitchFamily="34" charset="0"/>
                <a:buChar char="•"/>
              </a:pPr>
              <a:r>
                <a:rPr lang="en-US" sz="1200" dirty="0">
                  <a:latin typeface="Galano Grotesque" pitchFamily="2" charset="77"/>
                </a:rPr>
                <a:t>Sponsor up to 5 categories on the ballot</a:t>
              </a:r>
            </a:p>
            <a:p>
              <a:pPr marL="285750" indent="-285750">
                <a:buFont typeface="Arial" panose="020B0604020202020204" pitchFamily="34" charset="0"/>
                <a:buChar char="•"/>
              </a:pPr>
              <a:r>
                <a:rPr lang="en-US" sz="1200" dirty="0">
                  <a:latin typeface="Galano Grotesque" pitchFamily="2" charset="77"/>
                </a:rPr>
                <a:t>Up to 5 enhanced listings</a:t>
              </a:r>
            </a:p>
            <a:p>
              <a:pPr marL="285750" indent="-285750">
                <a:buFont typeface="Arial" panose="020B0604020202020204" pitchFamily="34" charset="0"/>
                <a:buChar char="•"/>
              </a:pPr>
              <a:r>
                <a:rPr lang="en-US" sz="1200" dirty="0">
                  <a:latin typeface="Galano Grotesque" pitchFamily="2" charset="77"/>
                </a:rPr>
                <a:t>300x 250 ad on ballot page</a:t>
              </a:r>
              <a:endParaRPr lang="en-US" sz="1200" dirty="0">
                <a:solidFill>
                  <a:schemeClr val="dk1"/>
                </a:solidFill>
                <a:latin typeface="Galano Grotesque" pitchFamily="2" charset="77"/>
                <a:ea typeface="Oswald Regular"/>
                <a:cs typeface="Oswald Regular"/>
                <a:sym typeface="Oswald"/>
              </a:endParaRPr>
            </a:p>
            <a:p>
              <a:r>
                <a:rPr lang="en-US" sz="1200" b="1" dirty="0">
                  <a:solidFill>
                    <a:schemeClr val="dk1"/>
                  </a:solidFill>
                  <a:latin typeface="Galano Grotesque" pitchFamily="2" charset="77"/>
                  <a:ea typeface="Oswald Regular"/>
                  <a:cs typeface="Oswald Regular"/>
                  <a:sym typeface="Oswald"/>
                </a:rPr>
                <a:t>Radio</a:t>
              </a:r>
              <a:r>
                <a:rPr lang="en-US" sz="1200" dirty="0">
                  <a:solidFill>
                    <a:schemeClr val="dk1"/>
                  </a:solidFill>
                  <a:latin typeface="Galano Grotesque" pitchFamily="2" charset="77"/>
                  <a:ea typeface="Oswald Regular"/>
                  <a:cs typeface="Oswald Regular"/>
                  <a:sym typeface="Oswald"/>
                </a:rPr>
                <a:t>:</a:t>
              </a:r>
            </a:p>
            <a:p>
              <a:pPr marL="285750" indent="-285750">
                <a:buFont typeface="Arial" panose="020B0604020202020204" pitchFamily="34" charset="0"/>
                <a:buChar char="•"/>
              </a:pPr>
              <a:r>
                <a:rPr lang="en-US" sz="1200" dirty="0">
                  <a:solidFill>
                    <a:schemeClr val="dk1"/>
                  </a:solidFill>
                  <a:latin typeface="Galano Grotesque" pitchFamily="2" charset="77"/>
                  <a:ea typeface="Oswald Regular"/>
                  <a:cs typeface="Oswald Regular"/>
                  <a:sym typeface="Oswald"/>
                </a:rPr>
                <a:t>Minimum of 40x :30 promotional spots weekly (M-F 6a-7p, Sat-Sun 8a-4p)</a:t>
              </a:r>
            </a:p>
            <a:p>
              <a:pPr marL="285750" indent="-285750">
                <a:buFont typeface="Arial" panose="020B0604020202020204" pitchFamily="34" charset="0"/>
                <a:buChar char="•"/>
              </a:pPr>
              <a:r>
                <a:rPr lang="en-US" sz="1200" dirty="0">
                  <a:solidFill>
                    <a:schemeClr val="dk1"/>
                  </a:solidFill>
                  <a:latin typeface="Galano Grotesque" pitchFamily="2" charset="77"/>
                  <a:ea typeface="Oswald Regular"/>
                  <a:cs typeface="Oswald Regular"/>
                  <a:sym typeface="Oswald"/>
                </a:rPr>
                <a:t>Minimum of 60x :30 streaming promotional spots weekly (M-F 6a-7p, Sat-Sun 8a-4p)</a:t>
              </a:r>
            </a:p>
          </p:txBody>
        </p:sp>
        <p:sp>
          <p:nvSpPr>
            <p:cNvPr id="37" name="Google Shape;61;p14">
              <a:extLst>
                <a:ext uri="{FF2B5EF4-FFF2-40B4-BE49-F238E27FC236}">
                  <a16:creationId xmlns:a16="http://schemas.microsoft.com/office/drawing/2014/main" id="{C0B48053-6F69-204A-AF0B-7EE5A928DC16}"/>
                </a:ext>
              </a:extLst>
            </p:cNvPr>
            <p:cNvSpPr txBox="1"/>
            <p:nvPr/>
          </p:nvSpPr>
          <p:spPr>
            <a:xfrm>
              <a:off x="5075464" y="4309433"/>
              <a:ext cx="2203581" cy="4076332"/>
            </a:xfrm>
            <a:prstGeom prst="rect">
              <a:avLst/>
            </a:prstGeom>
            <a:noFill/>
            <a:ln>
              <a:noFill/>
            </a:ln>
          </p:spPr>
          <p:txBody>
            <a:bodyPr spcFirstLastPara="1" wrap="square" lIns="91425" tIns="91425" rIns="91425" bIns="91425" anchor="t" anchorCtr="0">
              <a:noAutofit/>
            </a:bodyPr>
            <a:lstStyle/>
            <a:p>
              <a:r>
                <a:rPr lang="en-US" sz="1500" b="1" dirty="0">
                  <a:solidFill>
                    <a:schemeClr val="dk1"/>
                  </a:solidFill>
                  <a:latin typeface="Galano Grotesque" pitchFamily="2" charset="77"/>
                  <a:ea typeface="Oswald"/>
                  <a:cs typeface="Oswald"/>
                  <a:sym typeface="Oswald"/>
                </a:rPr>
                <a:t>Premium Package</a:t>
              </a:r>
            </a:p>
            <a:p>
              <a:endParaRPr lang="en-US" sz="800" dirty="0">
                <a:latin typeface="Galano Grotesque" pitchFamily="2" charset="77"/>
              </a:endParaRPr>
            </a:p>
            <a:p>
              <a:r>
                <a:rPr lang="en-US" sz="1200" dirty="0">
                  <a:latin typeface="Galano Grotesque" pitchFamily="2" charset="77"/>
                </a:rPr>
                <a:t>Campaign runs for 3 weeks</a:t>
              </a:r>
            </a:p>
            <a:p>
              <a:endParaRPr lang="en-US" sz="800" dirty="0">
                <a:latin typeface="Galano Grotesque" pitchFamily="2" charset="77"/>
              </a:endParaRPr>
            </a:p>
            <a:p>
              <a:r>
                <a:rPr lang="en-US" sz="1200" b="1" dirty="0">
                  <a:latin typeface="Galano Grotesque" pitchFamily="2" charset="77"/>
                </a:rPr>
                <a:t>Digital</a:t>
              </a:r>
              <a:r>
                <a:rPr lang="en-US" sz="1200" dirty="0">
                  <a:latin typeface="Galano Grotesque" pitchFamily="2" charset="77"/>
                </a:rPr>
                <a:t>:</a:t>
              </a:r>
            </a:p>
            <a:p>
              <a:pPr marL="285750" indent="-285750">
                <a:buFont typeface="Arial" panose="020B0604020202020204" pitchFamily="34" charset="0"/>
                <a:buChar char="•"/>
              </a:pPr>
              <a:r>
                <a:rPr lang="en-US" sz="1200" dirty="0">
                  <a:latin typeface="Galano Grotesque" pitchFamily="2" charset="77"/>
                </a:rPr>
                <a:t>Sponsor 1 group and up to 5 categories on the ballot</a:t>
              </a:r>
            </a:p>
            <a:p>
              <a:pPr marL="285750" indent="-285750">
                <a:buFont typeface="Arial" panose="020B0604020202020204" pitchFamily="34" charset="0"/>
                <a:buChar char="•"/>
              </a:pPr>
              <a:r>
                <a:rPr lang="en-US" sz="1200" dirty="0">
                  <a:latin typeface="Galano Grotesque" pitchFamily="2" charset="77"/>
                </a:rPr>
                <a:t>Up to 5 enhanced listings </a:t>
              </a:r>
            </a:p>
            <a:p>
              <a:pPr marL="285750" indent="-285750">
                <a:buFont typeface="Arial" panose="020B0604020202020204" pitchFamily="34" charset="0"/>
                <a:buChar char="•"/>
              </a:pPr>
              <a:r>
                <a:rPr lang="en-US" sz="1200" dirty="0">
                  <a:latin typeface="Galano Grotesque" pitchFamily="2" charset="77"/>
                </a:rPr>
                <a:t>300x 250 ad on ballot page</a:t>
              </a:r>
              <a:endParaRPr lang="en-US" sz="1200" dirty="0">
                <a:solidFill>
                  <a:schemeClr val="dk1"/>
                </a:solidFill>
                <a:latin typeface="Galano Grotesque" pitchFamily="2" charset="77"/>
                <a:ea typeface="Oswald Regular"/>
                <a:cs typeface="Oswald Regular"/>
                <a:sym typeface="Oswald"/>
              </a:endParaRPr>
            </a:p>
            <a:p>
              <a:r>
                <a:rPr lang="en-US" sz="1200" b="1" dirty="0">
                  <a:solidFill>
                    <a:schemeClr val="dk1"/>
                  </a:solidFill>
                  <a:latin typeface="Galano Grotesque" pitchFamily="2" charset="77"/>
                  <a:ea typeface="Oswald Regular"/>
                  <a:cs typeface="Oswald Regular"/>
                  <a:sym typeface="Oswald"/>
                </a:rPr>
                <a:t>Radio</a:t>
              </a:r>
              <a:r>
                <a:rPr lang="en-US" sz="1200" dirty="0">
                  <a:solidFill>
                    <a:schemeClr val="dk1"/>
                  </a:solidFill>
                  <a:latin typeface="Galano Grotesque" pitchFamily="2" charset="77"/>
                  <a:ea typeface="Oswald Regular"/>
                  <a:cs typeface="Oswald Regular"/>
                  <a:sym typeface="Oswald"/>
                </a:rPr>
                <a:t>:</a:t>
              </a:r>
            </a:p>
            <a:p>
              <a:pPr marL="285750" indent="-285750">
                <a:buFont typeface="Arial" panose="020B0604020202020204" pitchFamily="34" charset="0"/>
                <a:buChar char="•"/>
              </a:pPr>
              <a:r>
                <a:rPr lang="en-US" sz="1200" dirty="0">
                  <a:solidFill>
                    <a:schemeClr val="dk1"/>
                  </a:solidFill>
                  <a:latin typeface="Galano Grotesque" pitchFamily="2" charset="77"/>
                  <a:ea typeface="Oswald Regular"/>
                  <a:cs typeface="Oswald Regular"/>
                  <a:sym typeface="Oswald"/>
                </a:rPr>
                <a:t>Minimum of 80x :30 promotional spots weekly (M-F 6a-7p, Sat-Sun 8a-4p)</a:t>
              </a:r>
            </a:p>
            <a:p>
              <a:pPr marL="285750" indent="-285750">
                <a:buFont typeface="Arial" panose="020B0604020202020204" pitchFamily="34" charset="0"/>
                <a:buChar char="•"/>
              </a:pPr>
              <a:r>
                <a:rPr lang="en-US" sz="1200" dirty="0">
                  <a:solidFill>
                    <a:schemeClr val="dk1"/>
                  </a:solidFill>
                  <a:latin typeface="Galano Grotesque" pitchFamily="2" charset="77"/>
                  <a:ea typeface="Oswald Regular"/>
                  <a:cs typeface="Oswald Regular"/>
                  <a:sym typeface="Oswald"/>
                </a:rPr>
                <a:t>Minimum of 120x :30 streaming promotional spots weekly (M-F 6a-7p, Sat-Sun 8a-4p)</a:t>
              </a:r>
            </a:p>
            <a:p>
              <a:r>
                <a:rPr lang="en-US" sz="1200" b="1" dirty="0">
                  <a:latin typeface="Galano Grotesque"/>
                </a:rPr>
                <a:t>Email</a:t>
              </a:r>
              <a:r>
                <a:rPr lang="en-US" sz="1200" dirty="0">
                  <a:latin typeface="Galano Grotesque"/>
                </a:rPr>
                <a:t>:</a:t>
              </a:r>
            </a:p>
            <a:p>
              <a:pPr rtl="0">
                <a:buFont typeface="Arial" panose="020B0604020202020204" pitchFamily="34" charset="0"/>
                <a:buChar char="•"/>
              </a:pPr>
              <a:r>
                <a:rPr lang="en-US" sz="1200" dirty="0">
                  <a:latin typeface="Galano Grotesque" pitchFamily="2" charset="77"/>
                </a:rPr>
                <a:t>      "Vote for Us" ad in Daily Headlines Newsletter 1x during voting round</a:t>
              </a:r>
            </a:p>
            <a:p>
              <a:pPr rtl="0">
                <a:buFont typeface="Arial" panose="020B0604020202020204" pitchFamily="34" charset="0"/>
                <a:buChar char="•"/>
              </a:pPr>
              <a:r>
                <a:rPr lang="en-US" sz="1200" dirty="0">
                  <a:latin typeface="Galano Grotesque" pitchFamily="2" charset="77"/>
                </a:rPr>
                <a:t>      Your logo on "Time to Vote" email to our promotional list 1x during voting round</a:t>
              </a:r>
              <a:endParaRPr lang="en-US" sz="1200" b="1" dirty="0">
                <a:solidFill>
                  <a:schemeClr val="dk1"/>
                </a:solidFill>
                <a:latin typeface="Galano Grotesque" pitchFamily="2" charset="77"/>
                <a:ea typeface="Oswald"/>
                <a:cs typeface="Oswald"/>
                <a:sym typeface="Oswald"/>
              </a:endParaRPr>
            </a:p>
          </p:txBody>
        </p:sp>
        <p:sp>
          <p:nvSpPr>
            <p:cNvPr id="22" name="Google Shape;61;p14">
              <a:extLst>
                <a:ext uri="{FF2B5EF4-FFF2-40B4-BE49-F238E27FC236}">
                  <a16:creationId xmlns:a16="http://schemas.microsoft.com/office/drawing/2014/main" id="{63FDC783-4C2A-3F4D-9687-897687BFAB11}"/>
                </a:ext>
              </a:extLst>
            </p:cNvPr>
            <p:cNvSpPr txBox="1"/>
            <p:nvPr/>
          </p:nvSpPr>
          <p:spPr>
            <a:xfrm>
              <a:off x="508521" y="8092531"/>
              <a:ext cx="2237398" cy="362656"/>
            </a:xfrm>
            <a:prstGeom prst="rect">
              <a:avLst/>
            </a:prstGeom>
            <a:noFill/>
            <a:ln>
              <a:noFill/>
            </a:ln>
          </p:spPr>
          <p:txBody>
            <a:bodyPr spcFirstLastPara="1" wrap="square" lIns="91425" tIns="91425" rIns="91425" bIns="91425" anchor="b" anchorCtr="0">
              <a:noAutofit/>
            </a:bodyPr>
            <a:lstStyle/>
            <a:p>
              <a:pPr algn="ctr"/>
              <a:r>
                <a:rPr lang="en-US" sz="1500" b="1" dirty="0">
                  <a:solidFill>
                    <a:schemeClr val="dk1"/>
                  </a:solidFill>
                  <a:latin typeface="Galano Grotesque" pitchFamily="2" charset="77"/>
                  <a:ea typeface="Oswald"/>
                  <a:cs typeface="Oswald"/>
                  <a:sym typeface="Oswald"/>
                </a:rPr>
                <a:t>INVESTMENT: $449</a:t>
              </a:r>
            </a:p>
          </p:txBody>
        </p:sp>
        <p:sp>
          <p:nvSpPr>
            <p:cNvPr id="24" name="Google Shape;61;p14">
              <a:extLst>
                <a:ext uri="{FF2B5EF4-FFF2-40B4-BE49-F238E27FC236}">
                  <a16:creationId xmlns:a16="http://schemas.microsoft.com/office/drawing/2014/main" id="{8CC03E6C-52D2-2847-8DC5-FFCC4F1E6D22}"/>
                </a:ext>
              </a:extLst>
            </p:cNvPr>
            <p:cNvSpPr txBox="1"/>
            <p:nvPr/>
          </p:nvSpPr>
          <p:spPr>
            <a:xfrm>
              <a:off x="2745923" y="8085331"/>
              <a:ext cx="2329541" cy="362656"/>
            </a:xfrm>
            <a:prstGeom prst="rect">
              <a:avLst/>
            </a:prstGeom>
            <a:noFill/>
            <a:ln>
              <a:noFill/>
            </a:ln>
          </p:spPr>
          <p:txBody>
            <a:bodyPr spcFirstLastPara="1" wrap="square" lIns="91425" tIns="91425" rIns="91425" bIns="91425" anchor="b" anchorCtr="0">
              <a:noAutofit/>
            </a:bodyPr>
            <a:lstStyle/>
            <a:p>
              <a:pPr algn="ctr"/>
              <a:r>
                <a:rPr lang="en-US" sz="1500" b="1" dirty="0">
                  <a:solidFill>
                    <a:schemeClr val="dk1"/>
                  </a:solidFill>
                  <a:latin typeface="Galano Grotesque" pitchFamily="2" charset="77"/>
                  <a:ea typeface="Oswald"/>
                  <a:cs typeface="Oswald"/>
                  <a:sym typeface="Oswald"/>
                </a:rPr>
                <a:t>INVESTMENT: $649</a:t>
              </a:r>
            </a:p>
          </p:txBody>
        </p:sp>
        <p:sp>
          <p:nvSpPr>
            <p:cNvPr id="25" name="Google Shape;61;p14">
              <a:extLst>
                <a:ext uri="{FF2B5EF4-FFF2-40B4-BE49-F238E27FC236}">
                  <a16:creationId xmlns:a16="http://schemas.microsoft.com/office/drawing/2014/main" id="{0067E537-F066-0849-A8E1-DDC756A53755}"/>
                </a:ext>
              </a:extLst>
            </p:cNvPr>
            <p:cNvSpPr txBox="1"/>
            <p:nvPr/>
          </p:nvSpPr>
          <p:spPr>
            <a:xfrm>
              <a:off x="5050970" y="8088838"/>
              <a:ext cx="2203581" cy="362656"/>
            </a:xfrm>
            <a:prstGeom prst="rect">
              <a:avLst/>
            </a:prstGeom>
            <a:noFill/>
            <a:ln>
              <a:noFill/>
            </a:ln>
          </p:spPr>
          <p:txBody>
            <a:bodyPr spcFirstLastPara="1" wrap="square" lIns="91425" tIns="91425" rIns="91425" bIns="91425" anchor="b" anchorCtr="0">
              <a:noAutofit/>
            </a:bodyPr>
            <a:lstStyle/>
            <a:p>
              <a:pPr algn="ctr"/>
              <a:r>
                <a:rPr lang="en-US" sz="1500" b="1" dirty="0">
                  <a:solidFill>
                    <a:schemeClr val="dk1"/>
                  </a:solidFill>
                  <a:latin typeface="Galano Grotesque" pitchFamily="2" charset="77"/>
                  <a:ea typeface="Oswald"/>
                  <a:cs typeface="Oswald"/>
                  <a:sym typeface="Oswald"/>
                </a:rPr>
                <a:t>INVESTMENT: $ 1,199</a:t>
              </a:r>
            </a:p>
          </p:txBody>
        </p:sp>
      </p:grpSp>
    </p:spTree>
    <p:extLst>
      <p:ext uri="{BB962C8B-B14F-4D97-AF65-F5344CB8AC3E}">
        <p14:creationId xmlns:p14="http://schemas.microsoft.com/office/powerpoint/2010/main" val="3517685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 name="Google Shape;61;p14">
            <a:extLst>
              <a:ext uri="{FF2B5EF4-FFF2-40B4-BE49-F238E27FC236}">
                <a16:creationId xmlns:a16="http://schemas.microsoft.com/office/drawing/2014/main" id="{0905E33B-2D9F-154B-AD05-C163B6E42B9F}"/>
              </a:ext>
            </a:extLst>
          </p:cNvPr>
          <p:cNvSpPr txBox="1"/>
          <p:nvPr/>
        </p:nvSpPr>
        <p:spPr>
          <a:xfrm>
            <a:off x="5244299" y="6855569"/>
            <a:ext cx="1973765" cy="552376"/>
          </a:xfrm>
          <a:prstGeom prst="rect">
            <a:avLst/>
          </a:prstGeom>
          <a:noFill/>
          <a:ln>
            <a:noFill/>
          </a:ln>
        </p:spPr>
        <p:txBody>
          <a:bodyPr spcFirstLastPara="1" wrap="square" lIns="91425" tIns="91425" rIns="91425" bIns="91425" anchor="t" anchorCtr="0">
            <a:noAutofit/>
          </a:bodyPr>
          <a:lstStyle/>
          <a:p>
            <a:r>
              <a:rPr lang="en-US" sz="2000" b="1">
                <a:solidFill>
                  <a:schemeClr val="dk1"/>
                </a:solidFill>
                <a:latin typeface="Galano Grotesque" pitchFamily="2" charset="77"/>
                <a:ea typeface="Oswald"/>
                <a:cs typeface="Oswald"/>
                <a:sym typeface="Oswald"/>
              </a:rPr>
              <a:t>Sample Ballot</a:t>
            </a:r>
          </a:p>
        </p:txBody>
      </p:sp>
      <p:cxnSp>
        <p:nvCxnSpPr>
          <p:cNvPr id="23" name="Straight Connector 22">
            <a:extLst>
              <a:ext uri="{FF2B5EF4-FFF2-40B4-BE49-F238E27FC236}">
                <a16:creationId xmlns:a16="http://schemas.microsoft.com/office/drawing/2014/main" id="{806CED2F-DCAF-0E41-BD93-3D6BEB0817F5}"/>
              </a:ext>
            </a:extLst>
          </p:cNvPr>
          <p:cNvCxnSpPr>
            <a:cxnSpLocks/>
          </p:cNvCxnSpPr>
          <p:nvPr/>
        </p:nvCxnSpPr>
        <p:spPr>
          <a:xfrm>
            <a:off x="2265384" y="1348386"/>
            <a:ext cx="0" cy="54853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3C6B67-05F9-304E-BD4B-5896365341B7}"/>
              </a:ext>
            </a:extLst>
          </p:cNvPr>
          <p:cNvCxnSpPr>
            <a:cxnSpLocks/>
          </p:cNvCxnSpPr>
          <p:nvPr/>
        </p:nvCxnSpPr>
        <p:spPr>
          <a:xfrm>
            <a:off x="3964933" y="1327793"/>
            <a:ext cx="0" cy="54864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0E923EB-E439-9449-98DD-9CF4EED1E207}"/>
              </a:ext>
            </a:extLst>
          </p:cNvPr>
          <p:cNvCxnSpPr>
            <a:cxnSpLocks/>
          </p:cNvCxnSpPr>
          <p:nvPr/>
        </p:nvCxnSpPr>
        <p:spPr>
          <a:xfrm>
            <a:off x="587162" y="1327792"/>
            <a:ext cx="0" cy="54864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Google Shape;61;p14">
            <a:extLst>
              <a:ext uri="{FF2B5EF4-FFF2-40B4-BE49-F238E27FC236}">
                <a16:creationId xmlns:a16="http://schemas.microsoft.com/office/drawing/2014/main" id="{6373BA89-1E47-0148-95AA-3E3660CAA06C}"/>
              </a:ext>
            </a:extLst>
          </p:cNvPr>
          <p:cNvSpPr txBox="1"/>
          <p:nvPr/>
        </p:nvSpPr>
        <p:spPr>
          <a:xfrm>
            <a:off x="587162" y="1229456"/>
            <a:ext cx="1638523" cy="5584749"/>
          </a:xfrm>
          <a:prstGeom prst="rect">
            <a:avLst/>
          </a:prstGeom>
          <a:noFill/>
          <a:ln>
            <a:noFill/>
          </a:ln>
        </p:spPr>
        <p:txBody>
          <a:bodyPr spcFirstLastPara="1" wrap="square" lIns="91425" tIns="91425" rIns="91425" bIns="91425" anchor="t" anchorCtr="0">
            <a:noAutofit/>
          </a:bodyPr>
          <a:lstStyle/>
          <a:p>
            <a:r>
              <a:rPr lang="en-US" sz="1000" b="1">
                <a:solidFill>
                  <a:schemeClr val="dk1"/>
                </a:solidFill>
                <a:latin typeface="Galano Grotesque" pitchFamily="2" charset="77"/>
                <a:ea typeface="Oswald"/>
                <a:cs typeface="Oswald"/>
                <a:sym typeface="Oswald"/>
              </a:rPr>
              <a:t>Arts &amp; Entertainment</a:t>
            </a:r>
          </a:p>
          <a:p>
            <a:r>
              <a:rPr lang="en-US" sz="700">
                <a:solidFill>
                  <a:schemeClr val="dk1"/>
                </a:solidFill>
                <a:latin typeface="Galano Grotesque" pitchFamily="2" charset="77"/>
                <a:ea typeface="Oswald Regular"/>
                <a:cs typeface="Oswald Regular"/>
                <a:sym typeface="Oswald"/>
              </a:rPr>
              <a:t>Attraction</a:t>
            </a:r>
          </a:p>
          <a:p>
            <a:r>
              <a:rPr lang="en-US" sz="700">
                <a:solidFill>
                  <a:schemeClr val="dk1"/>
                </a:solidFill>
                <a:latin typeface="Galano Grotesque" pitchFamily="2" charset="77"/>
                <a:ea typeface="Oswald Regular"/>
                <a:cs typeface="Oswald Regular"/>
                <a:sym typeface="Oswald"/>
              </a:rPr>
              <a:t>Art Gallery</a:t>
            </a:r>
          </a:p>
          <a:p>
            <a:r>
              <a:rPr lang="en-US" sz="700">
                <a:solidFill>
                  <a:schemeClr val="dk1"/>
                </a:solidFill>
                <a:latin typeface="Galano Grotesque" pitchFamily="2" charset="77"/>
                <a:ea typeface="Oswald Regular"/>
                <a:cs typeface="Oswald Regular"/>
                <a:sym typeface="Oswald"/>
              </a:rPr>
              <a:t>Cultural Event</a:t>
            </a:r>
          </a:p>
          <a:p>
            <a:r>
              <a:rPr lang="en-US" sz="700">
                <a:solidFill>
                  <a:schemeClr val="dk1"/>
                </a:solidFill>
                <a:latin typeface="Galano Grotesque" pitchFamily="2" charset="77"/>
                <a:ea typeface="Oswald Regular"/>
                <a:cs typeface="Oswald Regular"/>
                <a:sym typeface="Oswald"/>
              </a:rPr>
              <a:t>Dance Club</a:t>
            </a:r>
          </a:p>
          <a:p>
            <a:r>
              <a:rPr lang="en-US" sz="700">
                <a:solidFill>
                  <a:schemeClr val="dk1"/>
                </a:solidFill>
                <a:latin typeface="Galano Grotesque" pitchFamily="2" charset="77"/>
                <a:ea typeface="Oswald Regular"/>
                <a:cs typeface="Oswald Regular"/>
                <a:sym typeface="Oswald"/>
              </a:rPr>
              <a:t>Entertainment Venue</a:t>
            </a:r>
          </a:p>
          <a:p>
            <a:r>
              <a:rPr lang="en-US" sz="700">
                <a:solidFill>
                  <a:schemeClr val="dk1"/>
                </a:solidFill>
                <a:latin typeface="Galano Grotesque" pitchFamily="2" charset="77"/>
                <a:ea typeface="Oswald Regular"/>
                <a:cs typeface="Oswald Regular"/>
                <a:sym typeface="Oswald"/>
              </a:rPr>
              <a:t>Family Entertainment</a:t>
            </a:r>
          </a:p>
          <a:p>
            <a:r>
              <a:rPr lang="en-US" sz="700">
                <a:solidFill>
                  <a:schemeClr val="dk1"/>
                </a:solidFill>
                <a:latin typeface="Galano Grotesque" pitchFamily="2" charset="77"/>
                <a:ea typeface="Oswald Regular"/>
                <a:cs typeface="Oswald Regular"/>
                <a:sym typeface="Oswald"/>
              </a:rPr>
              <a:t>Festival</a:t>
            </a:r>
          </a:p>
          <a:p>
            <a:r>
              <a:rPr lang="en-US" sz="700">
                <a:solidFill>
                  <a:schemeClr val="dk1"/>
                </a:solidFill>
                <a:latin typeface="Galano Grotesque" pitchFamily="2" charset="77"/>
                <a:ea typeface="Oswald Regular"/>
                <a:cs typeface="Oswald Regular"/>
                <a:sym typeface="Oswald"/>
              </a:rPr>
              <a:t>Fundraising Event</a:t>
            </a:r>
          </a:p>
          <a:p>
            <a:r>
              <a:rPr lang="en-US" sz="700">
                <a:solidFill>
                  <a:schemeClr val="dk1"/>
                </a:solidFill>
                <a:latin typeface="Galano Grotesque" pitchFamily="2" charset="77"/>
                <a:ea typeface="Oswald Regular"/>
                <a:cs typeface="Oswald Regular"/>
                <a:sym typeface="Oswald"/>
              </a:rPr>
              <a:t>Live Music Event</a:t>
            </a:r>
          </a:p>
          <a:p>
            <a:r>
              <a:rPr lang="en-US" sz="700">
                <a:solidFill>
                  <a:schemeClr val="dk1"/>
                </a:solidFill>
                <a:latin typeface="Galano Grotesque" pitchFamily="2" charset="77"/>
                <a:ea typeface="Oswald Regular"/>
                <a:cs typeface="Oswald Regular"/>
                <a:sym typeface="Oswald"/>
              </a:rPr>
              <a:t>Live Theater Group</a:t>
            </a:r>
          </a:p>
          <a:p>
            <a:r>
              <a:rPr lang="en-US" sz="700">
                <a:solidFill>
                  <a:schemeClr val="dk1"/>
                </a:solidFill>
                <a:latin typeface="Galano Grotesque" pitchFamily="2" charset="77"/>
                <a:ea typeface="Oswald Regular"/>
                <a:cs typeface="Oswald Regular"/>
                <a:sym typeface="Oswald"/>
              </a:rPr>
              <a:t>Local Band</a:t>
            </a:r>
          </a:p>
          <a:p>
            <a:r>
              <a:rPr lang="en-US" sz="700">
                <a:solidFill>
                  <a:schemeClr val="dk1"/>
                </a:solidFill>
                <a:latin typeface="Galano Grotesque" pitchFamily="2" charset="77"/>
                <a:ea typeface="Oswald Regular"/>
                <a:cs typeface="Oswald Regular"/>
                <a:sym typeface="Oswald"/>
              </a:rPr>
              <a:t>Local Casino</a:t>
            </a:r>
          </a:p>
          <a:p>
            <a:r>
              <a:rPr lang="en-US" sz="700">
                <a:solidFill>
                  <a:schemeClr val="dk1"/>
                </a:solidFill>
                <a:latin typeface="Galano Grotesque" pitchFamily="2" charset="77"/>
                <a:ea typeface="Oswald Regular"/>
                <a:cs typeface="Oswald Regular"/>
                <a:sym typeface="Oswald"/>
              </a:rPr>
              <a:t>Local Event</a:t>
            </a:r>
          </a:p>
          <a:p>
            <a:r>
              <a:rPr lang="en-US" sz="700">
                <a:solidFill>
                  <a:schemeClr val="dk1"/>
                </a:solidFill>
                <a:latin typeface="Galano Grotesque" pitchFamily="2" charset="77"/>
                <a:ea typeface="Oswald Regular"/>
                <a:cs typeface="Oswald Regular"/>
                <a:sym typeface="Oswald"/>
              </a:rPr>
              <a:t>Movie Theater</a:t>
            </a:r>
          </a:p>
          <a:p>
            <a:r>
              <a:rPr lang="en-US" sz="700">
                <a:solidFill>
                  <a:schemeClr val="dk1"/>
                </a:solidFill>
                <a:latin typeface="Galano Grotesque" pitchFamily="2" charset="77"/>
                <a:ea typeface="Oswald Regular"/>
                <a:cs typeface="Oswald Regular"/>
                <a:sym typeface="Oswald"/>
              </a:rPr>
              <a:t>Museum</a:t>
            </a:r>
          </a:p>
          <a:p>
            <a:r>
              <a:rPr lang="en-US" sz="700">
                <a:solidFill>
                  <a:schemeClr val="dk1"/>
                </a:solidFill>
                <a:latin typeface="Galano Grotesque" pitchFamily="2" charset="77"/>
                <a:ea typeface="Oswald Regular"/>
                <a:cs typeface="Oswald Regular"/>
                <a:sym typeface="Oswald"/>
              </a:rPr>
              <a:t>Musician</a:t>
            </a:r>
          </a:p>
          <a:p>
            <a:r>
              <a:rPr lang="en-US" sz="700">
                <a:solidFill>
                  <a:schemeClr val="dk1"/>
                </a:solidFill>
                <a:latin typeface="Galano Grotesque" pitchFamily="2" charset="77"/>
                <a:ea typeface="Oswald Regular"/>
                <a:cs typeface="Oswald Regular"/>
                <a:sym typeface="Oswald"/>
              </a:rPr>
              <a:t>Nightclub</a:t>
            </a:r>
          </a:p>
          <a:p>
            <a:r>
              <a:rPr lang="en-US" sz="700">
                <a:solidFill>
                  <a:schemeClr val="dk1"/>
                </a:solidFill>
                <a:latin typeface="Galano Grotesque" pitchFamily="2" charset="77"/>
                <a:ea typeface="Oswald Regular"/>
                <a:cs typeface="Oswald Regular"/>
                <a:sym typeface="Oswald"/>
              </a:rPr>
              <a:t>Outdoor Event</a:t>
            </a:r>
          </a:p>
          <a:p>
            <a:r>
              <a:rPr lang="en-US" sz="700">
                <a:solidFill>
                  <a:schemeClr val="dk1"/>
                </a:solidFill>
                <a:latin typeface="Galano Grotesque" pitchFamily="2" charset="77"/>
                <a:ea typeface="Oswald Regular"/>
                <a:cs typeface="Oswald Regular"/>
                <a:sym typeface="Oswald"/>
              </a:rPr>
              <a:t>Place for Kids’ Birthday Party</a:t>
            </a:r>
          </a:p>
          <a:p>
            <a:r>
              <a:rPr lang="en-US" sz="1000" b="1">
                <a:solidFill>
                  <a:schemeClr val="dk1"/>
                </a:solidFill>
                <a:latin typeface="Galano Grotesque" pitchFamily="2" charset="77"/>
                <a:ea typeface="Oswald"/>
                <a:cs typeface="Oswald"/>
                <a:sym typeface="Oswald"/>
              </a:rPr>
              <a:t>Eating &amp; Drinking</a:t>
            </a:r>
          </a:p>
          <a:p>
            <a:r>
              <a:rPr lang="en-US" sz="700">
                <a:solidFill>
                  <a:schemeClr val="dk1"/>
                </a:solidFill>
                <a:latin typeface="Galano Grotesque" pitchFamily="2" charset="77"/>
                <a:ea typeface="Oswald Regular"/>
                <a:cs typeface="Oswald Regular"/>
                <a:sym typeface="Oswald"/>
              </a:rPr>
              <a:t>24-Hour Restaurant</a:t>
            </a:r>
          </a:p>
          <a:p>
            <a:r>
              <a:rPr lang="en-US" sz="700">
                <a:solidFill>
                  <a:schemeClr val="dk1"/>
                </a:solidFill>
                <a:latin typeface="Galano Grotesque" pitchFamily="2" charset="77"/>
                <a:ea typeface="Oswald Regular"/>
                <a:cs typeface="Oswald Regular"/>
                <a:sym typeface="Oswald"/>
              </a:rPr>
              <a:t>Bagels</a:t>
            </a:r>
          </a:p>
          <a:p>
            <a:r>
              <a:rPr lang="en-US" sz="700">
                <a:solidFill>
                  <a:schemeClr val="dk1"/>
                </a:solidFill>
                <a:latin typeface="Galano Grotesque" pitchFamily="2" charset="77"/>
                <a:ea typeface="Oswald Regular"/>
                <a:cs typeface="Oswald Regular"/>
                <a:sym typeface="Oswald"/>
              </a:rPr>
              <a:t>Bakery</a:t>
            </a:r>
          </a:p>
          <a:p>
            <a:r>
              <a:rPr lang="en-US" sz="700">
                <a:solidFill>
                  <a:schemeClr val="dk1"/>
                </a:solidFill>
                <a:latin typeface="Galano Grotesque" pitchFamily="2" charset="77"/>
                <a:ea typeface="Oswald Regular"/>
                <a:cs typeface="Oswald Regular"/>
                <a:sym typeface="Oswald"/>
              </a:rPr>
              <a:t>Barbeque Restaurant</a:t>
            </a:r>
          </a:p>
          <a:p>
            <a:r>
              <a:rPr lang="en-US" sz="700">
                <a:solidFill>
                  <a:schemeClr val="dk1"/>
                </a:solidFill>
                <a:latin typeface="Galano Grotesque" pitchFamily="2" charset="77"/>
                <a:ea typeface="Oswald Regular"/>
                <a:cs typeface="Oswald Regular"/>
                <a:sym typeface="Oswald"/>
              </a:rPr>
              <a:t>Bartender (Name &amp; Place)</a:t>
            </a:r>
          </a:p>
          <a:p>
            <a:r>
              <a:rPr lang="en-US" sz="700">
                <a:solidFill>
                  <a:schemeClr val="dk1"/>
                </a:solidFill>
                <a:latin typeface="Galano Grotesque" pitchFamily="2" charset="77"/>
                <a:ea typeface="Oswald Regular"/>
                <a:cs typeface="Oswald Regular"/>
                <a:sym typeface="Oswald"/>
              </a:rPr>
              <a:t>Bed &amp; Breakfast</a:t>
            </a:r>
          </a:p>
          <a:p>
            <a:r>
              <a:rPr lang="en-US" sz="700">
                <a:solidFill>
                  <a:schemeClr val="dk1"/>
                </a:solidFill>
                <a:latin typeface="Galano Grotesque" pitchFamily="2" charset="77"/>
                <a:ea typeface="Oswald Regular"/>
                <a:cs typeface="Oswald Regular"/>
                <a:sym typeface="Oswald"/>
              </a:rPr>
              <a:t>Beer Selection</a:t>
            </a:r>
          </a:p>
          <a:p>
            <a:r>
              <a:rPr lang="en-US" sz="700">
                <a:solidFill>
                  <a:schemeClr val="dk1"/>
                </a:solidFill>
                <a:latin typeface="Galano Grotesque" pitchFamily="2" charset="77"/>
                <a:ea typeface="Oswald Regular"/>
                <a:cs typeface="Oswald Regular"/>
                <a:sym typeface="Oswald"/>
              </a:rPr>
              <a:t>Breakfast</a:t>
            </a:r>
          </a:p>
          <a:p>
            <a:r>
              <a:rPr lang="en-US" sz="700">
                <a:solidFill>
                  <a:schemeClr val="dk1"/>
                </a:solidFill>
                <a:latin typeface="Galano Grotesque" pitchFamily="2" charset="77"/>
                <a:ea typeface="Oswald Regular"/>
                <a:cs typeface="Oswald Regular"/>
                <a:sym typeface="Oswald"/>
              </a:rPr>
              <a:t>Brunch</a:t>
            </a:r>
          </a:p>
          <a:p>
            <a:r>
              <a:rPr lang="en-US" sz="700">
                <a:solidFill>
                  <a:schemeClr val="dk1"/>
                </a:solidFill>
                <a:latin typeface="Galano Grotesque" pitchFamily="2" charset="77"/>
                <a:ea typeface="Oswald Regular"/>
                <a:cs typeface="Oswald Regular"/>
                <a:sym typeface="Oswald"/>
              </a:rPr>
              <a:t>Buffet Restaurant</a:t>
            </a:r>
          </a:p>
          <a:p>
            <a:r>
              <a:rPr lang="en-US" sz="700">
                <a:solidFill>
                  <a:schemeClr val="dk1"/>
                </a:solidFill>
                <a:latin typeface="Galano Grotesque" pitchFamily="2" charset="77"/>
                <a:ea typeface="Oswald Regular"/>
                <a:cs typeface="Oswald Regular"/>
                <a:sym typeface="Oswald"/>
              </a:rPr>
              <a:t>Catering</a:t>
            </a:r>
          </a:p>
          <a:p>
            <a:r>
              <a:rPr lang="en-US" sz="700">
                <a:solidFill>
                  <a:schemeClr val="dk1"/>
                </a:solidFill>
                <a:latin typeface="Galano Grotesque" pitchFamily="2" charset="77"/>
                <a:ea typeface="Oswald Regular"/>
                <a:cs typeface="Oswald Regular"/>
                <a:sym typeface="Oswald"/>
              </a:rPr>
              <a:t>Chef (Name &amp; Place)</a:t>
            </a:r>
          </a:p>
          <a:p>
            <a:r>
              <a:rPr lang="en-US" sz="700">
                <a:solidFill>
                  <a:schemeClr val="dk1"/>
                </a:solidFill>
                <a:latin typeface="Galano Grotesque" pitchFamily="2" charset="77"/>
                <a:ea typeface="Oswald Regular"/>
                <a:cs typeface="Oswald Regular"/>
                <a:sym typeface="Oswald"/>
              </a:rPr>
              <a:t>Chicken Wings</a:t>
            </a:r>
          </a:p>
          <a:p>
            <a:r>
              <a:rPr lang="en-US" sz="700">
                <a:solidFill>
                  <a:schemeClr val="dk1"/>
                </a:solidFill>
                <a:latin typeface="Galano Grotesque" pitchFamily="2" charset="77"/>
                <a:ea typeface="Oswald Regular"/>
                <a:cs typeface="Oswald Regular"/>
                <a:sym typeface="Oswald"/>
              </a:rPr>
              <a:t>Chinese Restaurant</a:t>
            </a:r>
          </a:p>
          <a:p>
            <a:r>
              <a:rPr lang="en-US" sz="700">
                <a:solidFill>
                  <a:schemeClr val="dk1"/>
                </a:solidFill>
                <a:latin typeface="Galano Grotesque" pitchFamily="2" charset="77"/>
                <a:ea typeface="Oswald Regular"/>
                <a:cs typeface="Oswald Regular"/>
                <a:sym typeface="Oswald"/>
              </a:rPr>
              <a:t>Coffeehouse</a:t>
            </a:r>
          </a:p>
          <a:p>
            <a:r>
              <a:rPr lang="en-US" sz="700">
                <a:solidFill>
                  <a:schemeClr val="dk1"/>
                </a:solidFill>
                <a:latin typeface="Galano Grotesque" pitchFamily="2" charset="77"/>
                <a:ea typeface="Oswald Regular"/>
                <a:cs typeface="Oswald Regular"/>
                <a:sym typeface="Oswald"/>
              </a:rPr>
              <a:t>Deli</a:t>
            </a:r>
          </a:p>
          <a:p>
            <a:r>
              <a:rPr lang="en-US" sz="700">
                <a:solidFill>
                  <a:schemeClr val="dk1"/>
                </a:solidFill>
                <a:latin typeface="Galano Grotesque" pitchFamily="2" charset="77"/>
                <a:ea typeface="Oswald Regular"/>
                <a:cs typeface="Oswald Regular"/>
                <a:sym typeface="Oswald"/>
              </a:rPr>
              <a:t>Dive Bar</a:t>
            </a:r>
          </a:p>
          <a:p>
            <a:r>
              <a:rPr lang="en-US" sz="700">
                <a:solidFill>
                  <a:schemeClr val="dk1"/>
                </a:solidFill>
                <a:latin typeface="Galano Grotesque" pitchFamily="2" charset="77"/>
                <a:ea typeface="Oswald Regular"/>
                <a:cs typeface="Oswald Regular"/>
                <a:sym typeface="Oswald"/>
              </a:rPr>
              <a:t>Donuts</a:t>
            </a:r>
          </a:p>
          <a:p>
            <a:r>
              <a:rPr lang="en-US" sz="700">
                <a:solidFill>
                  <a:schemeClr val="dk1"/>
                </a:solidFill>
                <a:latin typeface="Galano Grotesque" pitchFamily="2" charset="77"/>
                <a:ea typeface="Oswald Regular"/>
                <a:cs typeface="Oswald Regular"/>
                <a:sym typeface="Oswald"/>
              </a:rPr>
              <a:t>Food Truck</a:t>
            </a:r>
          </a:p>
          <a:p>
            <a:r>
              <a:rPr lang="en-US" sz="700">
                <a:solidFill>
                  <a:schemeClr val="dk1"/>
                </a:solidFill>
                <a:latin typeface="Galano Grotesque" pitchFamily="2" charset="77"/>
                <a:ea typeface="Oswald Regular"/>
                <a:cs typeface="Oswald Regular"/>
                <a:sym typeface="Oswald"/>
              </a:rPr>
              <a:t>French Fries</a:t>
            </a:r>
          </a:p>
          <a:p>
            <a:r>
              <a:rPr lang="en-US" sz="700">
                <a:solidFill>
                  <a:schemeClr val="dk1"/>
                </a:solidFill>
                <a:latin typeface="Galano Grotesque" pitchFamily="2" charset="77"/>
                <a:ea typeface="Oswald Regular"/>
                <a:cs typeface="Oswald Regular"/>
                <a:sym typeface="Oswald"/>
              </a:rPr>
              <a:t>Fried Chicken</a:t>
            </a:r>
          </a:p>
          <a:p>
            <a:r>
              <a:rPr lang="en-US" sz="700">
                <a:solidFill>
                  <a:schemeClr val="dk1"/>
                </a:solidFill>
                <a:latin typeface="Galano Grotesque" pitchFamily="2" charset="77"/>
                <a:ea typeface="Oswald Regular"/>
                <a:cs typeface="Oswald Regular"/>
                <a:sym typeface="Oswald"/>
              </a:rPr>
              <a:t>Hamburger</a:t>
            </a:r>
          </a:p>
          <a:p>
            <a:r>
              <a:rPr lang="en-US" sz="700">
                <a:solidFill>
                  <a:schemeClr val="dk1"/>
                </a:solidFill>
                <a:latin typeface="Galano Grotesque" pitchFamily="2" charset="77"/>
                <a:ea typeface="Oswald Regular"/>
                <a:cs typeface="Oswald Regular"/>
                <a:sym typeface="Oswald"/>
              </a:rPr>
              <a:t>Happy Hour</a:t>
            </a:r>
          </a:p>
          <a:p>
            <a:r>
              <a:rPr lang="en-US" sz="700">
                <a:solidFill>
                  <a:schemeClr val="dk1"/>
                </a:solidFill>
                <a:latin typeface="Galano Grotesque" pitchFamily="2" charset="77"/>
                <a:ea typeface="Oswald Regular"/>
                <a:cs typeface="Oswald Regular"/>
                <a:sym typeface="Oswald"/>
              </a:rPr>
              <a:t>Indian Restaurant</a:t>
            </a:r>
          </a:p>
          <a:p>
            <a:r>
              <a:rPr lang="en-US" sz="700">
                <a:solidFill>
                  <a:schemeClr val="dk1"/>
                </a:solidFill>
                <a:latin typeface="Galano Grotesque" pitchFamily="2" charset="77"/>
                <a:ea typeface="Oswald Regular"/>
                <a:cs typeface="Oswald Regular"/>
                <a:sym typeface="Oswald"/>
              </a:rPr>
              <a:t>Italian Restaurant</a:t>
            </a:r>
          </a:p>
          <a:p>
            <a:r>
              <a:rPr lang="en-US" sz="700">
                <a:solidFill>
                  <a:schemeClr val="dk1"/>
                </a:solidFill>
                <a:latin typeface="Galano Grotesque" pitchFamily="2" charset="77"/>
                <a:ea typeface="Oswald Regular"/>
                <a:cs typeface="Oswald Regular"/>
                <a:sym typeface="Oswald"/>
              </a:rPr>
              <a:t>Japanese Restaurant</a:t>
            </a:r>
          </a:p>
          <a:p>
            <a:r>
              <a:rPr lang="en-US" sz="700">
                <a:solidFill>
                  <a:schemeClr val="dk1"/>
                </a:solidFill>
                <a:latin typeface="Galano Grotesque" pitchFamily="2" charset="77"/>
                <a:ea typeface="Oswald Regular"/>
                <a:cs typeface="Oswald Regular"/>
                <a:sym typeface="Oswald"/>
              </a:rPr>
              <a:t>Kid-Friendly Restaurant</a:t>
            </a:r>
          </a:p>
          <a:p>
            <a:r>
              <a:rPr lang="en-US" sz="700">
                <a:solidFill>
                  <a:schemeClr val="dk1"/>
                </a:solidFill>
                <a:latin typeface="Galano Grotesque" pitchFamily="2" charset="77"/>
                <a:ea typeface="Oswald Regular"/>
                <a:cs typeface="Oswald Regular"/>
                <a:sym typeface="Oswald"/>
              </a:rPr>
              <a:t>Margarita</a:t>
            </a:r>
          </a:p>
          <a:p>
            <a:r>
              <a:rPr lang="en-US" sz="700">
                <a:solidFill>
                  <a:schemeClr val="dk1"/>
                </a:solidFill>
                <a:latin typeface="Galano Grotesque" pitchFamily="2" charset="77"/>
                <a:ea typeface="Oswald Regular"/>
                <a:cs typeface="Oswald Regular"/>
                <a:sym typeface="Oswald"/>
              </a:rPr>
              <a:t>Mexican Restaurant</a:t>
            </a:r>
          </a:p>
          <a:p>
            <a:endParaRPr lang="en-US" sz="700">
              <a:solidFill>
                <a:schemeClr val="dk1"/>
              </a:solidFill>
              <a:latin typeface="Galano Grotesque" pitchFamily="2" charset="77"/>
              <a:ea typeface="Oswald Regular"/>
              <a:cs typeface="Oswald Regular"/>
              <a:sym typeface="Oswald"/>
            </a:endParaRPr>
          </a:p>
          <a:p>
            <a:endParaRPr lang="en-US" sz="1100">
              <a:solidFill>
                <a:schemeClr val="dk1"/>
              </a:solidFill>
              <a:latin typeface="Galano Grotesque" pitchFamily="2" charset="77"/>
              <a:ea typeface="Oswald Regular"/>
              <a:cs typeface="Oswald Regular"/>
              <a:sym typeface="Oswald"/>
            </a:endParaRPr>
          </a:p>
        </p:txBody>
      </p:sp>
      <p:sp>
        <p:nvSpPr>
          <p:cNvPr id="35" name="Google Shape;61;p14">
            <a:extLst>
              <a:ext uri="{FF2B5EF4-FFF2-40B4-BE49-F238E27FC236}">
                <a16:creationId xmlns:a16="http://schemas.microsoft.com/office/drawing/2014/main" id="{A24B4714-C669-4240-96A8-0EAAF29F16A7}"/>
              </a:ext>
            </a:extLst>
          </p:cNvPr>
          <p:cNvSpPr txBox="1"/>
          <p:nvPr/>
        </p:nvSpPr>
        <p:spPr>
          <a:xfrm>
            <a:off x="2286711" y="1229455"/>
            <a:ext cx="1527052" cy="5604282"/>
          </a:xfrm>
          <a:prstGeom prst="rect">
            <a:avLst/>
          </a:prstGeom>
          <a:noFill/>
          <a:ln>
            <a:noFill/>
          </a:ln>
        </p:spPr>
        <p:txBody>
          <a:bodyPr spcFirstLastPara="1" wrap="square" lIns="91425" tIns="91425" rIns="91425" bIns="91425" anchor="t" anchorCtr="0">
            <a:noAutofit/>
          </a:bodyPr>
          <a:lstStyle/>
          <a:p>
            <a:r>
              <a:rPr lang="en-US" sz="700">
                <a:solidFill>
                  <a:schemeClr val="dk1"/>
                </a:solidFill>
                <a:latin typeface="Galano Grotesque" pitchFamily="2" charset="77"/>
                <a:ea typeface="Oswald Regular"/>
                <a:cs typeface="Oswald Regular"/>
                <a:sym typeface="Oswald"/>
              </a:rPr>
              <a:t>Romantic Restaurant</a:t>
            </a:r>
          </a:p>
          <a:p>
            <a:r>
              <a:rPr lang="en-US" sz="700">
                <a:solidFill>
                  <a:schemeClr val="dk1"/>
                </a:solidFill>
                <a:latin typeface="Galano Grotesque" pitchFamily="2" charset="77"/>
                <a:ea typeface="Oswald Regular"/>
                <a:cs typeface="Oswald Regular"/>
                <a:sym typeface="Oswald"/>
              </a:rPr>
              <a:t>Outdoor Patio</a:t>
            </a:r>
          </a:p>
          <a:p>
            <a:r>
              <a:rPr lang="en-US" sz="700">
                <a:solidFill>
                  <a:schemeClr val="dk1"/>
                </a:solidFill>
                <a:latin typeface="Galano Grotesque" pitchFamily="2" charset="77"/>
                <a:ea typeface="Oswald Regular"/>
                <a:cs typeface="Oswald Regular"/>
                <a:sym typeface="Oswald"/>
              </a:rPr>
              <a:t>Pizza</a:t>
            </a:r>
          </a:p>
          <a:p>
            <a:r>
              <a:rPr lang="en-US" sz="700">
                <a:solidFill>
                  <a:schemeClr val="dk1"/>
                </a:solidFill>
                <a:latin typeface="Galano Grotesque" pitchFamily="2" charset="77"/>
                <a:ea typeface="Oswald Regular"/>
                <a:cs typeface="Oswald Regular"/>
                <a:sym typeface="Oswald"/>
              </a:rPr>
              <a:t>Seafood Restaurant</a:t>
            </a:r>
          </a:p>
          <a:p>
            <a:r>
              <a:rPr lang="en-US" sz="700">
                <a:solidFill>
                  <a:schemeClr val="dk1"/>
                </a:solidFill>
                <a:latin typeface="Galano Grotesque" pitchFamily="2" charset="77"/>
                <a:ea typeface="Oswald Regular"/>
                <a:cs typeface="Oswald Regular"/>
                <a:sym typeface="Oswald"/>
              </a:rPr>
              <a:t>Soul Food</a:t>
            </a:r>
          </a:p>
          <a:p>
            <a:r>
              <a:rPr lang="en-US" sz="700">
                <a:solidFill>
                  <a:schemeClr val="dk1"/>
                </a:solidFill>
                <a:latin typeface="Galano Grotesque" pitchFamily="2" charset="77"/>
                <a:ea typeface="Oswald Regular"/>
                <a:cs typeface="Oswald Regular"/>
                <a:sym typeface="Oswald"/>
              </a:rPr>
              <a:t>Sports Bar</a:t>
            </a:r>
          </a:p>
          <a:p>
            <a:r>
              <a:rPr lang="en-US" sz="700">
                <a:solidFill>
                  <a:schemeClr val="dk1"/>
                </a:solidFill>
                <a:latin typeface="Galano Grotesque" pitchFamily="2" charset="77"/>
                <a:ea typeface="Oswald Regular"/>
                <a:cs typeface="Oswald Regular"/>
                <a:sym typeface="Oswald"/>
              </a:rPr>
              <a:t>Steakhouse</a:t>
            </a:r>
          </a:p>
          <a:p>
            <a:r>
              <a:rPr lang="en-US" sz="700">
                <a:solidFill>
                  <a:schemeClr val="dk1"/>
                </a:solidFill>
                <a:latin typeface="Galano Grotesque" pitchFamily="2" charset="77"/>
                <a:ea typeface="Oswald Regular"/>
                <a:cs typeface="Oswald Regular"/>
                <a:sym typeface="Oswald"/>
              </a:rPr>
              <a:t>Take Out</a:t>
            </a:r>
          </a:p>
          <a:p>
            <a:r>
              <a:rPr lang="en-US" sz="700">
                <a:solidFill>
                  <a:schemeClr val="dk1"/>
                </a:solidFill>
                <a:latin typeface="Galano Grotesque" pitchFamily="2" charset="77"/>
                <a:ea typeface="Oswald Regular"/>
                <a:cs typeface="Oswald Regular"/>
                <a:sym typeface="Oswald"/>
              </a:rPr>
              <a:t>Thai/Vietnamese Restaurant</a:t>
            </a:r>
          </a:p>
          <a:p>
            <a:r>
              <a:rPr lang="en-US" sz="700">
                <a:solidFill>
                  <a:schemeClr val="dk1"/>
                </a:solidFill>
                <a:latin typeface="Galano Grotesque" pitchFamily="2" charset="77"/>
                <a:ea typeface="Oswald Regular"/>
                <a:cs typeface="Oswald Regular"/>
                <a:sym typeface="Oswald"/>
              </a:rPr>
              <a:t>Upscale Bar</a:t>
            </a:r>
          </a:p>
          <a:p>
            <a:r>
              <a:rPr lang="en-US" sz="700">
                <a:solidFill>
                  <a:schemeClr val="dk1"/>
                </a:solidFill>
                <a:latin typeface="Galano Grotesque" pitchFamily="2" charset="77"/>
                <a:ea typeface="Oswald Regular"/>
                <a:cs typeface="Oswald Regular"/>
                <a:sym typeface="Oswald"/>
              </a:rPr>
              <a:t>Vegetarian Restaurant</a:t>
            </a:r>
          </a:p>
          <a:p>
            <a:r>
              <a:rPr lang="en-US" sz="700">
                <a:solidFill>
                  <a:schemeClr val="dk1"/>
                </a:solidFill>
                <a:latin typeface="Galano Grotesque" pitchFamily="2" charset="77"/>
                <a:ea typeface="Oswald Regular"/>
                <a:cs typeface="Oswald Regular"/>
                <a:sym typeface="Oswald"/>
              </a:rPr>
              <a:t>Wine Selection</a:t>
            </a:r>
          </a:p>
          <a:p>
            <a:r>
              <a:rPr lang="en-US" sz="700">
                <a:solidFill>
                  <a:schemeClr val="dk1"/>
                </a:solidFill>
                <a:latin typeface="Galano Grotesque" pitchFamily="2" charset="77"/>
                <a:ea typeface="Oswald Regular"/>
                <a:cs typeface="Oswald Regular"/>
                <a:sym typeface="Oswald"/>
              </a:rPr>
              <a:t>Winery</a:t>
            </a:r>
          </a:p>
          <a:p>
            <a:r>
              <a:rPr lang="en-US" sz="1000" b="1">
                <a:solidFill>
                  <a:schemeClr val="dk1"/>
                </a:solidFill>
                <a:latin typeface="Galano Grotesque" pitchFamily="2" charset="77"/>
                <a:ea typeface="Oswald"/>
                <a:cs typeface="Oswald"/>
                <a:sym typeface="Oswald"/>
              </a:rPr>
              <a:t>Health &amp; Fitness</a:t>
            </a:r>
            <a:endParaRPr lang="en-US" sz="1000">
              <a:solidFill>
                <a:schemeClr val="dk1"/>
              </a:solidFill>
              <a:latin typeface="Galano Grotesque" pitchFamily="2" charset="77"/>
              <a:ea typeface="Oswald Regular"/>
              <a:cs typeface="Oswald Regular"/>
              <a:sym typeface="Oswald"/>
            </a:endParaRPr>
          </a:p>
          <a:p>
            <a:r>
              <a:rPr lang="en-US" sz="700">
                <a:solidFill>
                  <a:schemeClr val="dk1"/>
                </a:solidFill>
                <a:latin typeface="Galano Grotesque" pitchFamily="2" charset="77"/>
                <a:ea typeface="Oswald Regular"/>
                <a:cs typeface="Oswald Regular"/>
                <a:sym typeface="Oswald"/>
              </a:rPr>
              <a:t>Acupuncturist</a:t>
            </a:r>
          </a:p>
          <a:p>
            <a:r>
              <a:rPr lang="en-US" sz="700">
                <a:solidFill>
                  <a:schemeClr val="dk1"/>
                </a:solidFill>
                <a:latin typeface="Galano Grotesque" pitchFamily="2" charset="77"/>
                <a:ea typeface="Oswald Regular"/>
                <a:cs typeface="Oswald Regular"/>
                <a:sym typeface="Oswald"/>
              </a:rPr>
              <a:t>Assisted Living Facility</a:t>
            </a:r>
          </a:p>
          <a:p>
            <a:r>
              <a:rPr lang="en-US" sz="700">
                <a:solidFill>
                  <a:schemeClr val="dk1"/>
                </a:solidFill>
                <a:latin typeface="Galano Grotesque" pitchFamily="2" charset="77"/>
                <a:ea typeface="Oswald Regular"/>
                <a:cs typeface="Oswald Regular"/>
                <a:sym typeface="Oswald"/>
              </a:rPr>
              <a:t>Audiologist</a:t>
            </a:r>
          </a:p>
          <a:p>
            <a:r>
              <a:rPr lang="en-US" sz="700">
                <a:solidFill>
                  <a:schemeClr val="dk1"/>
                </a:solidFill>
                <a:latin typeface="Galano Grotesque" pitchFamily="2" charset="77"/>
                <a:ea typeface="Oswald Regular"/>
                <a:cs typeface="Oswald Regular"/>
                <a:sym typeface="Oswald"/>
              </a:rPr>
              <a:t>Chiropractor</a:t>
            </a:r>
          </a:p>
          <a:p>
            <a:r>
              <a:rPr lang="en-US" sz="700">
                <a:solidFill>
                  <a:schemeClr val="dk1"/>
                </a:solidFill>
                <a:latin typeface="Galano Grotesque" pitchFamily="2" charset="77"/>
                <a:ea typeface="Oswald Regular"/>
                <a:cs typeface="Oswald Regular"/>
                <a:sym typeface="Oswald"/>
              </a:rPr>
              <a:t>Clinic</a:t>
            </a:r>
          </a:p>
          <a:p>
            <a:r>
              <a:rPr lang="en-US" sz="700">
                <a:solidFill>
                  <a:schemeClr val="dk1"/>
                </a:solidFill>
                <a:latin typeface="Galano Grotesque" pitchFamily="2" charset="77"/>
                <a:ea typeface="Oswald Regular"/>
                <a:cs typeface="Oswald Regular"/>
                <a:sym typeface="Oswald"/>
              </a:rPr>
              <a:t>Cosmetic Dermatologist</a:t>
            </a:r>
          </a:p>
          <a:p>
            <a:r>
              <a:rPr lang="en-US" sz="700">
                <a:solidFill>
                  <a:schemeClr val="dk1"/>
                </a:solidFill>
                <a:latin typeface="Galano Grotesque" pitchFamily="2" charset="77"/>
                <a:ea typeface="Oswald Regular"/>
                <a:cs typeface="Oswald Regular"/>
                <a:sym typeface="Oswald"/>
              </a:rPr>
              <a:t>Cosmetic Surgeon</a:t>
            </a:r>
          </a:p>
          <a:p>
            <a:r>
              <a:rPr lang="en-US" sz="700">
                <a:solidFill>
                  <a:schemeClr val="dk1"/>
                </a:solidFill>
                <a:latin typeface="Galano Grotesque" pitchFamily="2" charset="77"/>
                <a:ea typeface="Oswald Regular"/>
                <a:cs typeface="Oswald Regular"/>
                <a:sym typeface="Oswald"/>
              </a:rPr>
              <a:t>Day Spa</a:t>
            </a:r>
          </a:p>
          <a:p>
            <a:r>
              <a:rPr lang="en-US" sz="700">
                <a:solidFill>
                  <a:schemeClr val="dk1"/>
                </a:solidFill>
                <a:latin typeface="Galano Grotesque" pitchFamily="2" charset="77"/>
                <a:ea typeface="Oswald Regular"/>
                <a:cs typeface="Oswald Regular"/>
                <a:sym typeface="Oswald"/>
              </a:rPr>
              <a:t>Dentist</a:t>
            </a:r>
          </a:p>
          <a:p>
            <a:r>
              <a:rPr lang="en-US" sz="700">
                <a:solidFill>
                  <a:schemeClr val="dk1"/>
                </a:solidFill>
                <a:latin typeface="Galano Grotesque" pitchFamily="2" charset="77"/>
                <a:ea typeface="Oswald Regular"/>
                <a:cs typeface="Oswald Regular"/>
                <a:sym typeface="Oswald"/>
              </a:rPr>
              <a:t>Dermatologist</a:t>
            </a:r>
          </a:p>
          <a:p>
            <a:r>
              <a:rPr lang="en-US" sz="700">
                <a:solidFill>
                  <a:schemeClr val="dk1"/>
                </a:solidFill>
                <a:latin typeface="Galano Grotesque" pitchFamily="2" charset="77"/>
                <a:ea typeface="Oswald Regular"/>
                <a:cs typeface="Oswald Regular"/>
                <a:sym typeface="Oswald"/>
              </a:rPr>
              <a:t>Eye Clinic</a:t>
            </a:r>
          </a:p>
          <a:p>
            <a:r>
              <a:rPr lang="en-US" sz="700">
                <a:solidFill>
                  <a:schemeClr val="dk1"/>
                </a:solidFill>
                <a:latin typeface="Galano Grotesque" pitchFamily="2" charset="77"/>
                <a:ea typeface="Oswald Regular"/>
                <a:cs typeface="Oswald Regular"/>
                <a:sym typeface="Oswald"/>
              </a:rPr>
              <a:t>Hospital</a:t>
            </a:r>
          </a:p>
          <a:p>
            <a:r>
              <a:rPr lang="en-US" sz="700">
                <a:solidFill>
                  <a:schemeClr val="dk1"/>
                </a:solidFill>
                <a:latin typeface="Galano Grotesque" pitchFamily="2" charset="77"/>
                <a:ea typeface="Oswald Regular"/>
                <a:cs typeface="Oswald Regular"/>
                <a:sym typeface="Oswald"/>
              </a:rPr>
              <a:t>In-Home Care Elder Services</a:t>
            </a:r>
          </a:p>
          <a:p>
            <a:r>
              <a:rPr lang="en-US" sz="700">
                <a:solidFill>
                  <a:schemeClr val="dk1"/>
                </a:solidFill>
                <a:latin typeface="Galano Grotesque" pitchFamily="2" charset="77"/>
                <a:ea typeface="Oswald Regular"/>
                <a:cs typeface="Oswald Regular"/>
                <a:sym typeface="Oswald"/>
              </a:rPr>
              <a:t>Laser Eye Center</a:t>
            </a:r>
          </a:p>
          <a:p>
            <a:r>
              <a:rPr lang="en-US" sz="700">
                <a:solidFill>
                  <a:schemeClr val="dk1"/>
                </a:solidFill>
                <a:latin typeface="Galano Grotesque" pitchFamily="2" charset="77"/>
                <a:ea typeface="Oswald Regular"/>
                <a:cs typeface="Oswald Regular"/>
                <a:sym typeface="Oswald"/>
              </a:rPr>
              <a:t>Massage</a:t>
            </a:r>
          </a:p>
          <a:p>
            <a:r>
              <a:rPr lang="en-US" sz="700">
                <a:solidFill>
                  <a:schemeClr val="dk1"/>
                </a:solidFill>
                <a:latin typeface="Galano Grotesque" pitchFamily="2" charset="77"/>
                <a:ea typeface="Oswald Regular"/>
                <a:cs typeface="Oswald Regular"/>
                <a:sym typeface="Oswald"/>
              </a:rPr>
              <a:t>Massage Therapist</a:t>
            </a:r>
          </a:p>
          <a:p>
            <a:r>
              <a:rPr lang="en-US" sz="700">
                <a:solidFill>
                  <a:schemeClr val="dk1"/>
                </a:solidFill>
                <a:latin typeface="Galano Grotesque" pitchFamily="2" charset="77"/>
                <a:ea typeface="Oswald Regular"/>
                <a:cs typeface="Oswald Regular"/>
                <a:sym typeface="Oswald"/>
              </a:rPr>
              <a:t>Medical Group</a:t>
            </a:r>
          </a:p>
          <a:p>
            <a:r>
              <a:rPr lang="en-US" sz="700">
                <a:solidFill>
                  <a:schemeClr val="dk1"/>
                </a:solidFill>
                <a:latin typeface="Galano Grotesque" pitchFamily="2" charset="77"/>
                <a:ea typeface="Oswald Regular"/>
                <a:cs typeface="Oswald Regular"/>
                <a:sym typeface="Oswald"/>
              </a:rPr>
              <a:t>Medical Spa</a:t>
            </a:r>
          </a:p>
          <a:p>
            <a:r>
              <a:rPr lang="en-US" sz="700">
                <a:solidFill>
                  <a:schemeClr val="dk1"/>
                </a:solidFill>
                <a:latin typeface="Galano Grotesque" pitchFamily="2" charset="77"/>
                <a:ea typeface="Oswald Regular"/>
                <a:cs typeface="Oswald Regular"/>
                <a:sym typeface="Oswald"/>
              </a:rPr>
              <a:t>Orthodontist</a:t>
            </a:r>
          </a:p>
          <a:p>
            <a:r>
              <a:rPr lang="en-US" sz="700">
                <a:solidFill>
                  <a:schemeClr val="dk1"/>
                </a:solidFill>
                <a:latin typeface="Galano Grotesque" pitchFamily="2" charset="77"/>
                <a:ea typeface="Oswald Regular"/>
                <a:cs typeface="Oswald Regular"/>
                <a:sym typeface="Oswald"/>
              </a:rPr>
              <a:t>Pediatrician</a:t>
            </a:r>
          </a:p>
          <a:p>
            <a:r>
              <a:rPr lang="en-US" sz="700">
                <a:solidFill>
                  <a:schemeClr val="dk1"/>
                </a:solidFill>
                <a:latin typeface="Galano Grotesque" pitchFamily="2" charset="77"/>
                <a:ea typeface="Oswald Regular"/>
                <a:cs typeface="Oswald Regular"/>
                <a:sym typeface="Oswald"/>
              </a:rPr>
              <a:t>Personal Trainer</a:t>
            </a:r>
          </a:p>
          <a:p>
            <a:r>
              <a:rPr lang="en-US" sz="700">
                <a:solidFill>
                  <a:schemeClr val="dk1"/>
                </a:solidFill>
                <a:latin typeface="Galano Grotesque" pitchFamily="2" charset="77"/>
                <a:ea typeface="Oswald Regular"/>
                <a:cs typeface="Oswald Regular"/>
                <a:sym typeface="Oswald"/>
              </a:rPr>
              <a:t>Pharmacy</a:t>
            </a:r>
          </a:p>
          <a:p>
            <a:r>
              <a:rPr lang="en-US" sz="700">
                <a:solidFill>
                  <a:schemeClr val="dk1"/>
                </a:solidFill>
                <a:latin typeface="Galano Grotesque" pitchFamily="2" charset="77"/>
                <a:ea typeface="Oswald Regular"/>
                <a:cs typeface="Oswald Regular"/>
                <a:sym typeface="Oswald"/>
              </a:rPr>
              <a:t>Physician</a:t>
            </a:r>
          </a:p>
          <a:p>
            <a:r>
              <a:rPr lang="en-US" sz="700">
                <a:solidFill>
                  <a:schemeClr val="dk1"/>
                </a:solidFill>
                <a:latin typeface="Galano Grotesque" pitchFamily="2" charset="77"/>
                <a:ea typeface="Oswald Regular"/>
                <a:cs typeface="Oswald Regular"/>
                <a:sym typeface="Oswald"/>
              </a:rPr>
              <a:t>Weight Loss Clinic/Counseling</a:t>
            </a:r>
          </a:p>
          <a:p>
            <a:r>
              <a:rPr lang="en-US" sz="1000" b="1">
                <a:solidFill>
                  <a:schemeClr val="dk1"/>
                </a:solidFill>
                <a:latin typeface="Galano Grotesque" pitchFamily="2" charset="77"/>
                <a:ea typeface="Oswald"/>
                <a:cs typeface="Oswald"/>
                <a:sym typeface="Oswald"/>
              </a:rPr>
              <a:t>Services</a:t>
            </a:r>
          </a:p>
          <a:p>
            <a:r>
              <a:rPr lang="en-US" sz="700">
                <a:solidFill>
                  <a:schemeClr val="dk1"/>
                </a:solidFill>
                <a:latin typeface="Galano Grotesque" pitchFamily="2" charset="77"/>
                <a:ea typeface="Oswald Regular"/>
                <a:cs typeface="Oswald Regular"/>
                <a:sym typeface="Oswald"/>
              </a:rPr>
              <a:t>Accounting Firm</a:t>
            </a:r>
          </a:p>
          <a:p>
            <a:r>
              <a:rPr lang="en-US" sz="700">
                <a:solidFill>
                  <a:schemeClr val="dk1"/>
                </a:solidFill>
                <a:latin typeface="Galano Grotesque" pitchFamily="2" charset="77"/>
                <a:ea typeface="Oswald Regular"/>
                <a:cs typeface="Oswald Regular"/>
                <a:sym typeface="Oswald"/>
              </a:rPr>
              <a:t>Auto Loan Provider</a:t>
            </a:r>
          </a:p>
          <a:p>
            <a:r>
              <a:rPr lang="en-US" sz="700">
                <a:solidFill>
                  <a:schemeClr val="dk1"/>
                </a:solidFill>
                <a:latin typeface="Galano Grotesque" pitchFamily="2" charset="77"/>
                <a:ea typeface="Oswald Regular"/>
                <a:cs typeface="Oswald Regular"/>
                <a:sym typeface="Oswald"/>
              </a:rPr>
              <a:t>Bank</a:t>
            </a:r>
          </a:p>
          <a:p>
            <a:r>
              <a:rPr lang="en-US" sz="700">
                <a:solidFill>
                  <a:schemeClr val="dk1"/>
                </a:solidFill>
                <a:latin typeface="Galano Grotesque" pitchFamily="2" charset="77"/>
                <a:ea typeface="Oswald Regular"/>
                <a:cs typeface="Oswald Regular"/>
                <a:sym typeface="Oswald"/>
              </a:rPr>
              <a:t>Bookkeeping/Tax Service</a:t>
            </a:r>
          </a:p>
          <a:p>
            <a:r>
              <a:rPr lang="en-US" sz="700">
                <a:solidFill>
                  <a:schemeClr val="dk1"/>
                </a:solidFill>
                <a:latin typeface="Galano Grotesque" pitchFamily="2" charset="77"/>
                <a:ea typeface="Oswald Regular"/>
                <a:cs typeface="Oswald Regular"/>
                <a:sym typeface="Oswald"/>
              </a:rPr>
              <a:t>Car Wash</a:t>
            </a:r>
          </a:p>
          <a:p>
            <a:r>
              <a:rPr lang="en-US" sz="700">
                <a:solidFill>
                  <a:schemeClr val="dk1"/>
                </a:solidFill>
                <a:latin typeface="Galano Grotesque" pitchFamily="2" charset="77"/>
                <a:ea typeface="Oswald Regular"/>
                <a:cs typeface="Oswald Regular"/>
                <a:sym typeface="Oswald"/>
              </a:rPr>
              <a:t>Carpet Cleaner</a:t>
            </a:r>
          </a:p>
          <a:p>
            <a:r>
              <a:rPr lang="en-US" sz="700">
                <a:solidFill>
                  <a:schemeClr val="dk1"/>
                </a:solidFill>
                <a:latin typeface="Galano Grotesque" pitchFamily="2" charset="77"/>
                <a:ea typeface="Oswald Regular"/>
                <a:cs typeface="Oswald Regular"/>
                <a:sym typeface="Oswald"/>
              </a:rPr>
              <a:t>Child Care</a:t>
            </a:r>
          </a:p>
          <a:p>
            <a:r>
              <a:rPr lang="en-US" sz="700">
                <a:solidFill>
                  <a:schemeClr val="dk1"/>
                </a:solidFill>
                <a:latin typeface="Galano Grotesque" pitchFamily="2" charset="77"/>
                <a:ea typeface="Oswald Regular"/>
                <a:cs typeface="Oswald Regular"/>
                <a:sym typeface="Oswald"/>
              </a:rPr>
              <a:t>Commercial Real Estate </a:t>
            </a:r>
          </a:p>
          <a:p>
            <a:r>
              <a:rPr lang="en-US" sz="700">
                <a:solidFill>
                  <a:schemeClr val="dk1"/>
                </a:solidFill>
                <a:latin typeface="Galano Grotesque" pitchFamily="2" charset="77"/>
                <a:ea typeface="Oswald Regular"/>
                <a:cs typeface="Oswald Regular"/>
                <a:sym typeface="Oswald"/>
              </a:rPr>
              <a:t>Computer/IT Services</a:t>
            </a:r>
          </a:p>
          <a:p>
            <a:r>
              <a:rPr lang="en-US" sz="700">
                <a:solidFill>
                  <a:schemeClr val="dk1"/>
                </a:solidFill>
                <a:latin typeface="Galano Grotesque" pitchFamily="2" charset="77"/>
                <a:ea typeface="Oswald Regular"/>
                <a:cs typeface="Oswald Regular"/>
                <a:sym typeface="Oswald"/>
              </a:rPr>
              <a:t>Construction Company</a:t>
            </a:r>
          </a:p>
          <a:p>
            <a:r>
              <a:rPr lang="en-US" sz="700">
                <a:solidFill>
                  <a:schemeClr val="dk1"/>
                </a:solidFill>
                <a:latin typeface="Galano Grotesque" pitchFamily="2" charset="77"/>
                <a:ea typeface="Oswald Regular"/>
                <a:cs typeface="Oswald Regular"/>
                <a:sym typeface="Oswald"/>
              </a:rPr>
              <a:t>Contractor</a:t>
            </a:r>
          </a:p>
        </p:txBody>
      </p:sp>
      <p:sp>
        <p:nvSpPr>
          <p:cNvPr id="39" name="Google Shape;61;p14">
            <a:extLst>
              <a:ext uri="{FF2B5EF4-FFF2-40B4-BE49-F238E27FC236}">
                <a16:creationId xmlns:a16="http://schemas.microsoft.com/office/drawing/2014/main" id="{9EBA3765-21EB-8F42-9B2F-797F547E4C5A}"/>
              </a:ext>
            </a:extLst>
          </p:cNvPr>
          <p:cNvSpPr txBox="1"/>
          <p:nvPr/>
        </p:nvSpPr>
        <p:spPr>
          <a:xfrm>
            <a:off x="3964933" y="1229456"/>
            <a:ext cx="1617513" cy="5558772"/>
          </a:xfrm>
          <a:prstGeom prst="rect">
            <a:avLst/>
          </a:prstGeom>
          <a:noFill/>
          <a:ln>
            <a:noFill/>
          </a:ln>
        </p:spPr>
        <p:txBody>
          <a:bodyPr spcFirstLastPara="1" wrap="square" lIns="91425" tIns="91425" rIns="91425" bIns="91425" anchor="t" anchorCtr="0">
            <a:noAutofit/>
          </a:bodyPr>
          <a:lstStyle/>
          <a:p>
            <a:r>
              <a:rPr lang="en-US" sz="700">
                <a:solidFill>
                  <a:schemeClr val="dk1"/>
                </a:solidFill>
                <a:latin typeface="Galano Grotesque" pitchFamily="2" charset="77"/>
                <a:ea typeface="Oswald Regular"/>
                <a:cs typeface="Oswald Regular"/>
                <a:sym typeface="Oswald"/>
              </a:rPr>
              <a:t>Financial Institution</a:t>
            </a:r>
          </a:p>
          <a:p>
            <a:r>
              <a:rPr lang="en-US" sz="700">
                <a:solidFill>
                  <a:schemeClr val="dk1"/>
                </a:solidFill>
                <a:latin typeface="Galano Grotesque" pitchFamily="2" charset="77"/>
                <a:ea typeface="Oswald Regular"/>
                <a:cs typeface="Oswald Regular"/>
                <a:sym typeface="Oswald"/>
              </a:rPr>
              <a:t>Financial Planning</a:t>
            </a:r>
          </a:p>
          <a:p>
            <a:r>
              <a:rPr lang="en-US" sz="700">
                <a:solidFill>
                  <a:schemeClr val="dk1"/>
                </a:solidFill>
                <a:latin typeface="Galano Grotesque" pitchFamily="2" charset="77"/>
                <a:ea typeface="Oswald Regular"/>
                <a:cs typeface="Oswald Regular"/>
                <a:sym typeface="Oswald"/>
              </a:rPr>
              <a:t>Hair Salon</a:t>
            </a:r>
          </a:p>
          <a:p>
            <a:r>
              <a:rPr lang="en-US" sz="700">
                <a:solidFill>
                  <a:schemeClr val="dk1"/>
                </a:solidFill>
                <a:latin typeface="Galano Grotesque" pitchFamily="2" charset="77"/>
                <a:ea typeface="Oswald Regular"/>
                <a:cs typeface="Oswald Regular"/>
                <a:sym typeface="Oswald"/>
              </a:rPr>
              <a:t>Heating &amp; Air Company</a:t>
            </a:r>
          </a:p>
          <a:p>
            <a:r>
              <a:rPr lang="en-US" sz="700">
                <a:solidFill>
                  <a:schemeClr val="dk1"/>
                </a:solidFill>
                <a:latin typeface="Galano Grotesque" pitchFamily="2" charset="77"/>
                <a:ea typeface="Oswald Regular"/>
                <a:cs typeface="Oswald Regular"/>
                <a:sym typeface="Oswald"/>
              </a:rPr>
              <a:t>Home Lighting</a:t>
            </a:r>
          </a:p>
          <a:p>
            <a:r>
              <a:rPr lang="en-US" sz="700">
                <a:solidFill>
                  <a:schemeClr val="dk1"/>
                </a:solidFill>
                <a:latin typeface="Galano Grotesque" pitchFamily="2" charset="77"/>
                <a:ea typeface="Oswald Regular"/>
                <a:cs typeface="Oswald Regular"/>
                <a:sym typeface="Oswald"/>
              </a:rPr>
              <a:t>Home Security</a:t>
            </a:r>
          </a:p>
          <a:p>
            <a:r>
              <a:rPr lang="en-US" sz="700">
                <a:solidFill>
                  <a:schemeClr val="dk1"/>
                </a:solidFill>
                <a:latin typeface="Galano Grotesque" pitchFamily="2" charset="77"/>
                <a:ea typeface="Oswald Regular"/>
                <a:cs typeface="Oswald Regular"/>
                <a:sym typeface="Oswald"/>
              </a:rPr>
              <a:t>Hotel</a:t>
            </a:r>
          </a:p>
          <a:p>
            <a:r>
              <a:rPr lang="en-US" sz="700">
                <a:solidFill>
                  <a:schemeClr val="dk1"/>
                </a:solidFill>
                <a:latin typeface="Galano Grotesque" pitchFamily="2" charset="77"/>
                <a:ea typeface="Oswald Regular"/>
                <a:cs typeface="Oswald Regular"/>
                <a:sym typeface="Oswald"/>
              </a:rPr>
              <a:t>Insurance Agency</a:t>
            </a:r>
          </a:p>
          <a:p>
            <a:r>
              <a:rPr lang="en-US" sz="700">
                <a:solidFill>
                  <a:schemeClr val="dk1"/>
                </a:solidFill>
                <a:latin typeface="Galano Grotesque" pitchFamily="2" charset="77"/>
                <a:ea typeface="Oswald Regular"/>
                <a:cs typeface="Oswald Regular"/>
                <a:sym typeface="Oswald"/>
              </a:rPr>
              <a:t>Jeweler</a:t>
            </a:r>
          </a:p>
          <a:p>
            <a:r>
              <a:rPr lang="en-US" sz="700">
                <a:solidFill>
                  <a:schemeClr val="dk1"/>
                </a:solidFill>
                <a:latin typeface="Galano Grotesque" pitchFamily="2" charset="77"/>
                <a:ea typeface="Oswald Regular"/>
                <a:cs typeface="Oswald Regular"/>
                <a:sym typeface="Oswald"/>
              </a:rPr>
              <a:t>Kitchen &amp; Bath Remodeler</a:t>
            </a:r>
          </a:p>
          <a:p>
            <a:r>
              <a:rPr lang="en-US" sz="700">
                <a:solidFill>
                  <a:schemeClr val="dk1"/>
                </a:solidFill>
                <a:latin typeface="Galano Grotesque" pitchFamily="2" charset="77"/>
                <a:ea typeface="Oswald Regular"/>
                <a:cs typeface="Oswald Regular"/>
                <a:sym typeface="Oswald"/>
              </a:rPr>
              <a:t>Landscaper</a:t>
            </a:r>
          </a:p>
          <a:p>
            <a:r>
              <a:rPr lang="en-US" sz="700">
                <a:solidFill>
                  <a:schemeClr val="dk1"/>
                </a:solidFill>
                <a:latin typeface="Galano Grotesque" pitchFamily="2" charset="77"/>
                <a:ea typeface="Oswald Regular"/>
                <a:cs typeface="Oswald Regular"/>
                <a:sym typeface="Oswald"/>
              </a:rPr>
              <a:t>Law Firm/Lawyer</a:t>
            </a:r>
          </a:p>
          <a:p>
            <a:r>
              <a:rPr lang="en-US" sz="700">
                <a:solidFill>
                  <a:schemeClr val="dk1"/>
                </a:solidFill>
                <a:latin typeface="Galano Grotesque" pitchFamily="2" charset="77"/>
                <a:ea typeface="Oswald Regular"/>
                <a:cs typeface="Oswald Regular"/>
                <a:sym typeface="Oswald"/>
              </a:rPr>
              <a:t>Mechanic</a:t>
            </a:r>
          </a:p>
          <a:p>
            <a:r>
              <a:rPr lang="en-US" sz="700">
                <a:solidFill>
                  <a:schemeClr val="dk1"/>
                </a:solidFill>
                <a:latin typeface="Galano Grotesque" pitchFamily="2" charset="77"/>
                <a:ea typeface="Oswald Regular"/>
                <a:cs typeface="Oswald Regular"/>
                <a:sym typeface="Oswald"/>
              </a:rPr>
              <a:t>Mortgage/Home Loan Provider</a:t>
            </a:r>
          </a:p>
          <a:p>
            <a:r>
              <a:rPr lang="en-US" sz="700">
                <a:solidFill>
                  <a:schemeClr val="dk1"/>
                </a:solidFill>
                <a:latin typeface="Galano Grotesque" pitchFamily="2" charset="77"/>
                <a:ea typeface="Oswald Regular"/>
                <a:cs typeface="Oswald Regular"/>
                <a:sym typeface="Oswald"/>
              </a:rPr>
              <a:t>Motorcycle Shop</a:t>
            </a:r>
          </a:p>
          <a:p>
            <a:r>
              <a:rPr lang="en-US" sz="700">
                <a:solidFill>
                  <a:schemeClr val="dk1"/>
                </a:solidFill>
                <a:latin typeface="Galano Grotesque" pitchFamily="2" charset="77"/>
                <a:ea typeface="Oswald Regular"/>
                <a:cs typeface="Oswald Regular"/>
                <a:sym typeface="Oswald"/>
              </a:rPr>
              <a:t>Nail Salon</a:t>
            </a:r>
          </a:p>
          <a:p>
            <a:r>
              <a:rPr lang="en-US" sz="700">
                <a:solidFill>
                  <a:schemeClr val="dk1"/>
                </a:solidFill>
                <a:latin typeface="Galano Grotesque" pitchFamily="2" charset="77"/>
                <a:ea typeface="Oswald Regular"/>
                <a:cs typeface="Oswald Regular"/>
                <a:sym typeface="Oswald"/>
              </a:rPr>
              <a:t>New Home Builder</a:t>
            </a:r>
          </a:p>
          <a:p>
            <a:r>
              <a:rPr lang="en-US" sz="700">
                <a:solidFill>
                  <a:schemeClr val="dk1"/>
                </a:solidFill>
                <a:latin typeface="Galano Grotesque" pitchFamily="2" charset="77"/>
                <a:ea typeface="Oswald Regular"/>
                <a:cs typeface="Oswald Regular"/>
                <a:sym typeface="Oswald"/>
              </a:rPr>
              <a:t>Oil Change</a:t>
            </a:r>
          </a:p>
          <a:p>
            <a:r>
              <a:rPr lang="en-US" sz="700">
                <a:solidFill>
                  <a:schemeClr val="dk1"/>
                </a:solidFill>
                <a:latin typeface="Galano Grotesque" pitchFamily="2" charset="77"/>
                <a:ea typeface="Oswald Regular"/>
                <a:cs typeface="Oswald Regular"/>
                <a:sym typeface="Oswald"/>
              </a:rPr>
              <a:t>Pest Control</a:t>
            </a:r>
          </a:p>
          <a:p>
            <a:r>
              <a:rPr lang="en-US" sz="700">
                <a:solidFill>
                  <a:schemeClr val="dk1"/>
                </a:solidFill>
                <a:latin typeface="Galano Grotesque" pitchFamily="2" charset="77"/>
                <a:ea typeface="Oswald Regular"/>
                <a:cs typeface="Oswald Regular"/>
                <a:sym typeface="Oswald"/>
              </a:rPr>
              <a:t>Pet Boarding/Daycare</a:t>
            </a:r>
          </a:p>
          <a:p>
            <a:r>
              <a:rPr lang="en-US" sz="700">
                <a:solidFill>
                  <a:schemeClr val="dk1"/>
                </a:solidFill>
                <a:latin typeface="Galano Grotesque" pitchFamily="2" charset="77"/>
                <a:ea typeface="Oswald Regular"/>
                <a:cs typeface="Oswald Regular"/>
                <a:sym typeface="Oswald"/>
              </a:rPr>
              <a:t>Pet Groomer</a:t>
            </a:r>
          </a:p>
          <a:p>
            <a:r>
              <a:rPr lang="en-US" sz="700">
                <a:solidFill>
                  <a:schemeClr val="dk1"/>
                </a:solidFill>
                <a:latin typeface="Galano Grotesque" pitchFamily="2" charset="77"/>
                <a:ea typeface="Oswald Regular"/>
                <a:cs typeface="Oswald Regular"/>
                <a:sym typeface="Oswald"/>
              </a:rPr>
              <a:t>Photographer</a:t>
            </a:r>
          </a:p>
          <a:p>
            <a:r>
              <a:rPr lang="en-US" sz="700">
                <a:solidFill>
                  <a:schemeClr val="dk1"/>
                </a:solidFill>
                <a:latin typeface="Galano Grotesque" pitchFamily="2" charset="77"/>
                <a:ea typeface="Oswald Regular"/>
                <a:cs typeface="Oswald Regular"/>
                <a:sym typeface="Oswald"/>
              </a:rPr>
              <a:t>Piercing Studio</a:t>
            </a:r>
          </a:p>
          <a:p>
            <a:r>
              <a:rPr lang="en-US" sz="700">
                <a:solidFill>
                  <a:schemeClr val="dk1"/>
                </a:solidFill>
                <a:latin typeface="Galano Grotesque" pitchFamily="2" charset="77"/>
                <a:ea typeface="Oswald Regular"/>
                <a:cs typeface="Oswald Regular"/>
                <a:sym typeface="Oswald"/>
              </a:rPr>
              <a:t>Plumber</a:t>
            </a:r>
          </a:p>
          <a:p>
            <a:r>
              <a:rPr lang="en-US" sz="700">
                <a:solidFill>
                  <a:schemeClr val="dk1"/>
                </a:solidFill>
                <a:latin typeface="Galano Grotesque" pitchFamily="2" charset="77"/>
                <a:ea typeface="Oswald Regular"/>
                <a:cs typeface="Oswald Regular"/>
                <a:sym typeface="Oswald"/>
              </a:rPr>
              <a:t>Property Management Company</a:t>
            </a:r>
          </a:p>
          <a:p>
            <a:r>
              <a:rPr lang="en-US" sz="700">
                <a:solidFill>
                  <a:schemeClr val="dk1"/>
                </a:solidFill>
                <a:latin typeface="Galano Grotesque" pitchFamily="2" charset="77"/>
                <a:ea typeface="Oswald Regular"/>
                <a:cs typeface="Oswald Regular"/>
                <a:sym typeface="Oswald"/>
              </a:rPr>
              <a:t>Real Estate Agency</a:t>
            </a:r>
          </a:p>
          <a:p>
            <a:r>
              <a:rPr lang="en-US" sz="700">
                <a:solidFill>
                  <a:schemeClr val="dk1"/>
                </a:solidFill>
                <a:latin typeface="Galano Grotesque" pitchFamily="2" charset="77"/>
                <a:ea typeface="Oswald Regular"/>
                <a:cs typeface="Oswald Regular"/>
                <a:sym typeface="Oswald"/>
              </a:rPr>
              <a:t>Real Estate Agent</a:t>
            </a:r>
          </a:p>
          <a:p>
            <a:r>
              <a:rPr lang="en-US" sz="700">
                <a:solidFill>
                  <a:schemeClr val="dk1"/>
                </a:solidFill>
                <a:latin typeface="Galano Grotesque" pitchFamily="2" charset="77"/>
                <a:ea typeface="Oswald Regular"/>
                <a:cs typeface="Oswald Regular"/>
                <a:sym typeface="Oswald"/>
              </a:rPr>
              <a:t>Shoe Repair Store</a:t>
            </a:r>
          </a:p>
          <a:p>
            <a:r>
              <a:rPr lang="en-US" sz="700">
                <a:solidFill>
                  <a:schemeClr val="dk1"/>
                </a:solidFill>
                <a:latin typeface="Galano Grotesque" pitchFamily="2" charset="77"/>
                <a:ea typeface="Oswald Regular"/>
                <a:cs typeface="Oswald Regular"/>
                <a:sym typeface="Oswald"/>
              </a:rPr>
              <a:t>Tanning Salon</a:t>
            </a:r>
          </a:p>
          <a:p>
            <a:r>
              <a:rPr lang="en-US" sz="700">
                <a:solidFill>
                  <a:schemeClr val="dk1"/>
                </a:solidFill>
                <a:latin typeface="Galano Grotesque" pitchFamily="2" charset="77"/>
                <a:ea typeface="Oswald Regular"/>
                <a:cs typeface="Oswald Regular"/>
                <a:sym typeface="Oswald"/>
              </a:rPr>
              <a:t>Tire Shop</a:t>
            </a:r>
          </a:p>
          <a:p>
            <a:r>
              <a:rPr lang="en-US" sz="700">
                <a:solidFill>
                  <a:schemeClr val="dk1"/>
                </a:solidFill>
                <a:latin typeface="Galano Grotesque" pitchFamily="2" charset="77"/>
                <a:ea typeface="Oswald Regular"/>
                <a:cs typeface="Oswald Regular"/>
                <a:sym typeface="Oswald"/>
              </a:rPr>
              <a:t>Travel Agent</a:t>
            </a:r>
          </a:p>
          <a:p>
            <a:r>
              <a:rPr lang="en-US" sz="700">
                <a:solidFill>
                  <a:schemeClr val="dk1"/>
                </a:solidFill>
                <a:latin typeface="Galano Grotesque" pitchFamily="2" charset="77"/>
                <a:ea typeface="Oswald Regular"/>
                <a:cs typeface="Oswald Regular"/>
                <a:sym typeface="Oswald"/>
              </a:rPr>
              <a:t>Veterinarian</a:t>
            </a:r>
          </a:p>
          <a:p>
            <a:r>
              <a:rPr lang="en-US" sz="1000" b="1">
                <a:solidFill>
                  <a:schemeClr val="dk1"/>
                </a:solidFill>
                <a:latin typeface="Galano Grotesque" pitchFamily="2" charset="77"/>
                <a:ea typeface="Oswald"/>
                <a:cs typeface="Oswald"/>
                <a:sym typeface="Oswald"/>
              </a:rPr>
              <a:t>Sports &amp; Recreation</a:t>
            </a:r>
            <a:endParaRPr lang="en-US" sz="1000">
              <a:solidFill>
                <a:schemeClr val="dk1"/>
              </a:solidFill>
              <a:latin typeface="Galano Grotesque" pitchFamily="2" charset="77"/>
              <a:ea typeface="Oswald Regular"/>
              <a:cs typeface="Oswald Regular"/>
              <a:sym typeface="Oswald"/>
            </a:endParaRPr>
          </a:p>
          <a:p>
            <a:r>
              <a:rPr lang="en-US" sz="700">
                <a:solidFill>
                  <a:schemeClr val="dk1"/>
                </a:solidFill>
                <a:latin typeface="Galano Grotesque" pitchFamily="2" charset="77"/>
                <a:ea typeface="Oswald Regular"/>
                <a:cs typeface="Oswald Regular"/>
                <a:sym typeface="Oswald"/>
              </a:rPr>
              <a:t>Bowling Alley</a:t>
            </a:r>
          </a:p>
          <a:p>
            <a:r>
              <a:rPr lang="en-US" sz="700">
                <a:solidFill>
                  <a:schemeClr val="dk1"/>
                </a:solidFill>
                <a:latin typeface="Galano Grotesque" pitchFamily="2" charset="77"/>
                <a:ea typeface="Oswald Regular"/>
                <a:cs typeface="Oswald Regular"/>
                <a:sym typeface="Oswald"/>
              </a:rPr>
              <a:t>Driving Range</a:t>
            </a:r>
          </a:p>
          <a:p>
            <a:r>
              <a:rPr lang="en-US" sz="700">
                <a:solidFill>
                  <a:schemeClr val="dk1"/>
                </a:solidFill>
                <a:latin typeface="Galano Grotesque" pitchFamily="2" charset="77"/>
                <a:ea typeface="Oswald Regular"/>
                <a:cs typeface="Oswald Regular"/>
                <a:sym typeface="Oswald"/>
              </a:rPr>
              <a:t>Golf Course</a:t>
            </a:r>
          </a:p>
          <a:p>
            <a:r>
              <a:rPr lang="en-US" sz="700">
                <a:solidFill>
                  <a:schemeClr val="dk1"/>
                </a:solidFill>
                <a:latin typeface="Galano Grotesque" pitchFamily="2" charset="77"/>
                <a:ea typeface="Oswald Regular"/>
                <a:cs typeface="Oswald Regular"/>
                <a:sym typeface="Oswald"/>
              </a:rPr>
              <a:t>Gym</a:t>
            </a:r>
          </a:p>
          <a:p>
            <a:r>
              <a:rPr lang="en-US" sz="700">
                <a:solidFill>
                  <a:schemeClr val="dk1"/>
                </a:solidFill>
                <a:latin typeface="Galano Grotesque" pitchFamily="2" charset="77"/>
                <a:ea typeface="Oswald Regular"/>
                <a:cs typeface="Oswald Regular"/>
                <a:sym typeface="Oswald"/>
              </a:rPr>
              <a:t>Health &amp; Fitness Club</a:t>
            </a:r>
          </a:p>
          <a:p>
            <a:r>
              <a:rPr lang="en-US" sz="700">
                <a:solidFill>
                  <a:schemeClr val="dk1"/>
                </a:solidFill>
                <a:latin typeface="Galano Grotesque" pitchFamily="2" charset="77"/>
                <a:ea typeface="Oswald Regular"/>
                <a:cs typeface="Oswald Regular"/>
                <a:sym typeface="Oswald"/>
              </a:rPr>
              <a:t>Local Park</a:t>
            </a:r>
          </a:p>
          <a:p>
            <a:r>
              <a:rPr lang="en-US" sz="700">
                <a:solidFill>
                  <a:schemeClr val="dk1"/>
                </a:solidFill>
                <a:latin typeface="Galano Grotesque" pitchFamily="2" charset="77"/>
                <a:ea typeface="Oswald Regular"/>
                <a:cs typeface="Oswald Regular"/>
                <a:sym typeface="Oswald"/>
              </a:rPr>
              <a:t>Pilates Studio</a:t>
            </a:r>
          </a:p>
          <a:p>
            <a:r>
              <a:rPr lang="en-US" sz="700">
                <a:solidFill>
                  <a:schemeClr val="dk1"/>
                </a:solidFill>
                <a:latin typeface="Galano Grotesque" pitchFamily="2" charset="77"/>
                <a:ea typeface="Oswald Regular"/>
                <a:cs typeface="Oswald Regular"/>
                <a:sym typeface="Oswald"/>
              </a:rPr>
              <a:t>Pool Hall</a:t>
            </a:r>
          </a:p>
          <a:p>
            <a:r>
              <a:rPr lang="en-US" sz="700">
                <a:solidFill>
                  <a:schemeClr val="dk1"/>
                </a:solidFill>
                <a:latin typeface="Galano Grotesque" pitchFamily="2" charset="77"/>
                <a:ea typeface="Oswald Regular"/>
                <a:cs typeface="Oswald Regular"/>
                <a:sym typeface="Oswald"/>
              </a:rPr>
              <a:t>Shooting Range</a:t>
            </a:r>
          </a:p>
          <a:p>
            <a:r>
              <a:rPr lang="en-US" sz="700">
                <a:solidFill>
                  <a:schemeClr val="dk1"/>
                </a:solidFill>
                <a:latin typeface="Galano Grotesque" pitchFamily="2" charset="77"/>
                <a:ea typeface="Oswald Regular"/>
                <a:cs typeface="Oswald Regular"/>
                <a:sym typeface="Oswald"/>
              </a:rPr>
              <a:t>Swimming Pool/Waterpark</a:t>
            </a:r>
          </a:p>
          <a:p>
            <a:r>
              <a:rPr lang="en-US" sz="700">
                <a:solidFill>
                  <a:schemeClr val="dk1"/>
                </a:solidFill>
                <a:latin typeface="Galano Grotesque" pitchFamily="2" charset="77"/>
                <a:ea typeface="Oswald Regular"/>
                <a:cs typeface="Oswald Regular"/>
                <a:sym typeface="Oswald"/>
              </a:rPr>
              <a:t>Yoga Studio</a:t>
            </a:r>
          </a:p>
          <a:p>
            <a:r>
              <a:rPr lang="en-US" sz="1000" b="1">
                <a:solidFill>
                  <a:schemeClr val="dk1"/>
                </a:solidFill>
                <a:latin typeface="Galano Grotesque" pitchFamily="2" charset="77"/>
                <a:ea typeface="Oswald Regular"/>
                <a:cs typeface="Oswald Regular"/>
                <a:sym typeface="Oswald"/>
              </a:rPr>
              <a:t>Shopping</a:t>
            </a:r>
          </a:p>
          <a:p>
            <a:r>
              <a:rPr lang="en-US" sz="700">
                <a:solidFill>
                  <a:schemeClr val="dk1"/>
                </a:solidFill>
                <a:latin typeface="Galano Grotesque" pitchFamily="2" charset="77"/>
                <a:ea typeface="Oswald Regular"/>
                <a:cs typeface="Oswald Regular"/>
                <a:sym typeface="Oswald"/>
              </a:rPr>
              <a:t>Antique Store</a:t>
            </a:r>
          </a:p>
          <a:p>
            <a:r>
              <a:rPr lang="en-US" sz="700">
                <a:solidFill>
                  <a:schemeClr val="dk1"/>
                </a:solidFill>
                <a:latin typeface="Galano Grotesque" pitchFamily="2" charset="77"/>
                <a:ea typeface="Oswald Regular"/>
                <a:cs typeface="Oswald Regular"/>
                <a:sym typeface="Oswald"/>
              </a:rPr>
              <a:t>Appliance Store</a:t>
            </a:r>
          </a:p>
          <a:p>
            <a:r>
              <a:rPr lang="en-US" sz="700">
                <a:solidFill>
                  <a:schemeClr val="dk1"/>
                </a:solidFill>
                <a:latin typeface="Galano Grotesque" pitchFamily="2" charset="77"/>
                <a:ea typeface="Oswald Regular"/>
                <a:cs typeface="Oswald Regular"/>
                <a:sym typeface="Oswald"/>
              </a:rPr>
              <a:t>Bicycle Shop</a:t>
            </a:r>
          </a:p>
          <a:p>
            <a:r>
              <a:rPr lang="en-US" sz="700">
                <a:solidFill>
                  <a:schemeClr val="dk1"/>
                </a:solidFill>
                <a:latin typeface="Galano Grotesque" pitchFamily="2" charset="77"/>
                <a:ea typeface="Oswald Regular"/>
                <a:cs typeface="Oswald Regular"/>
                <a:sym typeface="Oswald"/>
              </a:rPr>
              <a:t>Book Store</a:t>
            </a:r>
          </a:p>
          <a:p>
            <a:endParaRPr lang="en-US" sz="700">
              <a:solidFill>
                <a:schemeClr val="dk1"/>
              </a:solidFill>
              <a:latin typeface="Galano Grotesque" pitchFamily="2" charset="77"/>
              <a:ea typeface="Oswald Regular"/>
              <a:cs typeface="Oswald Regular"/>
              <a:sym typeface="Oswald"/>
            </a:endParaRPr>
          </a:p>
        </p:txBody>
      </p:sp>
      <p:sp>
        <p:nvSpPr>
          <p:cNvPr id="53" name="Google Shape;61;p14">
            <a:extLst>
              <a:ext uri="{FF2B5EF4-FFF2-40B4-BE49-F238E27FC236}">
                <a16:creationId xmlns:a16="http://schemas.microsoft.com/office/drawing/2014/main" id="{6D27BDBF-2E93-684C-A950-EDDC34CF3B43}"/>
              </a:ext>
            </a:extLst>
          </p:cNvPr>
          <p:cNvSpPr txBox="1"/>
          <p:nvPr/>
        </p:nvSpPr>
        <p:spPr>
          <a:xfrm>
            <a:off x="5618227" y="1242444"/>
            <a:ext cx="1617513" cy="5558772"/>
          </a:xfrm>
          <a:prstGeom prst="rect">
            <a:avLst/>
          </a:prstGeom>
          <a:noFill/>
          <a:ln>
            <a:noFill/>
          </a:ln>
        </p:spPr>
        <p:txBody>
          <a:bodyPr spcFirstLastPara="1" wrap="square" lIns="91425" tIns="91425" rIns="91425" bIns="91425" anchor="t" anchorCtr="0">
            <a:noAutofit/>
          </a:bodyPr>
          <a:lstStyle/>
          <a:p>
            <a:r>
              <a:rPr lang="en-US" sz="700">
                <a:solidFill>
                  <a:schemeClr val="dk1"/>
                </a:solidFill>
                <a:latin typeface="Galano Grotesque" pitchFamily="2" charset="77"/>
                <a:ea typeface="Oswald Regular"/>
                <a:cs typeface="Oswald Regular"/>
                <a:sym typeface="Oswald"/>
              </a:rPr>
              <a:t>Boutique</a:t>
            </a:r>
          </a:p>
          <a:p>
            <a:r>
              <a:rPr lang="en-US" sz="700">
                <a:solidFill>
                  <a:schemeClr val="dk1"/>
                </a:solidFill>
                <a:latin typeface="Galano Grotesque" pitchFamily="2" charset="77"/>
                <a:ea typeface="Oswald Regular"/>
                <a:cs typeface="Oswald Regular"/>
                <a:sym typeface="Oswald"/>
              </a:rPr>
              <a:t>Bridal/Formal Wear</a:t>
            </a:r>
          </a:p>
          <a:p>
            <a:r>
              <a:rPr lang="en-US" sz="700">
                <a:solidFill>
                  <a:schemeClr val="dk1"/>
                </a:solidFill>
                <a:latin typeface="Galano Grotesque" pitchFamily="2" charset="77"/>
                <a:ea typeface="Oswald Regular"/>
                <a:cs typeface="Oswald Regular"/>
                <a:sym typeface="Oswald"/>
              </a:rPr>
              <a:t>Children’s Clothing Store</a:t>
            </a:r>
          </a:p>
          <a:p>
            <a:r>
              <a:rPr lang="en-US" sz="700">
                <a:solidFill>
                  <a:schemeClr val="dk1"/>
                </a:solidFill>
                <a:latin typeface="Galano Grotesque" pitchFamily="2" charset="77"/>
                <a:ea typeface="Oswald Regular"/>
                <a:cs typeface="Oswald Regular"/>
                <a:sym typeface="Oswald"/>
              </a:rPr>
              <a:t>Consignment Store</a:t>
            </a:r>
          </a:p>
          <a:p>
            <a:r>
              <a:rPr lang="en-US" sz="700">
                <a:solidFill>
                  <a:schemeClr val="dk1"/>
                </a:solidFill>
                <a:latin typeface="Galano Grotesque" pitchFamily="2" charset="77"/>
                <a:ea typeface="Oswald Regular"/>
                <a:cs typeface="Oswald Regular"/>
                <a:sym typeface="Oswald"/>
              </a:rPr>
              <a:t>Department Store</a:t>
            </a:r>
          </a:p>
          <a:p>
            <a:r>
              <a:rPr lang="en-US" sz="700">
                <a:solidFill>
                  <a:schemeClr val="dk1"/>
                </a:solidFill>
                <a:latin typeface="Galano Grotesque" pitchFamily="2" charset="77"/>
                <a:ea typeface="Oswald Regular"/>
                <a:cs typeface="Oswald Regular"/>
                <a:sym typeface="Oswald"/>
              </a:rPr>
              <a:t>Flooring/Carpet Store</a:t>
            </a:r>
          </a:p>
          <a:p>
            <a:r>
              <a:rPr lang="en-US" sz="700">
                <a:solidFill>
                  <a:schemeClr val="dk1"/>
                </a:solidFill>
                <a:latin typeface="Galano Grotesque" pitchFamily="2" charset="77"/>
                <a:ea typeface="Oswald Regular"/>
                <a:cs typeface="Oswald Regular"/>
                <a:sym typeface="Oswald"/>
              </a:rPr>
              <a:t>Florist</a:t>
            </a:r>
          </a:p>
          <a:p>
            <a:r>
              <a:rPr lang="en-US" sz="700">
                <a:solidFill>
                  <a:schemeClr val="dk1"/>
                </a:solidFill>
                <a:latin typeface="Galano Grotesque" pitchFamily="2" charset="77"/>
                <a:ea typeface="Oswald Regular"/>
                <a:cs typeface="Oswald Regular"/>
                <a:sym typeface="Oswald"/>
              </a:rPr>
              <a:t>Garden Store/Nursery</a:t>
            </a:r>
          </a:p>
          <a:p>
            <a:r>
              <a:rPr lang="en-US" sz="700">
                <a:solidFill>
                  <a:schemeClr val="dk1"/>
                </a:solidFill>
                <a:latin typeface="Galano Grotesque" pitchFamily="2" charset="77"/>
                <a:ea typeface="Oswald Regular"/>
                <a:cs typeface="Oswald Regular"/>
                <a:sym typeface="Oswald"/>
              </a:rPr>
              <a:t>Gift Store</a:t>
            </a:r>
          </a:p>
          <a:p>
            <a:r>
              <a:rPr lang="en-US" sz="700">
                <a:solidFill>
                  <a:schemeClr val="dk1"/>
                </a:solidFill>
                <a:latin typeface="Galano Grotesque" pitchFamily="2" charset="77"/>
                <a:ea typeface="Oswald Regular"/>
                <a:cs typeface="Oswald Regular"/>
                <a:sym typeface="Oswald"/>
              </a:rPr>
              <a:t>Golf Shop</a:t>
            </a:r>
          </a:p>
          <a:p>
            <a:r>
              <a:rPr lang="en-US" sz="700">
                <a:solidFill>
                  <a:schemeClr val="dk1"/>
                </a:solidFill>
                <a:latin typeface="Galano Grotesque" pitchFamily="2" charset="77"/>
                <a:ea typeface="Oswald Regular"/>
                <a:cs typeface="Oswald Regular"/>
                <a:sym typeface="Oswald"/>
              </a:rPr>
              <a:t>Grocery Store</a:t>
            </a:r>
          </a:p>
          <a:p>
            <a:r>
              <a:rPr lang="en-US" sz="700">
                <a:solidFill>
                  <a:schemeClr val="dk1"/>
                </a:solidFill>
                <a:latin typeface="Galano Grotesque" pitchFamily="2" charset="77"/>
                <a:ea typeface="Oswald Regular"/>
                <a:cs typeface="Oswald Regular"/>
                <a:sym typeface="Oswald"/>
              </a:rPr>
              <a:t>Health Food Store</a:t>
            </a:r>
          </a:p>
          <a:p>
            <a:r>
              <a:rPr lang="en-US" sz="700">
                <a:solidFill>
                  <a:schemeClr val="dk1"/>
                </a:solidFill>
                <a:latin typeface="Galano Grotesque" pitchFamily="2" charset="77"/>
                <a:ea typeface="Oswald Regular"/>
                <a:cs typeface="Oswald Regular"/>
                <a:sym typeface="Oswald"/>
              </a:rPr>
              <a:t>Home Electronics Store</a:t>
            </a:r>
          </a:p>
          <a:p>
            <a:r>
              <a:rPr lang="en-US" sz="700">
                <a:solidFill>
                  <a:schemeClr val="dk1"/>
                </a:solidFill>
                <a:latin typeface="Galano Grotesque" pitchFamily="2" charset="77"/>
                <a:ea typeface="Oswald Regular"/>
                <a:cs typeface="Oswald Regular"/>
                <a:sym typeface="Oswald"/>
              </a:rPr>
              <a:t>Home Furnishing Store</a:t>
            </a:r>
          </a:p>
          <a:p>
            <a:r>
              <a:rPr lang="en-US" sz="700">
                <a:solidFill>
                  <a:schemeClr val="dk1"/>
                </a:solidFill>
                <a:latin typeface="Galano Grotesque" pitchFamily="2" charset="77"/>
                <a:ea typeface="Oswald Regular"/>
                <a:cs typeface="Oswald Regular"/>
                <a:sym typeface="Oswald"/>
              </a:rPr>
              <a:t>Home Improvement Store</a:t>
            </a:r>
          </a:p>
          <a:p>
            <a:r>
              <a:rPr lang="en-US" sz="700">
                <a:solidFill>
                  <a:schemeClr val="dk1"/>
                </a:solidFill>
                <a:latin typeface="Galano Grotesque" pitchFamily="2" charset="77"/>
                <a:ea typeface="Oswald Regular"/>
                <a:cs typeface="Oswald Regular"/>
                <a:sym typeface="Oswald"/>
              </a:rPr>
              <a:t>Liquor Store</a:t>
            </a:r>
          </a:p>
          <a:p>
            <a:r>
              <a:rPr lang="en-US" sz="700">
                <a:solidFill>
                  <a:schemeClr val="dk1"/>
                </a:solidFill>
                <a:latin typeface="Galano Grotesque" pitchFamily="2" charset="77"/>
                <a:ea typeface="Oswald Regular"/>
                <a:cs typeface="Oswald Regular"/>
                <a:sym typeface="Oswald"/>
              </a:rPr>
              <a:t>Mall/Shopping Center</a:t>
            </a:r>
          </a:p>
          <a:p>
            <a:r>
              <a:rPr lang="en-US" sz="700">
                <a:solidFill>
                  <a:schemeClr val="dk1"/>
                </a:solidFill>
                <a:latin typeface="Galano Grotesque" pitchFamily="2" charset="77"/>
                <a:ea typeface="Oswald Regular"/>
                <a:cs typeface="Oswald Regular"/>
                <a:sym typeface="Oswald"/>
              </a:rPr>
              <a:t>Mattress Store</a:t>
            </a:r>
          </a:p>
          <a:p>
            <a:r>
              <a:rPr lang="en-US" sz="700">
                <a:solidFill>
                  <a:schemeClr val="dk1"/>
                </a:solidFill>
                <a:latin typeface="Galano Grotesque" pitchFamily="2" charset="77"/>
                <a:ea typeface="Oswald Regular"/>
                <a:cs typeface="Oswald Regular"/>
                <a:sym typeface="Oswald"/>
              </a:rPr>
              <a:t>Men’s Clothing Store</a:t>
            </a:r>
          </a:p>
          <a:p>
            <a:r>
              <a:rPr lang="en-US" sz="700">
                <a:solidFill>
                  <a:schemeClr val="dk1"/>
                </a:solidFill>
                <a:latin typeface="Galano Grotesque" pitchFamily="2" charset="77"/>
                <a:ea typeface="Oswald Regular"/>
                <a:cs typeface="Oswald Regular"/>
                <a:sym typeface="Oswald"/>
              </a:rPr>
              <a:t>Outdoor Outfitters</a:t>
            </a:r>
          </a:p>
          <a:p>
            <a:r>
              <a:rPr lang="en-US" sz="700">
                <a:solidFill>
                  <a:schemeClr val="dk1"/>
                </a:solidFill>
                <a:latin typeface="Galano Grotesque" pitchFamily="2" charset="77"/>
                <a:ea typeface="Oswald Regular"/>
                <a:cs typeface="Oswald Regular"/>
                <a:sym typeface="Oswald"/>
              </a:rPr>
              <a:t>Place to Buy a Used Car</a:t>
            </a:r>
          </a:p>
          <a:p>
            <a:r>
              <a:rPr lang="en-US" sz="700">
                <a:solidFill>
                  <a:schemeClr val="dk1"/>
                </a:solidFill>
                <a:latin typeface="Galano Grotesque" pitchFamily="2" charset="77"/>
                <a:ea typeface="Oswald Regular"/>
                <a:cs typeface="Oswald Regular"/>
                <a:sym typeface="Oswald"/>
              </a:rPr>
              <a:t>Show Store</a:t>
            </a:r>
          </a:p>
          <a:p>
            <a:r>
              <a:rPr lang="en-US" sz="700">
                <a:solidFill>
                  <a:schemeClr val="dk1"/>
                </a:solidFill>
                <a:latin typeface="Galano Grotesque" pitchFamily="2" charset="77"/>
                <a:ea typeface="Oswald Regular"/>
                <a:cs typeface="Oswald Regular"/>
                <a:sym typeface="Oswald"/>
              </a:rPr>
              <a:t>Sporting Goods Store</a:t>
            </a:r>
          </a:p>
          <a:p>
            <a:r>
              <a:rPr lang="en-US" sz="700">
                <a:solidFill>
                  <a:schemeClr val="dk1"/>
                </a:solidFill>
                <a:latin typeface="Galano Grotesque" pitchFamily="2" charset="77"/>
                <a:ea typeface="Oswald Regular"/>
                <a:cs typeface="Oswald Regular"/>
                <a:sym typeface="Oswald"/>
              </a:rPr>
              <a:t>Thrift Store</a:t>
            </a:r>
          </a:p>
          <a:p>
            <a:r>
              <a:rPr lang="en-US" sz="700">
                <a:solidFill>
                  <a:schemeClr val="dk1"/>
                </a:solidFill>
                <a:latin typeface="Galano Grotesque" pitchFamily="2" charset="77"/>
                <a:ea typeface="Oswald Regular"/>
                <a:cs typeface="Oswald Regular"/>
                <a:sym typeface="Oswald"/>
              </a:rPr>
              <a:t>Toy Store</a:t>
            </a:r>
          </a:p>
          <a:p>
            <a:r>
              <a:rPr lang="en-US" sz="700">
                <a:solidFill>
                  <a:schemeClr val="dk1"/>
                </a:solidFill>
                <a:latin typeface="Galano Grotesque" pitchFamily="2" charset="77"/>
                <a:ea typeface="Oswald Regular"/>
                <a:cs typeface="Oswald Regular"/>
                <a:sym typeface="Oswald"/>
              </a:rPr>
              <a:t>Women’s Clothing Store</a:t>
            </a:r>
          </a:p>
          <a:p>
            <a:r>
              <a:rPr lang="en-US" sz="1000" b="1">
                <a:solidFill>
                  <a:schemeClr val="dk1"/>
                </a:solidFill>
                <a:latin typeface="Galano Grotesque" pitchFamily="2" charset="77"/>
                <a:ea typeface="Oswald"/>
                <a:cs typeface="Oswald"/>
                <a:sym typeface="Oswald"/>
              </a:rPr>
              <a:t>Local</a:t>
            </a:r>
            <a:endParaRPr lang="en-US" sz="1000">
              <a:solidFill>
                <a:schemeClr val="dk1"/>
              </a:solidFill>
              <a:latin typeface="Galano Grotesque" pitchFamily="2" charset="77"/>
              <a:ea typeface="Oswald Regular"/>
              <a:cs typeface="Oswald Regular"/>
              <a:sym typeface="Oswald"/>
            </a:endParaRPr>
          </a:p>
          <a:p>
            <a:r>
              <a:rPr lang="en-US" sz="700">
                <a:solidFill>
                  <a:schemeClr val="dk1"/>
                </a:solidFill>
                <a:latin typeface="Galano Grotesque" pitchFamily="2" charset="77"/>
                <a:ea typeface="Oswald Regular"/>
                <a:cs typeface="Oswald Regular"/>
                <a:sym typeface="Oswald"/>
              </a:rPr>
              <a:t>Church</a:t>
            </a:r>
          </a:p>
          <a:p>
            <a:r>
              <a:rPr lang="en-US" sz="700">
                <a:solidFill>
                  <a:schemeClr val="dk1"/>
                </a:solidFill>
                <a:latin typeface="Galano Grotesque" pitchFamily="2" charset="77"/>
                <a:ea typeface="Oswald Regular"/>
                <a:cs typeface="Oswald Regular"/>
                <a:sym typeface="Oswald"/>
              </a:rPr>
              <a:t>Community Activist</a:t>
            </a:r>
          </a:p>
          <a:p>
            <a:r>
              <a:rPr lang="en-US" sz="700">
                <a:solidFill>
                  <a:schemeClr val="dk1"/>
                </a:solidFill>
                <a:latin typeface="Galano Grotesque" pitchFamily="2" charset="77"/>
                <a:ea typeface="Oswald Regular"/>
                <a:cs typeface="Oswald Regular"/>
                <a:sym typeface="Oswald"/>
              </a:rPr>
              <a:t>Local Actor</a:t>
            </a:r>
          </a:p>
          <a:p>
            <a:r>
              <a:rPr lang="en-US" sz="700">
                <a:solidFill>
                  <a:schemeClr val="dk1"/>
                </a:solidFill>
                <a:latin typeface="Galano Grotesque" pitchFamily="2" charset="77"/>
                <a:ea typeface="Oswald Regular"/>
                <a:cs typeface="Oswald Regular"/>
                <a:sym typeface="Oswald"/>
              </a:rPr>
              <a:t>Local Actress</a:t>
            </a:r>
          </a:p>
          <a:p>
            <a:r>
              <a:rPr lang="en-US" sz="700">
                <a:solidFill>
                  <a:schemeClr val="dk1"/>
                </a:solidFill>
                <a:latin typeface="Galano Grotesque" pitchFamily="2" charset="77"/>
                <a:ea typeface="Oswald Regular"/>
                <a:cs typeface="Oswald Regular"/>
                <a:sym typeface="Oswald"/>
              </a:rPr>
              <a:t>Local Athlete</a:t>
            </a:r>
          </a:p>
          <a:p>
            <a:r>
              <a:rPr lang="en-US" sz="700">
                <a:solidFill>
                  <a:schemeClr val="dk1"/>
                </a:solidFill>
                <a:latin typeface="Galano Grotesque" pitchFamily="2" charset="77"/>
                <a:ea typeface="Oswald Regular"/>
                <a:cs typeface="Oswald Regular"/>
                <a:sym typeface="Oswald"/>
              </a:rPr>
              <a:t>Local Author</a:t>
            </a:r>
          </a:p>
          <a:p>
            <a:r>
              <a:rPr lang="en-US" sz="700">
                <a:solidFill>
                  <a:schemeClr val="dk1"/>
                </a:solidFill>
                <a:latin typeface="Galano Grotesque" pitchFamily="2" charset="77"/>
                <a:ea typeface="Oswald Regular"/>
                <a:cs typeface="Oswald Regular"/>
                <a:sym typeface="Oswald"/>
              </a:rPr>
              <a:t>Local Cause</a:t>
            </a:r>
          </a:p>
          <a:p>
            <a:r>
              <a:rPr lang="en-US" sz="700">
                <a:solidFill>
                  <a:schemeClr val="dk1"/>
                </a:solidFill>
                <a:latin typeface="Galano Grotesque" pitchFamily="2" charset="77"/>
                <a:ea typeface="Oswald Regular"/>
                <a:cs typeface="Oswald Regular"/>
                <a:sym typeface="Oswald"/>
              </a:rPr>
              <a:t>Local Clothing Designer</a:t>
            </a:r>
          </a:p>
          <a:p>
            <a:r>
              <a:rPr lang="en-US" sz="700">
                <a:solidFill>
                  <a:schemeClr val="dk1"/>
                </a:solidFill>
                <a:latin typeface="Galano Grotesque" pitchFamily="2" charset="77"/>
                <a:ea typeface="Oswald Regular"/>
                <a:cs typeface="Oswald Regular"/>
                <a:sym typeface="Oswald"/>
              </a:rPr>
              <a:t>Local Hero</a:t>
            </a:r>
          </a:p>
          <a:p>
            <a:r>
              <a:rPr lang="en-US" sz="700">
                <a:solidFill>
                  <a:schemeClr val="dk1"/>
                </a:solidFill>
                <a:latin typeface="Galano Grotesque" pitchFamily="2" charset="77"/>
                <a:ea typeface="Oswald Regular"/>
                <a:cs typeface="Oswald Regular"/>
                <a:sym typeface="Oswald"/>
              </a:rPr>
              <a:t>Local Legislator</a:t>
            </a:r>
          </a:p>
          <a:p>
            <a:r>
              <a:rPr lang="en-US" sz="700">
                <a:solidFill>
                  <a:schemeClr val="dk1"/>
                </a:solidFill>
                <a:latin typeface="Galano Grotesque" pitchFamily="2" charset="77"/>
                <a:ea typeface="Oswald Regular"/>
                <a:cs typeface="Oswald Regular"/>
                <a:sym typeface="Oswald"/>
              </a:rPr>
              <a:t>Local Radio Personality</a:t>
            </a:r>
          </a:p>
          <a:p>
            <a:r>
              <a:rPr lang="en-US" sz="700">
                <a:solidFill>
                  <a:schemeClr val="dk1"/>
                </a:solidFill>
                <a:latin typeface="Galano Grotesque" pitchFamily="2" charset="77"/>
                <a:ea typeface="Oswald Regular"/>
                <a:cs typeface="Oswald Regular"/>
                <a:sym typeface="Oswald"/>
              </a:rPr>
              <a:t>Local Sports Team</a:t>
            </a:r>
          </a:p>
          <a:p>
            <a:r>
              <a:rPr lang="en-US" sz="700">
                <a:solidFill>
                  <a:schemeClr val="dk1"/>
                </a:solidFill>
                <a:latin typeface="Galano Grotesque" pitchFamily="2" charset="77"/>
                <a:ea typeface="Oswald Regular"/>
                <a:cs typeface="Oswald Regular"/>
                <a:sym typeface="Oswald"/>
              </a:rPr>
              <a:t>Local Talk Show Host</a:t>
            </a:r>
          </a:p>
          <a:p>
            <a:r>
              <a:rPr lang="en-US" sz="700">
                <a:solidFill>
                  <a:schemeClr val="dk1"/>
                </a:solidFill>
                <a:latin typeface="Galano Grotesque" pitchFamily="2" charset="77"/>
                <a:ea typeface="Oswald Regular"/>
                <a:cs typeface="Oswald Regular"/>
                <a:sym typeface="Oswald"/>
              </a:rPr>
              <a:t>Local Television Personality</a:t>
            </a:r>
          </a:p>
          <a:p>
            <a:r>
              <a:rPr lang="en-US" sz="700">
                <a:solidFill>
                  <a:schemeClr val="dk1"/>
                </a:solidFill>
                <a:latin typeface="Galano Grotesque" pitchFamily="2" charset="77"/>
                <a:ea typeface="Oswald Regular"/>
                <a:cs typeface="Oswald Regular"/>
                <a:sym typeface="Oswald"/>
              </a:rPr>
              <a:t>Local Twitter Feed</a:t>
            </a:r>
          </a:p>
          <a:p>
            <a:r>
              <a:rPr lang="en-US" sz="700">
                <a:solidFill>
                  <a:schemeClr val="dk1"/>
                </a:solidFill>
                <a:latin typeface="Galano Grotesque" pitchFamily="2" charset="77"/>
                <a:ea typeface="Oswald Regular"/>
                <a:cs typeface="Oswald Regular"/>
                <a:sym typeface="Oswald"/>
              </a:rPr>
              <a:t>Local Website/Blog</a:t>
            </a:r>
          </a:p>
          <a:p>
            <a:r>
              <a:rPr lang="en-US" sz="700">
                <a:solidFill>
                  <a:schemeClr val="dk1"/>
                </a:solidFill>
                <a:latin typeface="Galano Grotesque" pitchFamily="2" charset="77"/>
                <a:ea typeface="Oswald Regular"/>
                <a:cs typeface="Oswald Regular"/>
                <a:sym typeface="Oswald"/>
              </a:rPr>
              <a:t>Neighborhood</a:t>
            </a:r>
          </a:p>
          <a:p>
            <a:r>
              <a:rPr lang="en-US" sz="700">
                <a:solidFill>
                  <a:schemeClr val="dk1"/>
                </a:solidFill>
                <a:latin typeface="Galano Grotesque" pitchFamily="2" charset="77"/>
                <a:ea typeface="Oswald Regular"/>
                <a:cs typeface="Oswald Regular"/>
                <a:sym typeface="Oswald"/>
              </a:rPr>
              <a:t>Philanthropist</a:t>
            </a:r>
          </a:p>
          <a:p>
            <a:r>
              <a:rPr lang="en-US" sz="700">
                <a:solidFill>
                  <a:schemeClr val="dk1"/>
                </a:solidFill>
                <a:latin typeface="Galano Grotesque" pitchFamily="2" charset="77"/>
                <a:ea typeface="Oswald Regular"/>
                <a:cs typeface="Oswald Regular"/>
                <a:sym typeface="Oswald"/>
              </a:rPr>
              <a:t>Place to Get Married</a:t>
            </a:r>
          </a:p>
          <a:p>
            <a:r>
              <a:rPr lang="en-US" sz="700">
                <a:solidFill>
                  <a:schemeClr val="dk1"/>
                </a:solidFill>
                <a:latin typeface="Galano Grotesque" pitchFamily="2" charset="77"/>
                <a:ea typeface="Oswald Regular"/>
                <a:cs typeface="Oswald Regular"/>
                <a:sym typeface="Oswald"/>
              </a:rPr>
              <a:t>Place to Take Out of Town Guest</a:t>
            </a:r>
          </a:p>
          <a:p>
            <a:r>
              <a:rPr lang="en-US" sz="700">
                <a:solidFill>
                  <a:schemeClr val="dk1"/>
                </a:solidFill>
                <a:latin typeface="Galano Grotesque" pitchFamily="2" charset="77"/>
                <a:ea typeface="Oswald Regular"/>
                <a:cs typeface="Oswald Regular"/>
                <a:sym typeface="Oswald"/>
              </a:rPr>
              <a:t>Place to Work</a:t>
            </a:r>
          </a:p>
          <a:p>
            <a:r>
              <a:rPr lang="en-US" sz="700">
                <a:solidFill>
                  <a:schemeClr val="dk1"/>
                </a:solidFill>
                <a:latin typeface="Galano Grotesque" pitchFamily="2" charset="77"/>
                <a:ea typeface="Oswald Regular"/>
                <a:cs typeface="Oswald Regular"/>
                <a:sym typeface="Oswald"/>
              </a:rPr>
              <a:t>Scenic Spot</a:t>
            </a:r>
          </a:p>
          <a:p>
            <a:r>
              <a:rPr lang="en-US" sz="700">
                <a:solidFill>
                  <a:schemeClr val="dk1"/>
                </a:solidFill>
                <a:latin typeface="Galano Grotesque" pitchFamily="2" charset="77"/>
                <a:ea typeface="Oswald Regular"/>
                <a:cs typeface="Oswald Regular"/>
                <a:sym typeface="Oswald"/>
              </a:rPr>
              <a:t>Staycation Location</a:t>
            </a:r>
          </a:p>
        </p:txBody>
      </p:sp>
      <p:cxnSp>
        <p:nvCxnSpPr>
          <p:cNvPr id="58" name="Straight Connector 57">
            <a:extLst>
              <a:ext uri="{FF2B5EF4-FFF2-40B4-BE49-F238E27FC236}">
                <a16:creationId xmlns:a16="http://schemas.microsoft.com/office/drawing/2014/main" id="{1B13A3A1-5C27-664E-8118-833DCBD82D32}"/>
              </a:ext>
            </a:extLst>
          </p:cNvPr>
          <p:cNvCxnSpPr>
            <a:cxnSpLocks/>
          </p:cNvCxnSpPr>
          <p:nvPr/>
        </p:nvCxnSpPr>
        <p:spPr>
          <a:xfrm>
            <a:off x="5616896" y="1327793"/>
            <a:ext cx="0" cy="54864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4EE6672-11B4-F542-81CC-1ABFBD1AF644}"/>
              </a:ext>
            </a:extLst>
          </p:cNvPr>
          <p:cNvCxnSpPr>
            <a:cxnSpLocks/>
          </p:cNvCxnSpPr>
          <p:nvPr/>
        </p:nvCxnSpPr>
        <p:spPr>
          <a:xfrm>
            <a:off x="7218064" y="1327792"/>
            <a:ext cx="0" cy="54864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Google Shape;61;p14">
            <a:extLst>
              <a:ext uri="{FF2B5EF4-FFF2-40B4-BE49-F238E27FC236}">
                <a16:creationId xmlns:a16="http://schemas.microsoft.com/office/drawing/2014/main" id="{BF5B77EB-1AFF-894A-8C80-661EC4B6251C}"/>
              </a:ext>
            </a:extLst>
          </p:cNvPr>
          <p:cNvSpPr txBox="1"/>
          <p:nvPr/>
        </p:nvSpPr>
        <p:spPr>
          <a:xfrm>
            <a:off x="482040" y="418625"/>
            <a:ext cx="4170883" cy="929761"/>
          </a:xfrm>
          <a:prstGeom prst="rect">
            <a:avLst/>
          </a:prstGeom>
          <a:noFill/>
          <a:ln>
            <a:noFill/>
          </a:ln>
        </p:spPr>
        <p:txBody>
          <a:bodyPr spcFirstLastPara="1" wrap="square" lIns="91425" tIns="91425" rIns="91425" bIns="91425" anchor="t" anchorCtr="0">
            <a:noAutofit/>
          </a:bodyPr>
          <a:lstStyle/>
          <a:p>
            <a:r>
              <a:rPr lang="en-US" sz="2000" b="1">
                <a:solidFill>
                  <a:schemeClr val="dk1"/>
                </a:solidFill>
                <a:latin typeface="Galano Grotesque" pitchFamily="2" charset="77"/>
                <a:ea typeface="Oswald"/>
                <a:cs typeface="Oswald"/>
                <a:sym typeface="Oswald"/>
              </a:rPr>
              <a:t>Pick Your Categories &amp;</a:t>
            </a:r>
          </a:p>
          <a:p>
            <a:r>
              <a:rPr lang="en-US" sz="2000" b="1">
                <a:solidFill>
                  <a:schemeClr val="dk1"/>
                </a:solidFill>
                <a:latin typeface="Galano Grotesque" pitchFamily="2" charset="77"/>
                <a:ea typeface="Oswald"/>
                <a:cs typeface="Oswald"/>
                <a:sym typeface="Oswald"/>
              </a:rPr>
              <a:t>Campaign to Win</a:t>
            </a:r>
          </a:p>
        </p:txBody>
      </p:sp>
      <p:sp>
        <p:nvSpPr>
          <p:cNvPr id="68" name="Google Shape;61;p14">
            <a:extLst>
              <a:ext uri="{FF2B5EF4-FFF2-40B4-BE49-F238E27FC236}">
                <a16:creationId xmlns:a16="http://schemas.microsoft.com/office/drawing/2014/main" id="{815D4B52-AA30-E141-A1CE-E96DFB7CBA35}"/>
              </a:ext>
            </a:extLst>
          </p:cNvPr>
          <p:cNvSpPr txBox="1"/>
          <p:nvPr/>
        </p:nvSpPr>
        <p:spPr>
          <a:xfrm>
            <a:off x="638160" y="9458447"/>
            <a:ext cx="1536525" cy="362656"/>
          </a:xfrm>
          <a:prstGeom prst="rect">
            <a:avLst/>
          </a:prstGeom>
          <a:noFill/>
          <a:ln>
            <a:noFill/>
          </a:ln>
        </p:spPr>
        <p:txBody>
          <a:bodyPr spcFirstLastPara="1" wrap="square" lIns="91425" tIns="91425" rIns="91425" bIns="91425" anchor="t" anchorCtr="0">
            <a:noAutofit/>
          </a:bodyPr>
          <a:lstStyle/>
          <a:p>
            <a:pPr algn="ctr"/>
            <a:r>
              <a:rPr lang="en-US" sz="1200" b="1">
                <a:solidFill>
                  <a:schemeClr val="dk1"/>
                </a:solidFill>
                <a:latin typeface="Galano Grotesque" pitchFamily="2" charset="77"/>
                <a:ea typeface="Oswald"/>
                <a:cs typeface="Oswald"/>
                <a:sym typeface="Oswald"/>
              </a:rPr>
              <a:t>1. GROUP AD</a:t>
            </a:r>
          </a:p>
        </p:txBody>
      </p:sp>
      <p:sp>
        <p:nvSpPr>
          <p:cNvPr id="69" name="Google Shape;61;p14">
            <a:extLst>
              <a:ext uri="{FF2B5EF4-FFF2-40B4-BE49-F238E27FC236}">
                <a16:creationId xmlns:a16="http://schemas.microsoft.com/office/drawing/2014/main" id="{547E5147-AE11-C144-A2FB-DE17EFF23130}"/>
              </a:ext>
            </a:extLst>
          </p:cNvPr>
          <p:cNvSpPr txBox="1"/>
          <p:nvPr/>
        </p:nvSpPr>
        <p:spPr>
          <a:xfrm>
            <a:off x="1908315" y="9458447"/>
            <a:ext cx="1853513" cy="362656"/>
          </a:xfrm>
          <a:prstGeom prst="rect">
            <a:avLst/>
          </a:prstGeom>
          <a:noFill/>
          <a:ln>
            <a:noFill/>
          </a:ln>
        </p:spPr>
        <p:txBody>
          <a:bodyPr spcFirstLastPara="1" wrap="square" lIns="91425" tIns="91425" rIns="91425" bIns="91425" anchor="t" anchorCtr="0">
            <a:noAutofit/>
          </a:bodyPr>
          <a:lstStyle/>
          <a:p>
            <a:pPr algn="ctr"/>
            <a:r>
              <a:rPr lang="en-US" sz="1200" b="1">
                <a:solidFill>
                  <a:schemeClr val="dk1"/>
                </a:solidFill>
                <a:latin typeface="Galano Grotesque" pitchFamily="2" charset="77"/>
                <a:ea typeface="Oswald"/>
                <a:cs typeface="Oswald"/>
                <a:sym typeface="Oswald"/>
              </a:rPr>
              <a:t>2. CATEGORY AD</a:t>
            </a:r>
          </a:p>
        </p:txBody>
      </p:sp>
      <p:sp>
        <p:nvSpPr>
          <p:cNvPr id="70" name="Google Shape;61;p14">
            <a:extLst>
              <a:ext uri="{FF2B5EF4-FFF2-40B4-BE49-F238E27FC236}">
                <a16:creationId xmlns:a16="http://schemas.microsoft.com/office/drawing/2014/main" id="{42D7C69B-2DD5-1E48-AD18-989313AFEB8A}"/>
              </a:ext>
            </a:extLst>
          </p:cNvPr>
          <p:cNvSpPr txBox="1"/>
          <p:nvPr/>
        </p:nvSpPr>
        <p:spPr>
          <a:xfrm>
            <a:off x="3639566" y="9458447"/>
            <a:ext cx="2026713" cy="362656"/>
          </a:xfrm>
          <a:prstGeom prst="rect">
            <a:avLst/>
          </a:prstGeom>
          <a:noFill/>
          <a:ln>
            <a:noFill/>
          </a:ln>
        </p:spPr>
        <p:txBody>
          <a:bodyPr spcFirstLastPara="1" wrap="square" lIns="91425" tIns="91425" rIns="91425" bIns="91425" anchor="t" anchorCtr="0">
            <a:noAutofit/>
          </a:bodyPr>
          <a:lstStyle/>
          <a:p>
            <a:pPr algn="ctr"/>
            <a:r>
              <a:rPr lang="en-US" sz="1200" b="1">
                <a:solidFill>
                  <a:schemeClr val="dk1"/>
                </a:solidFill>
                <a:latin typeface="Galano Grotesque" pitchFamily="2" charset="77"/>
                <a:ea typeface="Oswald"/>
                <a:cs typeface="Oswald"/>
                <a:sym typeface="Oswald"/>
              </a:rPr>
              <a:t>3. ENHANCED LISTING</a:t>
            </a:r>
          </a:p>
        </p:txBody>
      </p:sp>
      <p:sp>
        <p:nvSpPr>
          <p:cNvPr id="71" name="Google Shape;61;p14">
            <a:extLst>
              <a:ext uri="{FF2B5EF4-FFF2-40B4-BE49-F238E27FC236}">
                <a16:creationId xmlns:a16="http://schemas.microsoft.com/office/drawing/2014/main" id="{5766C141-2318-3E43-98D0-EE89246B3817}"/>
              </a:ext>
            </a:extLst>
          </p:cNvPr>
          <p:cNvSpPr txBox="1"/>
          <p:nvPr/>
        </p:nvSpPr>
        <p:spPr>
          <a:xfrm>
            <a:off x="5274084" y="9458447"/>
            <a:ext cx="2026713" cy="362656"/>
          </a:xfrm>
          <a:prstGeom prst="rect">
            <a:avLst/>
          </a:prstGeom>
          <a:noFill/>
          <a:ln>
            <a:noFill/>
          </a:ln>
        </p:spPr>
        <p:txBody>
          <a:bodyPr spcFirstLastPara="1" wrap="square" lIns="91425" tIns="91425" rIns="91425" bIns="91425" anchor="t" anchorCtr="0">
            <a:noAutofit/>
          </a:bodyPr>
          <a:lstStyle/>
          <a:p>
            <a:pPr algn="ctr"/>
            <a:r>
              <a:rPr lang="en-US" sz="1200" b="1">
                <a:solidFill>
                  <a:schemeClr val="dk1"/>
                </a:solidFill>
                <a:latin typeface="Galano Grotesque" pitchFamily="2" charset="77"/>
                <a:ea typeface="Oswald"/>
                <a:cs typeface="Oswald"/>
                <a:sym typeface="Oswald"/>
              </a:rPr>
              <a:t>4. DIGITAL AD</a:t>
            </a:r>
          </a:p>
        </p:txBody>
      </p:sp>
      <p:sp>
        <p:nvSpPr>
          <p:cNvPr id="76" name="Google Shape;61;p14">
            <a:extLst>
              <a:ext uri="{FF2B5EF4-FFF2-40B4-BE49-F238E27FC236}">
                <a16:creationId xmlns:a16="http://schemas.microsoft.com/office/drawing/2014/main" id="{45C6AB07-E3FE-6A43-87F3-3991E78D8A0F}"/>
              </a:ext>
            </a:extLst>
          </p:cNvPr>
          <p:cNvSpPr txBox="1"/>
          <p:nvPr/>
        </p:nvSpPr>
        <p:spPr>
          <a:xfrm>
            <a:off x="3026857" y="7189646"/>
            <a:ext cx="409917"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1. </a:t>
            </a:r>
          </a:p>
        </p:txBody>
      </p:sp>
      <p:sp>
        <p:nvSpPr>
          <p:cNvPr id="79" name="Google Shape;61;p14">
            <a:extLst>
              <a:ext uri="{FF2B5EF4-FFF2-40B4-BE49-F238E27FC236}">
                <a16:creationId xmlns:a16="http://schemas.microsoft.com/office/drawing/2014/main" id="{A64F285A-3CEF-3445-AB1A-7E8A3175A30D}"/>
              </a:ext>
            </a:extLst>
          </p:cNvPr>
          <p:cNvSpPr txBox="1"/>
          <p:nvPr/>
        </p:nvSpPr>
        <p:spPr>
          <a:xfrm>
            <a:off x="6378900" y="7251780"/>
            <a:ext cx="409917"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4. </a:t>
            </a:r>
          </a:p>
        </p:txBody>
      </p:sp>
      <p:sp>
        <p:nvSpPr>
          <p:cNvPr id="87" name="Google Shape;61;p14">
            <a:extLst>
              <a:ext uri="{FF2B5EF4-FFF2-40B4-BE49-F238E27FC236}">
                <a16:creationId xmlns:a16="http://schemas.microsoft.com/office/drawing/2014/main" id="{6630BECD-2E86-5F44-A185-55AEBF421376}"/>
              </a:ext>
            </a:extLst>
          </p:cNvPr>
          <p:cNvSpPr txBox="1"/>
          <p:nvPr/>
        </p:nvSpPr>
        <p:spPr>
          <a:xfrm>
            <a:off x="4105646" y="7251780"/>
            <a:ext cx="409917"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2. </a:t>
            </a:r>
          </a:p>
        </p:txBody>
      </p:sp>
      <p:sp>
        <p:nvSpPr>
          <p:cNvPr id="95" name="Google Shape;61;p14">
            <a:extLst>
              <a:ext uri="{FF2B5EF4-FFF2-40B4-BE49-F238E27FC236}">
                <a16:creationId xmlns:a16="http://schemas.microsoft.com/office/drawing/2014/main" id="{5E466FD7-DE79-5F49-85FD-3606A9B33464}"/>
              </a:ext>
            </a:extLst>
          </p:cNvPr>
          <p:cNvSpPr txBox="1"/>
          <p:nvPr/>
        </p:nvSpPr>
        <p:spPr>
          <a:xfrm>
            <a:off x="2779269" y="8558554"/>
            <a:ext cx="409917"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3. </a:t>
            </a:r>
          </a:p>
        </p:txBody>
      </p:sp>
      <p:pic>
        <p:nvPicPr>
          <p:cNvPr id="3" name="Picture 2" descr="Graphical user interface, website&#10;&#10;Description automatically generated">
            <a:extLst>
              <a:ext uri="{FF2B5EF4-FFF2-40B4-BE49-F238E27FC236}">
                <a16:creationId xmlns:a16="http://schemas.microsoft.com/office/drawing/2014/main" id="{2F611F35-D64A-934F-9107-84C21D702AD2}"/>
              </a:ext>
            </a:extLst>
          </p:cNvPr>
          <p:cNvPicPr>
            <a:picLocks noChangeAspect="1"/>
          </p:cNvPicPr>
          <p:nvPr/>
        </p:nvPicPr>
        <p:blipFill>
          <a:blip r:embed="rId3"/>
          <a:stretch>
            <a:fillRect/>
          </a:stretch>
        </p:blipFill>
        <p:spPr>
          <a:xfrm>
            <a:off x="541621" y="6997922"/>
            <a:ext cx="2031522" cy="2321131"/>
          </a:xfrm>
          <a:prstGeom prst="rect">
            <a:avLst/>
          </a:prstGeom>
        </p:spPr>
      </p:pic>
      <p:cxnSp>
        <p:nvCxnSpPr>
          <p:cNvPr id="31" name="Straight Arrow Connector 30">
            <a:extLst>
              <a:ext uri="{FF2B5EF4-FFF2-40B4-BE49-F238E27FC236}">
                <a16:creationId xmlns:a16="http://schemas.microsoft.com/office/drawing/2014/main" id="{A5166941-057F-5E45-BC43-2DC09FE31876}"/>
              </a:ext>
            </a:extLst>
          </p:cNvPr>
          <p:cNvCxnSpPr>
            <a:cxnSpLocks/>
          </p:cNvCxnSpPr>
          <p:nvPr/>
        </p:nvCxnSpPr>
        <p:spPr>
          <a:xfrm flipH="1">
            <a:off x="2056396" y="8762845"/>
            <a:ext cx="73859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descr="Graphical user interface, website&#10;&#10;Description automatically generated">
            <a:extLst>
              <a:ext uri="{FF2B5EF4-FFF2-40B4-BE49-F238E27FC236}">
                <a16:creationId xmlns:a16="http://schemas.microsoft.com/office/drawing/2014/main" id="{33E0E2D1-8BF1-2B48-83B6-4A5B7C66088F}"/>
              </a:ext>
            </a:extLst>
          </p:cNvPr>
          <p:cNvPicPr>
            <a:picLocks noChangeAspect="1"/>
          </p:cNvPicPr>
          <p:nvPr/>
        </p:nvPicPr>
        <p:blipFill>
          <a:blip r:embed="rId4"/>
          <a:stretch>
            <a:fillRect/>
          </a:stretch>
        </p:blipFill>
        <p:spPr>
          <a:xfrm>
            <a:off x="3314917" y="7887899"/>
            <a:ext cx="3903147" cy="1431154"/>
          </a:xfrm>
          <a:prstGeom prst="rect">
            <a:avLst/>
          </a:prstGeom>
        </p:spPr>
      </p:pic>
      <p:cxnSp>
        <p:nvCxnSpPr>
          <p:cNvPr id="88" name="Straight Arrow Connector 87">
            <a:extLst>
              <a:ext uri="{FF2B5EF4-FFF2-40B4-BE49-F238E27FC236}">
                <a16:creationId xmlns:a16="http://schemas.microsoft.com/office/drawing/2014/main" id="{915D531B-76CE-C044-9DE5-4DB01AF3291D}"/>
              </a:ext>
            </a:extLst>
          </p:cNvPr>
          <p:cNvCxnSpPr>
            <a:cxnSpLocks/>
          </p:cNvCxnSpPr>
          <p:nvPr/>
        </p:nvCxnSpPr>
        <p:spPr>
          <a:xfrm>
            <a:off x="4264309" y="7614436"/>
            <a:ext cx="0" cy="9352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B82B2C9E-E490-6140-8A86-CB5CD23A7165}"/>
              </a:ext>
            </a:extLst>
          </p:cNvPr>
          <p:cNvCxnSpPr>
            <a:cxnSpLocks/>
          </p:cNvCxnSpPr>
          <p:nvPr/>
        </p:nvCxnSpPr>
        <p:spPr>
          <a:xfrm>
            <a:off x="6583859" y="7614436"/>
            <a:ext cx="0" cy="7026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8A340120-CA83-9349-86E3-EC8CEE0F8CE4}"/>
              </a:ext>
            </a:extLst>
          </p:cNvPr>
          <p:cNvCxnSpPr>
            <a:cxnSpLocks/>
          </p:cNvCxnSpPr>
          <p:nvPr/>
        </p:nvCxnSpPr>
        <p:spPr>
          <a:xfrm flipH="1">
            <a:off x="2539747" y="7389724"/>
            <a:ext cx="51049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5303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 name="Google Shape;61;p14">
            <a:extLst>
              <a:ext uri="{FF2B5EF4-FFF2-40B4-BE49-F238E27FC236}">
                <a16:creationId xmlns:a16="http://schemas.microsoft.com/office/drawing/2014/main" id="{0905E33B-2D9F-154B-AD05-C163B6E42B9F}"/>
              </a:ext>
            </a:extLst>
          </p:cNvPr>
          <p:cNvSpPr txBox="1"/>
          <p:nvPr/>
        </p:nvSpPr>
        <p:spPr>
          <a:xfrm>
            <a:off x="517849" y="439357"/>
            <a:ext cx="6736702" cy="615410"/>
          </a:xfrm>
          <a:prstGeom prst="rect">
            <a:avLst/>
          </a:prstGeom>
          <a:noFill/>
          <a:ln>
            <a:noFill/>
          </a:ln>
        </p:spPr>
        <p:txBody>
          <a:bodyPr spcFirstLastPara="1" wrap="square" lIns="91425" tIns="91425" rIns="91425" bIns="91425" anchor="t" anchorCtr="0">
            <a:noAutofit/>
          </a:bodyPr>
          <a:lstStyle/>
          <a:p>
            <a:pPr algn="ctr"/>
            <a:r>
              <a:rPr lang="en-US" sz="2700" b="1">
                <a:solidFill>
                  <a:schemeClr val="dk1"/>
                </a:solidFill>
                <a:latin typeface="Galano Grotesque" pitchFamily="2" charset="77"/>
                <a:ea typeface="Oswald"/>
                <a:cs typeface="Oswald"/>
                <a:sym typeface="Oswald"/>
              </a:rPr>
              <a:t>Best of the Best Winners’ Packages</a:t>
            </a:r>
          </a:p>
        </p:txBody>
      </p:sp>
      <p:sp>
        <p:nvSpPr>
          <p:cNvPr id="12" name="Google Shape;61;p14">
            <a:extLst>
              <a:ext uri="{FF2B5EF4-FFF2-40B4-BE49-F238E27FC236}">
                <a16:creationId xmlns:a16="http://schemas.microsoft.com/office/drawing/2014/main" id="{BECB9B9D-D952-3446-8983-CBECE3A7FE95}"/>
              </a:ext>
            </a:extLst>
          </p:cNvPr>
          <p:cNvSpPr txBox="1"/>
          <p:nvPr/>
        </p:nvSpPr>
        <p:spPr>
          <a:xfrm>
            <a:off x="2278502" y="1211719"/>
            <a:ext cx="5167604" cy="1391140"/>
          </a:xfrm>
          <a:prstGeom prst="rect">
            <a:avLst/>
          </a:prstGeom>
          <a:noFill/>
          <a:ln>
            <a:noFill/>
          </a:ln>
        </p:spPr>
        <p:txBody>
          <a:bodyPr spcFirstLastPara="1" wrap="square" lIns="91425" tIns="91425" rIns="91425" bIns="91425" anchor="t" anchorCtr="0">
            <a:noAutofit/>
          </a:bodyPr>
          <a:lstStyle/>
          <a:p>
            <a:r>
              <a:rPr lang="en-US" sz="1200" dirty="0">
                <a:latin typeface="Galano Grotesque" pitchFamily="2" charset="77"/>
              </a:rPr>
              <a:t>We are are celebrating the best of the best! Our listeners nominated and voted on their favorite businesses in our community. Now we have our results, and we know what our readers think is the best of the best. To promote your business and thank our readers, we have created 3 promotional packages for the prestigious winners’ round!</a:t>
            </a:r>
            <a:endParaRPr lang="en-US" sz="1200" dirty="0">
              <a:solidFill>
                <a:schemeClr val="dk1"/>
              </a:solidFill>
              <a:latin typeface="Galano Grotesque" pitchFamily="2" charset="77"/>
              <a:ea typeface="Oswald Regular"/>
              <a:cs typeface="Oswald Regular"/>
              <a:sym typeface="Oswald"/>
            </a:endParaRPr>
          </a:p>
        </p:txBody>
      </p:sp>
      <p:sp>
        <p:nvSpPr>
          <p:cNvPr id="13" name="Rectangle 12">
            <a:extLst>
              <a:ext uri="{FF2B5EF4-FFF2-40B4-BE49-F238E27FC236}">
                <a16:creationId xmlns:a16="http://schemas.microsoft.com/office/drawing/2014/main" id="{03C0EB12-681D-104B-9EBF-39A9C9D7C6D0}"/>
              </a:ext>
            </a:extLst>
          </p:cNvPr>
          <p:cNvSpPr/>
          <p:nvPr/>
        </p:nvSpPr>
        <p:spPr>
          <a:xfrm>
            <a:off x="764413" y="1217846"/>
            <a:ext cx="1266551" cy="1236147"/>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61;p14">
            <a:extLst>
              <a:ext uri="{FF2B5EF4-FFF2-40B4-BE49-F238E27FC236}">
                <a16:creationId xmlns:a16="http://schemas.microsoft.com/office/drawing/2014/main" id="{5AAD4863-9398-9A4C-91A4-D5D94060AC50}"/>
              </a:ext>
            </a:extLst>
          </p:cNvPr>
          <p:cNvSpPr txBox="1"/>
          <p:nvPr/>
        </p:nvSpPr>
        <p:spPr>
          <a:xfrm>
            <a:off x="845386" y="1290643"/>
            <a:ext cx="1104604" cy="1140795"/>
          </a:xfrm>
          <a:prstGeom prst="rect">
            <a:avLst/>
          </a:prstGeom>
          <a:noFill/>
          <a:ln>
            <a:noFill/>
          </a:ln>
        </p:spPr>
        <p:txBody>
          <a:bodyPr spcFirstLastPara="1" wrap="square" lIns="91425" tIns="91425" rIns="91425" bIns="91425" anchor="t" anchorCtr="0">
            <a:noAutofit/>
          </a:bodyPr>
          <a:lstStyle/>
          <a:p>
            <a:pPr algn="ctr"/>
            <a:r>
              <a:rPr lang="en-US" sz="2000" b="1" dirty="0">
                <a:solidFill>
                  <a:schemeClr val="bg1"/>
                </a:solidFill>
                <a:latin typeface="Galano Grotesque" pitchFamily="2" charset="77"/>
                <a:ea typeface="Oswald"/>
                <a:cs typeface="Oswald"/>
                <a:sym typeface="Oswald"/>
              </a:rPr>
              <a:t>Your</a:t>
            </a:r>
          </a:p>
          <a:p>
            <a:pPr algn="ctr"/>
            <a:r>
              <a:rPr lang="en-US" sz="2000" b="1" dirty="0">
                <a:solidFill>
                  <a:schemeClr val="bg1"/>
                </a:solidFill>
                <a:latin typeface="Galano Grotesque" pitchFamily="2" charset="77"/>
                <a:ea typeface="Oswald"/>
                <a:cs typeface="Oswald"/>
                <a:sym typeface="Oswald"/>
              </a:rPr>
              <a:t>Logo</a:t>
            </a:r>
          </a:p>
          <a:p>
            <a:pPr algn="ctr"/>
            <a:r>
              <a:rPr lang="en-US" sz="2000" b="1" dirty="0">
                <a:solidFill>
                  <a:schemeClr val="bg1"/>
                </a:solidFill>
                <a:latin typeface="Galano Grotesque" pitchFamily="2" charset="77"/>
                <a:ea typeface="Oswald"/>
                <a:cs typeface="Oswald"/>
                <a:sym typeface="Oswald"/>
              </a:rPr>
              <a:t>Here</a:t>
            </a:r>
          </a:p>
        </p:txBody>
      </p:sp>
      <p:sp>
        <p:nvSpPr>
          <p:cNvPr id="45" name="Google Shape;61;p14">
            <a:extLst>
              <a:ext uri="{FF2B5EF4-FFF2-40B4-BE49-F238E27FC236}">
                <a16:creationId xmlns:a16="http://schemas.microsoft.com/office/drawing/2014/main" id="{9694289D-9BCC-9D42-BEE9-26326D0DB3BF}"/>
              </a:ext>
            </a:extLst>
          </p:cNvPr>
          <p:cNvSpPr txBox="1"/>
          <p:nvPr/>
        </p:nvSpPr>
        <p:spPr>
          <a:xfrm>
            <a:off x="517849" y="9485684"/>
            <a:ext cx="6736702" cy="366489"/>
          </a:xfrm>
          <a:prstGeom prst="rect">
            <a:avLst/>
          </a:prstGeom>
          <a:noFill/>
          <a:ln>
            <a:noFill/>
          </a:ln>
        </p:spPr>
        <p:txBody>
          <a:bodyPr spcFirstLastPara="1" wrap="square" lIns="91425" tIns="91425" rIns="91425" bIns="91425" anchor="t" anchorCtr="0">
            <a:noAutofit/>
          </a:bodyPr>
          <a:lstStyle/>
          <a:p>
            <a:pPr algn="ctr"/>
            <a:r>
              <a:rPr lang="en-US" sz="1300" b="1" dirty="0"/>
              <a:t>For more information, contact your Account Representative or call 000.000.0000 </a:t>
            </a:r>
            <a:endParaRPr lang="en-US" sz="1300" dirty="0"/>
          </a:p>
        </p:txBody>
      </p:sp>
      <p:grpSp>
        <p:nvGrpSpPr>
          <p:cNvPr id="3" name="Group 2">
            <a:extLst>
              <a:ext uri="{FF2B5EF4-FFF2-40B4-BE49-F238E27FC236}">
                <a16:creationId xmlns:a16="http://schemas.microsoft.com/office/drawing/2014/main" id="{D40B004F-3A20-8C4D-9AC3-6B083DB4E355}"/>
              </a:ext>
            </a:extLst>
          </p:cNvPr>
          <p:cNvGrpSpPr/>
          <p:nvPr/>
        </p:nvGrpSpPr>
        <p:grpSpPr>
          <a:xfrm>
            <a:off x="508516" y="4938680"/>
            <a:ext cx="6746035" cy="4680363"/>
            <a:chOff x="508516" y="5922672"/>
            <a:chExt cx="6746035" cy="3256714"/>
          </a:xfrm>
        </p:grpSpPr>
        <p:cxnSp>
          <p:nvCxnSpPr>
            <p:cNvPr id="20" name="Straight Connector 19">
              <a:extLst>
                <a:ext uri="{FF2B5EF4-FFF2-40B4-BE49-F238E27FC236}">
                  <a16:creationId xmlns:a16="http://schemas.microsoft.com/office/drawing/2014/main" id="{DA87296D-17F6-3548-86ED-AF0430A030DF}"/>
                </a:ext>
              </a:extLst>
            </p:cNvPr>
            <p:cNvCxnSpPr>
              <a:cxnSpLocks/>
            </p:cNvCxnSpPr>
            <p:nvPr/>
          </p:nvCxnSpPr>
          <p:spPr>
            <a:xfrm>
              <a:off x="508516" y="5922673"/>
              <a:ext cx="67453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276E57A-3135-614D-ACC9-F16920D67354}"/>
                </a:ext>
              </a:extLst>
            </p:cNvPr>
            <p:cNvCxnSpPr>
              <a:cxnSpLocks/>
            </p:cNvCxnSpPr>
            <p:nvPr/>
          </p:nvCxnSpPr>
          <p:spPr>
            <a:xfrm>
              <a:off x="508516" y="9131560"/>
              <a:ext cx="67460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06CED2F-DCAF-0E41-BD93-3D6BEB0817F5}"/>
                </a:ext>
              </a:extLst>
            </p:cNvPr>
            <p:cNvCxnSpPr>
              <a:cxnSpLocks/>
            </p:cNvCxnSpPr>
            <p:nvPr/>
          </p:nvCxnSpPr>
          <p:spPr>
            <a:xfrm>
              <a:off x="2719482" y="5922673"/>
              <a:ext cx="0" cy="32088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3C6B67-05F9-304E-BD4B-5896365341B7}"/>
                </a:ext>
              </a:extLst>
            </p:cNvPr>
            <p:cNvCxnSpPr>
              <a:cxnSpLocks/>
            </p:cNvCxnSpPr>
            <p:nvPr/>
          </p:nvCxnSpPr>
          <p:spPr>
            <a:xfrm>
              <a:off x="5041641" y="5922673"/>
              <a:ext cx="0" cy="32088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0E923EB-E439-9449-98DD-9CF4EED1E207}"/>
                </a:ext>
              </a:extLst>
            </p:cNvPr>
            <p:cNvCxnSpPr>
              <a:cxnSpLocks/>
            </p:cNvCxnSpPr>
            <p:nvPr/>
          </p:nvCxnSpPr>
          <p:spPr>
            <a:xfrm>
              <a:off x="508516" y="5922673"/>
              <a:ext cx="1" cy="32088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3C6F88D-6BF9-E641-A4B4-FE8779593397}"/>
                </a:ext>
              </a:extLst>
            </p:cNvPr>
            <p:cNvCxnSpPr>
              <a:cxnSpLocks/>
            </p:cNvCxnSpPr>
            <p:nvPr/>
          </p:nvCxnSpPr>
          <p:spPr>
            <a:xfrm>
              <a:off x="7253878" y="5922673"/>
              <a:ext cx="673" cy="32088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Google Shape;61;p14">
              <a:extLst>
                <a:ext uri="{FF2B5EF4-FFF2-40B4-BE49-F238E27FC236}">
                  <a16:creationId xmlns:a16="http://schemas.microsoft.com/office/drawing/2014/main" id="{4411128E-AA54-264F-B760-7815CAE6FF53}"/>
                </a:ext>
              </a:extLst>
            </p:cNvPr>
            <p:cNvSpPr txBox="1"/>
            <p:nvPr/>
          </p:nvSpPr>
          <p:spPr>
            <a:xfrm>
              <a:off x="523283" y="5922673"/>
              <a:ext cx="2203581" cy="2817475"/>
            </a:xfrm>
            <a:prstGeom prst="rect">
              <a:avLst/>
            </a:prstGeom>
            <a:noFill/>
            <a:ln>
              <a:noFill/>
            </a:ln>
          </p:spPr>
          <p:txBody>
            <a:bodyPr spcFirstLastPara="1" wrap="square" lIns="91425" tIns="91425" rIns="91425" bIns="91425" anchor="t" anchorCtr="0">
              <a:noAutofit/>
            </a:bodyPr>
            <a:lstStyle/>
            <a:p>
              <a:r>
                <a:rPr lang="en-US" sz="1500" b="1" dirty="0">
                  <a:solidFill>
                    <a:schemeClr val="dk1"/>
                  </a:solidFill>
                  <a:latin typeface="Galano Grotesque" pitchFamily="2" charset="77"/>
                  <a:ea typeface="Oswald"/>
                  <a:cs typeface="Oswald"/>
                  <a:sym typeface="Oswald"/>
                </a:rPr>
                <a:t>Basic Package</a:t>
              </a:r>
              <a:endParaRPr lang="en-US" dirty="0">
                <a:latin typeface="Galano Grotesque" pitchFamily="2" charset="77"/>
              </a:endParaRPr>
            </a:p>
            <a:p>
              <a:endParaRPr lang="en-US" sz="800" dirty="0">
                <a:latin typeface="Galano Grotesque" pitchFamily="2" charset="77"/>
              </a:endParaRPr>
            </a:p>
            <a:p>
              <a:r>
                <a:rPr lang="en-US" sz="1100" b="1" dirty="0">
                  <a:latin typeface="Galano Grotesque" pitchFamily="2" charset="77"/>
                </a:rPr>
                <a:t>Digital</a:t>
              </a:r>
              <a:r>
                <a:rPr lang="en-US" sz="1100" dirty="0">
                  <a:latin typeface="Galano Grotesque" pitchFamily="2" charset="77"/>
                </a:rPr>
                <a:t>:</a:t>
              </a:r>
            </a:p>
            <a:p>
              <a:pPr marL="285750" indent="-285750">
                <a:buFont typeface="Arial" panose="020B0604020202020204" pitchFamily="34" charset="0"/>
                <a:buChar char="•"/>
              </a:pPr>
              <a:r>
                <a:rPr lang="en-US" sz="1100" dirty="0">
                  <a:latin typeface="Galano Grotesque" pitchFamily="2" charset="77"/>
                </a:rPr>
                <a:t>Ad in 1 category in the digital Winners’ Directory</a:t>
              </a:r>
            </a:p>
            <a:p>
              <a:pPr marL="285750" indent="-285750">
                <a:buFont typeface="Arial" panose="020B0604020202020204" pitchFamily="34" charset="0"/>
                <a:buChar char="•"/>
              </a:pPr>
              <a:r>
                <a:rPr lang="en-US" sz="1100" dirty="0">
                  <a:latin typeface="Galano Grotesque" pitchFamily="2" charset="77"/>
                </a:rPr>
                <a:t>1 enhanced listing</a:t>
              </a:r>
            </a:p>
            <a:p>
              <a:pPr marL="285750" indent="-285750">
                <a:buFont typeface="Arial" panose="020B0604020202020204" pitchFamily="34" charset="0"/>
                <a:buChar char="•"/>
              </a:pPr>
              <a:r>
                <a:rPr lang="en-US" sz="1100" dirty="0">
                  <a:latin typeface="Galano Grotesque" pitchFamily="2" charset="77"/>
                </a:rPr>
                <a:t>300x 250 ad in Winners’ Directory</a:t>
              </a:r>
            </a:p>
          </p:txBody>
        </p:sp>
        <p:sp>
          <p:nvSpPr>
            <p:cNvPr id="32" name="Google Shape;61;p14">
              <a:extLst>
                <a:ext uri="{FF2B5EF4-FFF2-40B4-BE49-F238E27FC236}">
                  <a16:creationId xmlns:a16="http://schemas.microsoft.com/office/drawing/2014/main" id="{3A94A1F4-079D-B84A-A169-95453CB56B7D}"/>
                </a:ext>
              </a:extLst>
            </p:cNvPr>
            <p:cNvSpPr txBox="1"/>
            <p:nvPr/>
          </p:nvSpPr>
          <p:spPr>
            <a:xfrm>
              <a:off x="2787128" y="5931968"/>
              <a:ext cx="2203581" cy="2808180"/>
            </a:xfrm>
            <a:prstGeom prst="rect">
              <a:avLst/>
            </a:prstGeom>
            <a:noFill/>
            <a:ln>
              <a:noFill/>
            </a:ln>
          </p:spPr>
          <p:txBody>
            <a:bodyPr spcFirstLastPara="1" wrap="square" lIns="91425" tIns="91425" rIns="91425" bIns="91425" anchor="t" anchorCtr="0">
              <a:noAutofit/>
            </a:bodyPr>
            <a:lstStyle/>
            <a:p>
              <a:r>
                <a:rPr lang="en-US" sz="1500" b="1" dirty="0">
                  <a:solidFill>
                    <a:schemeClr val="dk1"/>
                  </a:solidFill>
                  <a:latin typeface="Galano Grotesque" pitchFamily="2" charset="77"/>
                  <a:ea typeface="Oswald"/>
                  <a:cs typeface="Oswald"/>
                  <a:sym typeface="Oswald"/>
                </a:rPr>
                <a:t>Deluxe Package</a:t>
              </a:r>
            </a:p>
            <a:p>
              <a:endParaRPr lang="en-US" sz="800" dirty="0">
                <a:latin typeface="Galano Grotesque" pitchFamily="2" charset="77"/>
              </a:endParaRPr>
            </a:p>
            <a:p>
              <a:r>
                <a:rPr lang="en-US" sz="1100" b="1" dirty="0">
                  <a:latin typeface="Galano Grotesque" pitchFamily="2" charset="77"/>
                </a:rPr>
                <a:t>Digital</a:t>
              </a:r>
              <a:r>
                <a:rPr lang="en-US" sz="1100" dirty="0">
                  <a:latin typeface="Galano Grotesque" pitchFamily="2" charset="77"/>
                </a:rPr>
                <a:t>:</a:t>
              </a:r>
            </a:p>
            <a:p>
              <a:pPr marL="285750" indent="-285750">
                <a:buFont typeface="Arial" panose="020B0604020202020204" pitchFamily="34" charset="0"/>
                <a:buChar char="•"/>
              </a:pPr>
              <a:r>
                <a:rPr lang="en-US" sz="1100" dirty="0">
                  <a:latin typeface="Galano Grotesque" pitchFamily="2" charset="77"/>
                </a:rPr>
                <a:t>Ads in up to 3 categories in the digital Winners’ Directory</a:t>
              </a:r>
            </a:p>
            <a:p>
              <a:pPr marL="285750" indent="-285750">
                <a:buFont typeface="Arial" panose="020B0604020202020204" pitchFamily="34" charset="0"/>
                <a:buChar char="•"/>
              </a:pPr>
              <a:r>
                <a:rPr lang="en-US" sz="1100" dirty="0">
                  <a:latin typeface="Galano Grotesque" pitchFamily="2" charset="77"/>
                </a:rPr>
                <a:t>Up to 3 enhanced listings</a:t>
              </a:r>
            </a:p>
            <a:p>
              <a:pPr marL="285750" indent="-285750">
                <a:buFont typeface="Arial" panose="020B0604020202020204" pitchFamily="34" charset="0"/>
                <a:buChar char="•"/>
              </a:pPr>
              <a:r>
                <a:rPr lang="en-US" sz="1100" dirty="0">
                  <a:latin typeface="Galano Grotesque" pitchFamily="2" charset="77"/>
                </a:rPr>
                <a:t>300x 250 ad in Winners’ Directory</a:t>
              </a:r>
            </a:p>
            <a:p>
              <a:r>
                <a:rPr lang="en-US" sz="1100" b="1" dirty="0">
                  <a:latin typeface="Galano Grotesque" pitchFamily="2" charset="77"/>
                </a:rPr>
                <a:t>Radio</a:t>
              </a:r>
              <a:r>
                <a:rPr lang="en-US" sz="1100" dirty="0">
                  <a:latin typeface="Galano Grotesque" pitchFamily="2" charset="77"/>
                </a:rPr>
                <a:t>:</a:t>
              </a:r>
            </a:p>
            <a:p>
              <a:pPr marL="171450" indent="-171450">
                <a:buFont typeface="Arial" panose="020B0604020202020204" pitchFamily="34" charset="0"/>
                <a:buChar char="•"/>
              </a:pPr>
              <a:r>
                <a:rPr lang="en-US" sz="1100" dirty="0">
                  <a:latin typeface="Galano Grotesque" pitchFamily="2" charset="77"/>
                </a:rPr>
                <a:t>Minimum of 40x :30 promotional spots (M-F 6a-7p, Sat-Sun 8a-4p)</a:t>
              </a:r>
            </a:p>
            <a:p>
              <a:pPr marL="171450" indent="-171450">
                <a:buFont typeface="Arial" panose="020B0604020202020204" pitchFamily="34" charset="0"/>
                <a:buChar char="•"/>
              </a:pPr>
              <a:r>
                <a:rPr lang="en-US" sz="1100" dirty="0">
                  <a:latin typeface="Galano Grotesque" pitchFamily="2" charset="77"/>
                </a:rPr>
                <a:t>Minimum of 60x :30 streaming promotional spots (M-F 6a-7p, Sat-Sun 8a-4p)</a:t>
              </a:r>
            </a:p>
          </p:txBody>
        </p:sp>
        <p:sp>
          <p:nvSpPr>
            <p:cNvPr id="37" name="Google Shape;61;p14">
              <a:extLst>
                <a:ext uri="{FF2B5EF4-FFF2-40B4-BE49-F238E27FC236}">
                  <a16:creationId xmlns:a16="http://schemas.microsoft.com/office/drawing/2014/main" id="{C0B48053-6F69-204A-AF0B-7EE5A928DC16}"/>
                </a:ext>
              </a:extLst>
            </p:cNvPr>
            <p:cNvSpPr txBox="1"/>
            <p:nvPr/>
          </p:nvSpPr>
          <p:spPr>
            <a:xfrm>
              <a:off x="5049022" y="5922672"/>
              <a:ext cx="2203581" cy="2777716"/>
            </a:xfrm>
            <a:prstGeom prst="rect">
              <a:avLst/>
            </a:prstGeom>
            <a:noFill/>
            <a:ln>
              <a:noFill/>
            </a:ln>
          </p:spPr>
          <p:txBody>
            <a:bodyPr spcFirstLastPara="1" wrap="square" lIns="91425" tIns="91425" rIns="91425" bIns="91425" anchor="t" anchorCtr="0">
              <a:noAutofit/>
            </a:bodyPr>
            <a:lstStyle/>
            <a:p>
              <a:r>
                <a:rPr lang="en-US" sz="1500" b="1" dirty="0">
                  <a:solidFill>
                    <a:schemeClr val="dk1"/>
                  </a:solidFill>
                  <a:latin typeface="Galano Grotesque" pitchFamily="2" charset="77"/>
                  <a:ea typeface="Oswald"/>
                  <a:cs typeface="Oswald"/>
                  <a:sym typeface="Oswald"/>
                </a:rPr>
                <a:t>Premium Package</a:t>
              </a:r>
            </a:p>
            <a:p>
              <a:endParaRPr lang="en-US" sz="800" dirty="0">
                <a:latin typeface="Galano Grotesque" pitchFamily="2" charset="77"/>
              </a:endParaRPr>
            </a:p>
            <a:p>
              <a:r>
                <a:rPr lang="en-US" sz="1100" b="1" dirty="0">
                  <a:latin typeface="Galano Grotesque" pitchFamily="2" charset="77"/>
                </a:rPr>
                <a:t>Digital</a:t>
              </a:r>
              <a:r>
                <a:rPr lang="en-US" sz="1100" dirty="0">
                  <a:latin typeface="Galano Grotesque" pitchFamily="2" charset="77"/>
                </a:rPr>
                <a:t>:</a:t>
              </a:r>
            </a:p>
            <a:p>
              <a:pPr marL="285750" indent="-285750">
                <a:buFont typeface="Arial" panose="020B0604020202020204" pitchFamily="34" charset="0"/>
                <a:buChar char="•"/>
              </a:pPr>
              <a:r>
                <a:rPr lang="en-US" sz="1100" dirty="0">
                  <a:latin typeface="Galano Grotesque" pitchFamily="2" charset="77"/>
                </a:rPr>
                <a:t>Ads in up to 5 categories in the digital Winners’ Directory</a:t>
              </a:r>
            </a:p>
            <a:p>
              <a:pPr marL="285750" indent="-285750">
                <a:buFont typeface="Arial" panose="020B0604020202020204" pitchFamily="34" charset="0"/>
                <a:buChar char="•"/>
              </a:pPr>
              <a:r>
                <a:rPr lang="en-US" sz="1100" dirty="0">
                  <a:latin typeface="Galano Grotesque" pitchFamily="2" charset="77"/>
                </a:rPr>
                <a:t>Up to 5 enhanced listings</a:t>
              </a:r>
            </a:p>
            <a:p>
              <a:pPr marL="285750" indent="-285750">
                <a:buFont typeface="Arial" panose="020B0604020202020204" pitchFamily="34" charset="0"/>
                <a:buChar char="•"/>
              </a:pPr>
              <a:r>
                <a:rPr lang="en-US" sz="1100" dirty="0">
                  <a:latin typeface="Galano Grotesque" pitchFamily="2" charset="77"/>
                </a:rPr>
                <a:t>300x 250 ad in Winners’ Directory </a:t>
              </a:r>
            </a:p>
            <a:p>
              <a:r>
                <a:rPr lang="en-US" sz="1100" b="1" dirty="0">
                  <a:latin typeface="Galano Grotesque" pitchFamily="2" charset="77"/>
                </a:rPr>
                <a:t>Radio</a:t>
              </a:r>
              <a:r>
                <a:rPr lang="en-US" sz="1100" dirty="0">
                  <a:latin typeface="Galano Grotesque" pitchFamily="2" charset="77"/>
                </a:rPr>
                <a:t>:</a:t>
              </a:r>
            </a:p>
            <a:p>
              <a:pPr marL="171450" indent="-171450">
                <a:buFont typeface="Arial" panose="020B0604020202020204" pitchFamily="34" charset="0"/>
                <a:buChar char="•"/>
              </a:pPr>
              <a:r>
                <a:rPr lang="en-US" sz="1100" dirty="0">
                  <a:latin typeface="Galano Grotesque" pitchFamily="2" charset="77"/>
                </a:rPr>
                <a:t>Minimum of 80x :30 promotional spots (M-F 6a-7p, Sat-Sun 8a-4p)</a:t>
              </a:r>
            </a:p>
            <a:p>
              <a:pPr marL="171450" indent="-171450">
                <a:buFont typeface="Arial" panose="020B0604020202020204" pitchFamily="34" charset="0"/>
                <a:buChar char="•"/>
              </a:pPr>
              <a:r>
                <a:rPr lang="en-US" sz="1100" dirty="0">
                  <a:latin typeface="Galano Grotesque" pitchFamily="2" charset="77"/>
                </a:rPr>
                <a:t>Minimum of 120x :30 streaming promotional spots (M-F 6a-7p, Sat-Sun 8a-4p)</a:t>
              </a:r>
            </a:p>
            <a:p>
              <a:r>
                <a:rPr lang="en-US" sz="1100" b="1" dirty="0">
                  <a:latin typeface="Galano Grotesque" pitchFamily="2" charset="77"/>
                </a:rPr>
                <a:t>Email</a:t>
              </a:r>
              <a:r>
                <a:rPr lang="en-US" sz="1100" dirty="0">
                  <a:latin typeface="Galano Grotesque" pitchFamily="2" charset="77"/>
                </a:rPr>
                <a:t>:</a:t>
              </a:r>
            </a:p>
            <a:p>
              <a:pPr rtl="0">
                <a:buFont typeface="Arial" panose="020B0604020202020204" pitchFamily="34" charset="0"/>
                <a:buChar char="•"/>
              </a:pPr>
              <a:r>
                <a:rPr lang="en-US" sz="1100" dirty="0">
                  <a:latin typeface="Galano Grotesque" pitchFamily="2" charset="77"/>
                </a:rPr>
                <a:t>       "Thank You" ad in Daily Headlines Newsletter 1x after winners are chosen </a:t>
              </a:r>
            </a:p>
            <a:p>
              <a:pPr rtl="0">
                <a:buFont typeface="Arial" panose="020B0604020202020204" pitchFamily="34" charset="0"/>
                <a:buChar char="•"/>
              </a:pPr>
              <a:r>
                <a:rPr lang="en-US" sz="1100" dirty="0">
                  <a:latin typeface="Galano Grotesque" pitchFamily="2" charset="77"/>
                </a:rPr>
                <a:t>        Your logo on Winner Announcement email to our promotional list 1x after Winners are chosen </a:t>
              </a:r>
            </a:p>
            <a:p>
              <a:endParaRPr lang="en-US" sz="1100" b="1" dirty="0">
                <a:solidFill>
                  <a:schemeClr val="dk1"/>
                </a:solidFill>
                <a:latin typeface="Galano Grotesque" pitchFamily="2" charset="77"/>
                <a:ea typeface="Oswald"/>
                <a:cs typeface="Oswald"/>
                <a:sym typeface="Oswald"/>
              </a:endParaRPr>
            </a:p>
          </p:txBody>
        </p:sp>
        <p:sp>
          <p:nvSpPr>
            <p:cNvPr id="22" name="Google Shape;61;p14">
              <a:extLst>
                <a:ext uri="{FF2B5EF4-FFF2-40B4-BE49-F238E27FC236}">
                  <a16:creationId xmlns:a16="http://schemas.microsoft.com/office/drawing/2014/main" id="{63DDA855-AF88-6F49-BB85-B974C10BC64C}"/>
                </a:ext>
              </a:extLst>
            </p:cNvPr>
            <p:cNvSpPr txBox="1"/>
            <p:nvPr/>
          </p:nvSpPr>
          <p:spPr>
            <a:xfrm>
              <a:off x="511987" y="8816730"/>
              <a:ext cx="2203581" cy="362656"/>
            </a:xfrm>
            <a:prstGeom prst="rect">
              <a:avLst/>
            </a:prstGeom>
            <a:noFill/>
            <a:ln>
              <a:noFill/>
            </a:ln>
          </p:spPr>
          <p:txBody>
            <a:bodyPr spcFirstLastPara="1" wrap="square" lIns="91425" tIns="91425" rIns="91425" bIns="91425" anchor="b" anchorCtr="0">
              <a:noAutofit/>
            </a:bodyPr>
            <a:lstStyle/>
            <a:p>
              <a:pPr algn="ctr"/>
              <a:r>
                <a:rPr lang="en-US" sz="1500" b="1" dirty="0">
                  <a:solidFill>
                    <a:schemeClr val="dk1"/>
                  </a:solidFill>
                  <a:latin typeface="Galano Grotesque" pitchFamily="2" charset="77"/>
                  <a:ea typeface="Oswald"/>
                  <a:cs typeface="Oswald"/>
                  <a:sym typeface="Oswald"/>
                </a:rPr>
                <a:t>INVESTMENT: $749</a:t>
              </a:r>
            </a:p>
          </p:txBody>
        </p:sp>
        <p:sp>
          <p:nvSpPr>
            <p:cNvPr id="24" name="Google Shape;61;p14">
              <a:extLst>
                <a:ext uri="{FF2B5EF4-FFF2-40B4-BE49-F238E27FC236}">
                  <a16:creationId xmlns:a16="http://schemas.microsoft.com/office/drawing/2014/main" id="{C250E359-5386-1847-A5A6-23B18CB7BF12}"/>
                </a:ext>
              </a:extLst>
            </p:cNvPr>
            <p:cNvSpPr txBox="1"/>
            <p:nvPr/>
          </p:nvSpPr>
          <p:spPr>
            <a:xfrm>
              <a:off x="2719038" y="8810915"/>
              <a:ext cx="2326517" cy="362656"/>
            </a:xfrm>
            <a:prstGeom prst="rect">
              <a:avLst/>
            </a:prstGeom>
            <a:noFill/>
            <a:ln>
              <a:noFill/>
            </a:ln>
          </p:spPr>
          <p:txBody>
            <a:bodyPr spcFirstLastPara="1" wrap="square" lIns="91425" tIns="91425" rIns="91425" bIns="91425" anchor="b" anchorCtr="0">
              <a:noAutofit/>
            </a:bodyPr>
            <a:lstStyle/>
            <a:p>
              <a:pPr algn="ctr"/>
              <a:r>
                <a:rPr lang="en-US" sz="1500" b="1" dirty="0">
                  <a:solidFill>
                    <a:schemeClr val="dk1"/>
                  </a:solidFill>
                  <a:latin typeface="Galano Grotesque" pitchFamily="2" charset="77"/>
                  <a:ea typeface="Oswald"/>
                  <a:cs typeface="Oswald"/>
                  <a:sym typeface="Oswald"/>
                </a:rPr>
                <a:t>INVESTMENT: $999</a:t>
              </a:r>
            </a:p>
          </p:txBody>
        </p:sp>
        <p:sp>
          <p:nvSpPr>
            <p:cNvPr id="25" name="Google Shape;61;p14">
              <a:extLst>
                <a:ext uri="{FF2B5EF4-FFF2-40B4-BE49-F238E27FC236}">
                  <a16:creationId xmlns:a16="http://schemas.microsoft.com/office/drawing/2014/main" id="{5DC39220-1159-564F-8557-8F5BB673C88C}"/>
                </a:ext>
              </a:extLst>
            </p:cNvPr>
            <p:cNvSpPr txBox="1"/>
            <p:nvPr/>
          </p:nvSpPr>
          <p:spPr>
            <a:xfrm>
              <a:off x="5041640" y="8816730"/>
              <a:ext cx="2203581" cy="362656"/>
            </a:xfrm>
            <a:prstGeom prst="rect">
              <a:avLst/>
            </a:prstGeom>
            <a:noFill/>
            <a:ln>
              <a:noFill/>
            </a:ln>
          </p:spPr>
          <p:txBody>
            <a:bodyPr spcFirstLastPara="1" wrap="square" lIns="91425" tIns="91425" rIns="91425" bIns="91425" anchor="b" anchorCtr="0">
              <a:noAutofit/>
            </a:bodyPr>
            <a:lstStyle/>
            <a:p>
              <a:pPr algn="ctr"/>
              <a:r>
                <a:rPr lang="en-US" sz="1500" b="1" dirty="0">
                  <a:solidFill>
                    <a:schemeClr val="dk1"/>
                  </a:solidFill>
                  <a:latin typeface="Galano Grotesque" pitchFamily="2" charset="77"/>
                  <a:ea typeface="Oswald"/>
                  <a:cs typeface="Oswald"/>
                  <a:sym typeface="Oswald"/>
                </a:rPr>
                <a:t>INVESTMENT: $1,499</a:t>
              </a:r>
            </a:p>
          </p:txBody>
        </p:sp>
      </p:grpSp>
      <p:cxnSp>
        <p:nvCxnSpPr>
          <p:cNvPr id="10" name="Straight Connector 9">
            <a:extLst>
              <a:ext uri="{FF2B5EF4-FFF2-40B4-BE49-F238E27FC236}">
                <a16:creationId xmlns:a16="http://schemas.microsoft.com/office/drawing/2014/main" id="{BADB1CFA-A91D-CA4F-810A-D9B9EF578330}"/>
              </a:ext>
            </a:extLst>
          </p:cNvPr>
          <p:cNvCxnSpPr/>
          <p:nvPr/>
        </p:nvCxnSpPr>
        <p:spPr>
          <a:xfrm>
            <a:off x="517849" y="2602859"/>
            <a:ext cx="67367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Google Shape;61;p14">
            <a:extLst>
              <a:ext uri="{FF2B5EF4-FFF2-40B4-BE49-F238E27FC236}">
                <a16:creationId xmlns:a16="http://schemas.microsoft.com/office/drawing/2014/main" id="{8D36EA75-C6AA-AC42-966C-6584DCFA0F9E}"/>
              </a:ext>
            </a:extLst>
          </p:cNvPr>
          <p:cNvSpPr txBox="1"/>
          <p:nvPr/>
        </p:nvSpPr>
        <p:spPr>
          <a:xfrm>
            <a:off x="517849" y="2571703"/>
            <a:ext cx="4066522" cy="1306782"/>
          </a:xfrm>
          <a:prstGeom prst="rect">
            <a:avLst/>
          </a:prstGeom>
          <a:noFill/>
          <a:ln>
            <a:noFill/>
          </a:ln>
        </p:spPr>
        <p:txBody>
          <a:bodyPr spcFirstLastPara="1" wrap="square" lIns="91425" tIns="91425" rIns="91425" bIns="91425" anchor="t" anchorCtr="0">
            <a:noAutofit/>
          </a:bodyPr>
          <a:lstStyle/>
          <a:p>
            <a:r>
              <a:rPr lang="en-US" sz="2000" b="1" dirty="0">
                <a:solidFill>
                  <a:schemeClr val="dk1"/>
                </a:solidFill>
                <a:latin typeface="Galano Grotesque" pitchFamily="2" charset="77"/>
                <a:ea typeface="Oswald"/>
                <a:cs typeface="Oswald"/>
                <a:sym typeface="Oswald"/>
              </a:rPr>
              <a:t>Important Dates:</a:t>
            </a:r>
          </a:p>
          <a:p>
            <a:pPr>
              <a:lnSpc>
                <a:spcPct val="150000"/>
              </a:lnSpc>
            </a:pPr>
            <a:r>
              <a:rPr lang="en-US" dirty="0">
                <a:solidFill>
                  <a:schemeClr val="dk1"/>
                </a:solidFill>
                <a:latin typeface="Galano Grotesque" pitchFamily="2" charset="77"/>
                <a:ea typeface="Oswald Regular"/>
                <a:cs typeface="Oswald Regular"/>
                <a:sym typeface="Oswald"/>
              </a:rPr>
              <a:t>Winners Announced: Enter Dates Here</a:t>
            </a:r>
          </a:p>
          <a:p>
            <a:pPr>
              <a:lnSpc>
                <a:spcPct val="150000"/>
              </a:lnSpc>
            </a:pPr>
            <a:r>
              <a:rPr lang="en-US" dirty="0">
                <a:solidFill>
                  <a:schemeClr val="dk1"/>
                </a:solidFill>
                <a:latin typeface="Galano Grotesque" pitchFamily="2" charset="77"/>
                <a:ea typeface="Oswald Regular"/>
                <a:cs typeface="Oswald Regular"/>
                <a:sym typeface="Oswald"/>
              </a:rPr>
              <a:t>Winners Event: Enter Dates Here </a:t>
            </a:r>
          </a:p>
        </p:txBody>
      </p:sp>
      <p:grpSp>
        <p:nvGrpSpPr>
          <p:cNvPr id="4" name="Group 3">
            <a:extLst>
              <a:ext uri="{FF2B5EF4-FFF2-40B4-BE49-F238E27FC236}">
                <a16:creationId xmlns:a16="http://schemas.microsoft.com/office/drawing/2014/main" id="{30ADC801-D6E0-B1C8-8B21-7E733D7D2F63}"/>
              </a:ext>
            </a:extLst>
          </p:cNvPr>
          <p:cNvGrpSpPr/>
          <p:nvPr/>
        </p:nvGrpSpPr>
        <p:grpSpPr>
          <a:xfrm>
            <a:off x="4469365" y="2683504"/>
            <a:ext cx="2783238" cy="2180769"/>
            <a:chOff x="4469365" y="2869091"/>
            <a:chExt cx="2783238" cy="2551104"/>
          </a:xfrm>
        </p:grpSpPr>
        <p:sp>
          <p:nvSpPr>
            <p:cNvPr id="18" name="Rectangle 17">
              <a:extLst>
                <a:ext uri="{FF2B5EF4-FFF2-40B4-BE49-F238E27FC236}">
                  <a16:creationId xmlns:a16="http://schemas.microsoft.com/office/drawing/2014/main" id="{7D6CFA2C-6FE5-0344-BF2C-2729BE7203E4}"/>
                </a:ext>
              </a:extLst>
            </p:cNvPr>
            <p:cNvSpPr/>
            <p:nvPr/>
          </p:nvSpPr>
          <p:spPr>
            <a:xfrm>
              <a:off x="4469365" y="2869092"/>
              <a:ext cx="2783238" cy="254380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Google Shape;61;p14">
              <a:extLst>
                <a:ext uri="{FF2B5EF4-FFF2-40B4-BE49-F238E27FC236}">
                  <a16:creationId xmlns:a16="http://schemas.microsoft.com/office/drawing/2014/main" id="{B8808D64-50CB-FF48-B3E8-A299CFECFD94}"/>
                </a:ext>
              </a:extLst>
            </p:cNvPr>
            <p:cNvSpPr txBox="1"/>
            <p:nvPr/>
          </p:nvSpPr>
          <p:spPr>
            <a:xfrm>
              <a:off x="4476747" y="2869091"/>
              <a:ext cx="2775856" cy="2551104"/>
            </a:xfrm>
            <a:prstGeom prst="rect">
              <a:avLst/>
            </a:prstGeom>
            <a:noFill/>
            <a:ln>
              <a:noFill/>
            </a:ln>
          </p:spPr>
          <p:txBody>
            <a:bodyPr spcFirstLastPara="1" wrap="square" lIns="91425" tIns="91425" rIns="91425" bIns="91425" anchor="ctr" anchorCtr="0">
              <a:noAutofit/>
            </a:bodyPr>
            <a:lstStyle/>
            <a:p>
              <a:pPr algn="ctr"/>
              <a:r>
                <a:rPr lang="en-US" sz="2000" b="1" dirty="0">
                  <a:solidFill>
                    <a:schemeClr val="bg1"/>
                  </a:solidFill>
                  <a:latin typeface="Galano Grotesque" pitchFamily="2" charset="77"/>
                  <a:ea typeface="Oswald"/>
                  <a:cs typeface="Oswald"/>
                  <a:sym typeface="Oswald"/>
                </a:rPr>
                <a:t>XXX</a:t>
              </a:r>
            </a:p>
            <a:p>
              <a:pPr algn="ctr"/>
              <a:r>
                <a:rPr lang="en-US" sz="2000" b="1" dirty="0">
                  <a:solidFill>
                    <a:schemeClr val="bg1"/>
                  </a:solidFill>
                  <a:latin typeface="Galano Grotesque" pitchFamily="2" charset="77"/>
                  <a:ea typeface="Oswald Regular"/>
                  <a:cs typeface="Oswald Regular"/>
                  <a:sym typeface="Oswald"/>
                </a:rPr>
                <a:t>Total Nominations</a:t>
              </a:r>
            </a:p>
            <a:p>
              <a:pPr algn="ctr"/>
              <a:endParaRPr lang="en-US" sz="2000" b="1" dirty="0">
                <a:solidFill>
                  <a:schemeClr val="bg1"/>
                </a:solidFill>
                <a:latin typeface="Galano Grotesque" pitchFamily="2" charset="77"/>
                <a:ea typeface="Oswald Regular"/>
                <a:cs typeface="Oswald Regular"/>
                <a:sym typeface="Oswald"/>
              </a:endParaRPr>
            </a:p>
            <a:p>
              <a:pPr algn="ctr"/>
              <a:r>
                <a:rPr lang="en-US" sz="2000" b="1" dirty="0">
                  <a:solidFill>
                    <a:schemeClr val="bg1"/>
                  </a:solidFill>
                  <a:latin typeface="Galano Grotesque" pitchFamily="2" charset="77"/>
                  <a:ea typeface="Oswald Regular"/>
                  <a:cs typeface="Oswald Regular"/>
                  <a:sym typeface="Oswald"/>
                </a:rPr>
                <a:t>XXX</a:t>
              </a:r>
            </a:p>
            <a:p>
              <a:pPr algn="ctr"/>
              <a:r>
                <a:rPr lang="en-US" sz="2000" b="1" dirty="0">
                  <a:solidFill>
                    <a:schemeClr val="bg1"/>
                  </a:solidFill>
                  <a:latin typeface="Galano Grotesque" pitchFamily="2" charset="77"/>
                  <a:ea typeface="Oswald Regular"/>
                  <a:cs typeface="Oswald Regular"/>
                  <a:sym typeface="Oswald"/>
                </a:rPr>
                <a:t>Total Votes</a:t>
              </a:r>
            </a:p>
            <a:p>
              <a:pPr algn="ctr"/>
              <a:endParaRPr lang="en-US" sz="1000" dirty="0">
                <a:solidFill>
                  <a:schemeClr val="bg1"/>
                </a:solidFill>
                <a:latin typeface="Galano Grotesque" pitchFamily="2" charset="77"/>
                <a:ea typeface="Oswald Regular"/>
                <a:cs typeface="Oswald Regular"/>
                <a:sym typeface="Oswald"/>
              </a:endParaRPr>
            </a:p>
            <a:p>
              <a:pPr algn="ctr"/>
              <a:r>
                <a:rPr lang="en-US" sz="1000" dirty="0">
                  <a:solidFill>
                    <a:schemeClr val="bg1"/>
                  </a:solidFill>
                  <a:latin typeface="Galano Grotesque" pitchFamily="2" charset="77"/>
                  <a:ea typeface="Oswald Regular"/>
                  <a:cs typeface="Oswald Regular"/>
                  <a:sym typeface="Oswald"/>
                </a:rPr>
                <a:t>(Enter your totals here)</a:t>
              </a:r>
            </a:p>
          </p:txBody>
        </p:sp>
      </p:grpSp>
      <p:pic>
        <p:nvPicPr>
          <p:cNvPr id="38" name="Picture 37" descr="Text, company name&#10;&#10;Description automatically generated">
            <a:extLst>
              <a:ext uri="{FF2B5EF4-FFF2-40B4-BE49-F238E27FC236}">
                <a16:creationId xmlns:a16="http://schemas.microsoft.com/office/drawing/2014/main" id="{A74CC655-F1E8-0F49-A9D4-04B8DF995DD5}"/>
              </a:ext>
            </a:extLst>
          </p:cNvPr>
          <p:cNvPicPr>
            <a:picLocks noChangeAspect="1"/>
          </p:cNvPicPr>
          <p:nvPr/>
        </p:nvPicPr>
        <p:blipFill>
          <a:blip r:embed="rId3"/>
          <a:stretch>
            <a:fillRect/>
          </a:stretch>
        </p:blipFill>
        <p:spPr>
          <a:xfrm>
            <a:off x="767294" y="3600604"/>
            <a:ext cx="1263670" cy="1263670"/>
          </a:xfrm>
          <a:prstGeom prst="rect">
            <a:avLst/>
          </a:prstGeom>
        </p:spPr>
      </p:pic>
      <p:pic>
        <p:nvPicPr>
          <p:cNvPr id="40" name="Picture 39" descr="Logo&#10;&#10;Description automatically generated">
            <a:extLst>
              <a:ext uri="{FF2B5EF4-FFF2-40B4-BE49-F238E27FC236}">
                <a16:creationId xmlns:a16="http://schemas.microsoft.com/office/drawing/2014/main" id="{0C544B27-871C-1A4A-9FFA-821B10CF159E}"/>
              </a:ext>
            </a:extLst>
          </p:cNvPr>
          <p:cNvPicPr>
            <a:picLocks noChangeAspect="1"/>
          </p:cNvPicPr>
          <p:nvPr/>
        </p:nvPicPr>
        <p:blipFill>
          <a:blip r:embed="rId4"/>
          <a:stretch>
            <a:fillRect/>
          </a:stretch>
        </p:blipFill>
        <p:spPr>
          <a:xfrm>
            <a:off x="2433687" y="3600604"/>
            <a:ext cx="1263669" cy="1263669"/>
          </a:xfrm>
          <a:prstGeom prst="rect">
            <a:avLst/>
          </a:prstGeom>
        </p:spPr>
      </p:pic>
    </p:spTree>
    <p:extLst>
      <p:ext uri="{BB962C8B-B14F-4D97-AF65-F5344CB8AC3E}">
        <p14:creationId xmlns:p14="http://schemas.microsoft.com/office/powerpoint/2010/main" val="2600532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 name="Google Shape;61;p14">
            <a:extLst>
              <a:ext uri="{FF2B5EF4-FFF2-40B4-BE49-F238E27FC236}">
                <a16:creationId xmlns:a16="http://schemas.microsoft.com/office/drawing/2014/main" id="{0905E33B-2D9F-154B-AD05-C163B6E42B9F}"/>
              </a:ext>
            </a:extLst>
          </p:cNvPr>
          <p:cNvSpPr txBox="1"/>
          <p:nvPr/>
        </p:nvSpPr>
        <p:spPr>
          <a:xfrm>
            <a:off x="3804251" y="6865998"/>
            <a:ext cx="3680717" cy="552376"/>
          </a:xfrm>
          <a:prstGeom prst="rect">
            <a:avLst/>
          </a:prstGeom>
          <a:noFill/>
          <a:ln>
            <a:noFill/>
          </a:ln>
        </p:spPr>
        <p:txBody>
          <a:bodyPr spcFirstLastPara="1" wrap="square" lIns="91425" tIns="91425" rIns="91425" bIns="91425" anchor="t" anchorCtr="0">
            <a:noAutofit/>
          </a:bodyPr>
          <a:lstStyle/>
          <a:p>
            <a:r>
              <a:rPr lang="en-US" sz="2000" b="1">
                <a:solidFill>
                  <a:schemeClr val="dk1"/>
                </a:solidFill>
                <a:latin typeface="Galano Grotesque" pitchFamily="2" charset="77"/>
                <a:ea typeface="Oswald"/>
                <a:cs typeface="Oswald"/>
                <a:sym typeface="Oswald"/>
              </a:rPr>
              <a:t>Sample Winners’ Directory</a:t>
            </a:r>
          </a:p>
        </p:txBody>
      </p:sp>
      <p:cxnSp>
        <p:nvCxnSpPr>
          <p:cNvPr id="23" name="Straight Connector 22">
            <a:extLst>
              <a:ext uri="{FF2B5EF4-FFF2-40B4-BE49-F238E27FC236}">
                <a16:creationId xmlns:a16="http://schemas.microsoft.com/office/drawing/2014/main" id="{806CED2F-DCAF-0E41-BD93-3D6BEB0817F5}"/>
              </a:ext>
            </a:extLst>
          </p:cNvPr>
          <p:cNvCxnSpPr>
            <a:cxnSpLocks/>
          </p:cNvCxnSpPr>
          <p:nvPr/>
        </p:nvCxnSpPr>
        <p:spPr>
          <a:xfrm>
            <a:off x="2265384" y="1348386"/>
            <a:ext cx="0" cy="54853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3C6B67-05F9-304E-BD4B-5896365341B7}"/>
              </a:ext>
            </a:extLst>
          </p:cNvPr>
          <p:cNvCxnSpPr>
            <a:cxnSpLocks/>
          </p:cNvCxnSpPr>
          <p:nvPr/>
        </p:nvCxnSpPr>
        <p:spPr>
          <a:xfrm>
            <a:off x="3964933" y="1327793"/>
            <a:ext cx="0" cy="54864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0E923EB-E439-9449-98DD-9CF4EED1E207}"/>
              </a:ext>
            </a:extLst>
          </p:cNvPr>
          <p:cNvCxnSpPr>
            <a:cxnSpLocks/>
          </p:cNvCxnSpPr>
          <p:nvPr/>
        </p:nvCxnSpPr>
        <p:spPr>
          <a:xfrm>
            <a:off x="587162" y="1327792"/>
            <a:ext cx="0" cy="54864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Google Shape;61;p14">
            <a:extLst>
              <a:ext uri="{FF2B5EF4-FFF2-40B4-BE49-F238E27FC236}">
                <a16:creationId xmlns:a16="http://schemas.microsoft.com/office/drawing/2014/main" id="{6373BA89-1E47-0148-95AA-3E3660CAA06C}"/>
              </a:ext>
            </a:extLst>
          </p:cNvPr>
          <p:cNvSpPr txBox="1"/>
          <p:nvPr/>
        </p:nvSpPr>
        <p:spPr>
          <a:xfrm>
            <a:off x="587162" y="1229456"/>
            <a:ext cx="1638523" cy="5584749"/>
          </a:xfrm>
          <a:prstGeom prst="rect">
            <a:avLst/>
          </a:prstGeom>
          <a:noFill/>
          <a:ln>
            <a:noFill/>
          </a:ln>
        </p:spPr>
        <p:txBody>
          <a:bodyPr spcFirstLastPara="1" wrap="square" lIns="91425" tIns="91425" rIns="91425" bIns="91425" anchor="t" anchorCtr="0">
            <a:noAutofit/>
          </a:bodyPr>
          <a:lstStyle/>
          <a:p>
            <a:r>
              <a:rPr lang="en-US" sz="1000" b="1">
                <a:solidFill>
                  <a:schemeClr val="dk1"/>
                </a:solidFill>
                <a:latin typeface="Galano Grotesque" pitchFamily="2" charset="77"/>
                <a:ea typeface="Oswald"/>
                <a:cs typeface="Oswald"/>
                <a:sym typeface="Oswald"/>
              </a:rPr>
              <a:t>Arts &amp; Entertainment</a:t>
            </a:r>
          </a:p>
          <a:p>
            <a:r>
              <a:rPr lang="en-US" sz="700">
                <a:solidFill>
                  <a:schemeClr val="dk1"/>
                </a:solidFill>
                <a:latin typeface="Galano Grotesque" pitchFamily="2" charset="77"/>
                <a:ea typeface="Oswald Regular"/>
                <a:cs typeface="Oswald Regular"/>
                <a:sym typeface="Oswald"/>
              </a:rPr>
              <a:t>Attraction</a:t>
            </a:r>
          </a:p>
          <a:p>
            <a:r>
              <a:rPr lang="en-US" sz="700">
                <a:solidFill>
                  <a:schemeClr val="dk1"/>
                </a:solidFill>
                <a:latin typeface="Galano Grotesque" pitchFamily="2" charset="77"/>
                <a:ea typeface="Oswald Regular"/>
                <a:cs typeface="Oswald Regular"/>
                <a:sym typeface="Oswald"/>
              </a:rPr>
              <a:t>Art Gallery</a:t>
            </a:r>
          </a:p>
          <a:p>
            <a:r>
              <a:rPr lang="en-US" sz="700">
                <a:solidFill>
                  <a:schemeClr val="dk1"/>
                </a:solidFill>
                <a:latin typeface="Galano Grotesque" pitchFamily="2" charset="77"/>
                <a:ea typeface="Oswald Regular"/>
                <a:cs typeface="Oswald Regular"/>
                <a:sym typeface="Oswald"/>
              </a:rPr>
              <a:t>Cultural Event</a:t>
            </a:r>
          </a:p>
          <a:p>
            <a:r>
              <a:rPr lang="en-US" sz="700">
                <a:solidFill>
                  <a:schemeClr val="dk1"/>
                </a:solidFill>
                <a:latin typeface="Galano Grotesque" pitchFamily="2" charset="77"/>
                <a:ea typeface="Oswald Regular"/>
                <a:cs typeface="Oswald Regular"/>
                <a:sym typeface="Oswald"/>
              </a:rPr>
              <a:t>Dance Club</a:t>
            </a:r>
          </a:p>
          <a:p>
            <a:r>
              <a:rPr lang="en-US" sz="700">
                <a:solidFill>
                  <a:schemeClr val="dk1"/>
                </a:solidFill>
                <a:latin typeface="Galano Grotesque" pitchFamily="2" charset="77"/>
                <a:ea typeface="Oswald Regular"/>
                <a:cs typeface="Oswald Regular"/>
                <a:sym typeface="Oswald"/>
              </a:rPr>
              <a:t>Entertainment Venue</a:t>
            </a:r>
          </a:p>
          <a:p>
            <a:r>
              <a:rPr lang="en-US" sz="700">
                <a:solidFill>
                  <a:schemeClr val="dk1"/>
                </a:solidFill>
                <a:latin typeface="Galano Grotesque" pitchFamily="2" charset="77"/>
                <a:ea typeface="Oswald Regular"/>
                <a:cs typeface="Oswald Regular"/>
                <a:sym typeface="Oswald"/>
              </a:rPr>
              <a:t>Family Entertainment</a:t>
            </a:r>
          </a:p>
          <a:p>
            <a:r>
              <a:rPr lang="en-US" sz="700">
                <a:solidFill>
                  <a:schemeClr val="dk1"/>
                </a:solidFill>
                <a:latin typeface="Galano Grotesque" pitchFamily="2" charset="77"/>
                <a:ea typeface="Oswald Regular"/>
                <a:cs typeface="Oswald Regular"/>
                <a:sym typeface="Oswald"/>
              </a:rPr>
              <a:t>Festival</a:t>
            </a:r>
          </a:p>
          <a:p>
            <a:r>
              <a:rPr lang="en-US" sz="700">
                <a:solidFill>
                  <a:schemeClr val="dk1"/>
                </a:solidFill>
                <a:latin typeface="Galano Grotesque" pitchFamily="2" charset="77"/>
                <a:ea typeface="Oswald Regular"/>
                <a:cs typeface="Oswald Regular"/>
                <a:sym typeface="Oswald"/>
              </a:rPr>
              <a:t>Fundraising Event</a:t>
            </a:r>
          </a:p>
          <a:p>
            <a:r>
              <a:rPr lang="en-US" sz="700">
                <a:solidFill>
                  <a:schemeClr val="dk1"/>
                </a:solidFill>
                <a:latin typeface="Galano Grotesque" pitchFamily="2" charset="77"/>
                <a:ea typeface="Oswald Regular"/>
                <a:cs typeface="Oswald Regular"/>
                <a:sym typeface="Oswald"/>
              </a:rPr>
              <a:t>Live Music Event</a:t>
            </a:r>
          </a:p>
          <a:p>
            <a:r>
              <a:rPr lang="en-US" sz="700">
                <a:solidFill>
                  <a:schemeClr val="dk1"/>
                </a:solidFill>
                <a:latin typeface="Galano Grotesque" pitchFamily="2" charset="77"/>
                <a:ea typeface="Oswald Regular"/>
                <a:cs typeface="Oswald Regular"/>
                <a:sym typeface="Oswald"/>
              </a:rPr>
              <a:t>Live Theater Group</a:t>
            </a:r>
          </a:p>
          <a:p>
            <a:r>
              <a:rPr lang="en-US" sz="700">
                <a:solidFill>
                  <a:schemeClr val="dk1"/>
                </a:solidFill>
                <a:latin typeface="Galano Grotesque" pitchFamily="2" charset="77"/>
                <a:ea typeface="Oswald Regular"/>
                <a:cs typeface="Oswald Regular"/>
                <a:sym typeface="Oswald"/>
              </a:rPr>
              <a:t>Local Band</a:t>
            </a:r>
          </a:p>
          <a:p>
            <a:r>
              <a:rPr lang="en-US" sz="700">
                <a:solidFill>
                  <a:schemeClr val="dk1"/>
                </a:solidFill>
                <a:latin typeface="Galano Grotesque" pitchFamily="2" charset="77"/>
                <a:ea typeface="Oswald Regular"/>
                <a:cs typeface="Oswald Regular"/>
                <a:sym typeface="Oswald"/>
              </a:rPr>
              <a:t>Local Casino</a:t>
            </a:r>
          </a:p>
          <a:p>
            <a:r>
              <a:rPr lang="en-US" sz="700">
                <a:solidFill>
                  <a:schemeClr val="dk1"/>
                </a:solidFill>
                <a:latin typeface="Galano Grotesque" pitchFamily="2" charset="77"/>
                <a:ea typeface="Oswald Regular"/>
                <a:cs typeface="Oswald Regular"/>
                <a:sym typeface="Oswald"/>
              </a:rPr>
              <a:t>Local Event</a:t>
            </a:r>
          </a:p>
          <a:p>
            <a:r>
              <a:rPr lang="en-US" sz="700">
                <a:solidFill>
                  <a:schemeClr val="dk1"/>
                </a:solidFill>
                <a:latin typeface="Galano Grotesque" pitchFamily="2" charset="77"/>
                <a:ea typeface="Oswald Regular"/>
                <a:cs typeface="Oswald Regular"/>
                <a:sym typeface="Oswald"/>
              </a:rPr>
              <a:t>Movie Theater</a:t>
            </a:r>
          </a:p>
          <a:p>
            <a:r>
              <a:rPr lang="en-US" sz="700">
                <a:solidFill>
                  <a:schemeClr val="dk1"/>
                </a:solidFill>
                <a:latin typeface="Galano Grotesque" pitchFamily="2" charset="77"/>
                <a:ea typeface="Oswald Regular"/>
                <a:cs typeface="Oswald Regular"/>
                <a:sym typeface="Oswald"/>
              </a:rPr>
              <a:t>Museum</a:t>
            </a:r>
          </a:p>
          <a:p>
            <a:r>
              <a:rPr lang="en-US" sz="700">
                <a:solidFill>
                  <a:schemeClr val="dk1"/>
                </a:solidFill>
                <a:latin typeface="Galano Grotesque" pitchFamily="2" charset="77"/>
                <a:ea typeface="Oswald Regular"/>
                <a:cs typeface="Oswald Regular"/>
                <a:sym typeface="Oswald"/>
              </a:rPr>
              <a:t>Musician</a:t>
            </a:r>
          </a:p>
          <a:p>
            <a:r>
              <a:rPr lang="en-US" sz="700">
                <a:solidFill>
                  <a:schemeClr val="dk1"/>
                </a:solidFill>
                <a:latin typeface="Galano Grotesque" pitchFamily="2" charset="77"/>
                <a:ea typeface="Oswald Regular"/>
                <a:cs typeface="Oswald Regular"/>
                <a:sym typeface="Oswald"/>
              </a:rPr>
              <a:t>Nightclub</a:t>
            </a:r>
          </a:p>
          <a:p>
            <a:r>
              <a:rPr lang="en-US" sz="700">
                <a:solidFill>
                  <a:schemeClr val="dk1"/>
                </a:solidFill>
                <a:latin typeface="Galano Grotesque" pitchFamily="2" charset="77"/>
                <a:ea typeface="Oswald Regular"/>
                <a:cs typeface="Oswald Regular"/>
                <a:sym typeface="Oswald"/>
              </a:rPr>
              <a:t>Outdoor Event</a:t>
            </a:r>
          </a:p>
          <a:p>
            <a:r>
              <a:rPr lang="en-US" sz="700">
                <a:solidFill>
                  <a:schemeClr val="dk1"/>
                </a:solidFill>
                <a:latin typeface="Galano Grotesque" pitchFamily="2" charset="77"/>
                <a:ea typeface="Oswald Regular"/>
                <a:cs typeface="Oswald Regular"/>
                <a:sym typeface="Oswald"/>
              </a:rPr>
              <a:t>Place for Kids’ Birthday Party</a:t>
            </a:r>
          </a:p>
          <a:p>
            <a:r>
              <a:rPr lang="en-US" sz="1000" b="1">
                <a:solidFill>
                  <a:schemeClr val="dk1"/>
                </a:solidFill>
                <a:latin typeface="Galano Grotesque" pitchFamily="2" charset="77"/>
                <a:ea typeface="Oswald"/>
                <a:cs typeface="Oswald"/>
                <a:sym typeface="Oswald"/>
              </a:rPr>
              <a:t>Eating &amp; Drinking</a:t>
            </a:r>
          </a:p>
          <a:p>
            <a:r>
              <a:rPr lang="en-US" sz="700">
                <a:solidFill>
                  <a:schemeClr val="dk1"/>
                </a:solidFill>
                <a:latin typeface="Galano Grotesque" pitchFamily="2" charset="77"/>
                <a:ea typeface="Oswald Regular"/>
                <a:cs typeface="Oswald Regular"/>
                <a:sym typeface="Oswald"/>
              </a:rPr>
              <a:t>24-Hour Restaurant</a:t>
            </a:r>
          </a:p>
          <a:p>
            <a:r>
              <a:rPr lang="en-US" sz="700">
                <a:solidFill>
                  <a:schemeClr val="dk1"/>
                </a:solidFill>
                <a:latin typeface="Galano Grotesque" pitchFamily="2" charset="77"/>
                <a:ea typeface="Oswald Regular"/>
                <a:cs typeface="Oswald Regular"/>
                <a:sym typeface="Oswald"/>
              </a:rPr>
              <a:t>Bagels</a:t>
            </a:r>
          </a:p>
          <a:p>
            <a:r>
              <a:rPr lang="en-US" sz="700">
                <a:solidFill>
                  <a:schemeClr val="dk1"/>
                </a:solidFill>
                <a:latin typeface="Galano Grotesque" pitchFamily="2" charset="77"/>
                <a:ea typeface="Oswald Regular"/>
                <a:cs typeface="Oswald Regular"/>
                <a:sym typeface="Oswald"/>
              </a:rPr>
              <a:t>Bakery</a:t>
            </a:r>
          </a:p>
          <a:p>
            <a:r>
              <a:rPr lang="en-US" sz="700">
                <a:solidFill>
                  <a:schemeClr val="dk1"/>
                </a:solidFill>
                <a:latin typeface="Galano Grotesque" pitchFamily="2" charset="77"/>
                <a:ea typeface="Oswald Regular"/>
                <a:cs typeface="Oswald Regular"/>
                <a:sym typeface="Oswald"/>
              </a:rPr>
              <a:t>Barbeque Restaurant</a:t>
            </a:r>
          </a:p>
          <a:p>
            <a:r>
              <a:rPr lang="en-US" sz="700">
                <a:solidFill>
                  <a:schemeClr val="dk1"/>
                </a:solidFill>
                <a:latin typeface="Galano Grotesque" pitchFamily="2" charset="77"/>
                <a:ea typeface="Oswald Regular"/>
                <a:cs typeface="Oswald Regular"/>
                <a:sym typeface="Oswald"/>
              </a:rPr>
              <a:t>Bartender (Name &amp; Place)</a:t>
            </a:r>
          </a:p>
          <a:p>
            <a:r>
              <a:rPr lang="en-US" sz="700">
                <a:solidFill>
                  <a:schemeClr val="dk1"/>
                </a:solidFill>
                <a:latin typeface="Galano Grotesque" pitchFamily="2" charset="77"/>
                <a:ea typeface="Oswald Regular"/>
                <a:cs typeface="Oswald Regular"/>
                <a:sym typeface="Oswald"/>
              </a:rPr>
              <a:t>Bed &amp; Breakfast</a:t>
            </a:r>
          </a:p>
          <a:p>
            <a:r>
              <a:rPr lang="en-US" sz="700">
                <a:solidFill>
                  <a:schemeClr val="dk1"/>
                </a:solidFill>
                <a:latin typeface="Galano Grotesque" pitchFamily="2" charset="77"/>
                <a:ea typeface="Oswald Regular"/>
                <a:cs typeface="Oswald Regular"/>
                <a:sym typeface="Oswald"/>
              </a:rPr>
              <a:t>Beer Selection</a:t>
            </a:r>
          </a:p>
          <a:p>
            <a:r>
              <a:rPr lang="en-US" sz="700">
                <a:solidFill>
                  <a:schemeClr val="dk1"/>
                </a:solidFill>
                <a:latin typeface="Galano Grotesque" pitchFamily="2" charset="77"/>
                <a:ea typeface="Oswald Regular"/>
                <a:cs typeface="Oswald Regular"/>
                <a:sym typeface="Oswald"/>
              </a:rPr>
              <a:t>Breakfast</a:t>
            </a:r>
          </a:p>
          <a:p>
            <a:r>
              <a:rPr lang="en-US" sz="700">
                <a:solidFill>
                  <a:schemeClr val="dk1"/>
                </a:solidFill>
                <a:latin typeface="Galano Grotesque" pitchFamily="2" charset="77"/>
                <a:ea typeface="Oswald Regular"/>
                <a:cs typeface="Oswald Regular"/>
                <a:sym typeface="Oswald"/>
              </a:rPr>
              <a:t>Brunch</a:t>
            </a:r>
          </a:p>
          <a:p>
            <a:r>
              <a:rPr lang="en-US" sz="700">
                <a:solidFill>
                  <a:schemeClr val="dk1"/>
                </a:solidFill>
                <a:latin typeface="Galano Grotesque" pitchFamily="2" charset="77"/>
                <a:ea typeface="Oswald Regular"/>
                <a:cs typeface="Oswald Regular"/>
                <a:sym typeface="Oswald"/>
              </a:rPr>
              <a:t>Buffet Restaurant</a:t>
            </a:r>
          </a:p>
          <a:p>
            <a:r>
              <a:rPr lang="en-US" sz="700">
                <a:solidFill>
                  <a:schemeClr val="dk1"/>
                </a:solidFill>
                <a:latin typeface="Galano Grotesque" pitchFamily="2" charset="77"/>
                <a:ea typeface="Oswald Regular"/>
                <a:cs typeface="Oswald Regular"/>
                <a:sym typeface="Oswald"/>
              </a:rPr>
              <a:t>Catering</a:t>
            </a:r>
          </a:p>
          <a:p>
            <a:r>
              <a:rPr lang="en-US" sz="700">
                <a:solidFill>
                  <a:schemeClr val="dk1"/>
                </a:solidFill>
                <a:latin typeface="Galano Grotesque" pitchFamily="2" charset="77"/>
                <a:ea typeface="Oswald Regular"/>
                <a:cs typeface="Oswald Regular"/>
                <a:sym typeface="Oswald"/>
              </a:rPr>
              <a:t>Chef (Name &amp; Place)</a:t>
            </a:r>
          </a:p>
          <a:p>
            <a:r>
              <a:rPr lang="en-US" sz="700">
                <a:solidFill>
                  <a:schemeClr val="dk1"/>
                </a:solidFill>
                <a:latin typeface="Galano Grotesque" pitchFamily="2" charset="77"/>
                <a:ea typeface="Oswald Regular"/>
                <a:cs typeface="Oswald Regular"/>
                <a:sym typeface="Oswald"/>
              </a:rPr>
              <a:t>Chicken Wings</a:t>
            </a:r>
          </a:p>
          <a:p>
            <a:r>
              <a:rPr lang="en-US" sz="700">
                <a:solidFill>
                  <a:schemeClr val="dk1"/>
                </a:solidFill>
                <a:latin typeface="Galano Grotesque" pitchFamily="2" charset="77"/>
                <a:ea typeface="Oswald Regular"/>
                <a:cs typeface="Oswald Regular"/>
                <a:sym typeface="Oswald"/>
              </a:rPr>
              <a:t>Chinese Restaurant</a:t>
            </a:r>
          </a:p>
          <a:p>
            <a:r>
              <a:rPr lang="en-US" sz="700">
                <a:solidFill>
                  <a:schemeClr val="dk1"/>
                </a:solidFill>
                <a:latin typeface="Galano Grotesque" pitchFamily="2" charset="77"/>
                <a:ea typeface="Oswald Regular"/>
                <a:cs typeface="Oswald Regular"/>
                <a:sym typeface="Oswald"/>
              </a:rPr>
              <a:t>Coffeehouse</a:t>
            </a:r>
          </a:p>
          <a:p>
            <a:r>
              <a:rPr lang="en-US" sz="700">
                <a:solidFill>
                  <a:schemeClr val="dk1"/>
                </a:solidFill>
                <a:latin typeface="Galano Grotesque" pitchFamily="2" charset="77"/>
                <a:ea typeface="Oswald Regular"/>
                <a:cs typeface="Oswald Regular"/>
                <a:sym typeface="Oswald"/>
              </a:rPr>
              <a:t>Deli</a:t>
            </a:r>
          </a:p>
          <a:p>
            <a:r>
              <a:rPr lang="en-US" sz="700">
                <a:solidFill>
                  <a:schemeClr val="dk1"/>
                </a:solidFill>
                <a:latin typeface="Galano Grotesque" pitchFamily="2" charset="77"/>
                <a:ea typeface="Oswald Regular"/>
                <a:cs typeface="Oswald Regular"/>
                <a:sym typeface="Oswald"/>
              </a:rPr>
              <a:t>Dive Bar</a:t>
            </a:r>
          </a:p>
          <a:p>
            <a:r>
              <a:rPr lang="en-US" sz="700">
                <a:solidFill>
                  <a:schemeClr val="dk1"/>
                </a:solidFill>
                <a:latin typeface="Galano Grotesque" pitchFamily="2" charset="77"/>
                <a:ea typeface="Oswald Regular"/>
                <a:cs typeface="Oswald Regular"/>
                <a:sym typeface="Oswald"/>
              </a:rPr>
              <a:t>Donuts</a:t>
            </a:r>
          </a:p>
          <a:p>
            <a:r>
              <a:rPr lang="en-US" sz="700">
                <a:solidFill>
                  <a:schemeClr val="dk1"/>
                </a:solidFill>
                <a:latin typeface="Galano Grotesque" pitchFamily="2" charset="77"/>
                <a:ea typeface="Oswald Regular"/>
                <a:cs typeface="Oswald Regular"/>
                <a:sym typeface="Oswald"/>
              </a:rPr>
              <a:t>Food Truck</a:t>
            </a:r>
          </a:p>
          <a:p>
            <a:r>
              <a:rPr lang="en-US" sz="700">
                <a:solidFill>
                  <a:schemeClr val="dk1"/>
                </a:solidFill>
                <a:latin typeface="Galano Grotesque" pitchFamily="2" charset="77"/>
                <a:ea typeface="Oswald Regular"/>
                <a:cs typeface="Oswald Regular"/>
                <a:sym typeface="Oswald"/>
              </a:rPr>
              <a:t>French Fries</a:t>
            </a:r>
          </a:p>
          <a:p>
            <a:r>
              <a:rPr lang="en-US" sz="700">
                <a:solidFill>
                  <a:schemeClr val="dk1"/>
                </a:solidFill>
                <a:latin typeface="Galano Grotesque" pitchFamily="2" charset="77"/>
                <a:ea typeface="Oswald Regular"/>
                <a:cs typeface="Oswald Regular"/>
                <a:sym typeface="Oswald"/>
              </a:rPr>
              <a:t>Fried Chicken</a:t>
            </a:r>
          </a:p>
          <a:p>
            <a:r>
              <a:rPr lang="en-US" sz="700">
                <a:solidFill>
                  <a:schemeClr val="dk1"/>
                </a:solidFill>
                <a:latin typeface="Galano Grotesque" pitchFamily="2" charset="77"/>
                <a:ea typeface="Oswald Regular"/>
                <a:cs typeface="Oswald Regular"/>
                <a:sym typeface="Oswald"/>
              </a:rPr>
              <a:t>Hamburger</a:t>
            </a:r>
          </a:p>
          <a:p>
            <a:r>
              <a:rPr lang="en-US" sz="700">
                <a:solidFill>
                  <a:schemeClr val="dk1"/>
                </a:solidFill>
                <a:latin typeface="Galano Grotesque" pitchFamily="2" charset="77"/>
                <a:ea typeface="Oswald Regular"/>
                <a:cs typeface="Oswald Regular"/>
                <a:sym typeface="Oswald"/>
              </a:rPr>
              <a:t>Happy Hour</a:t>
            </a:r>
          </a:p>
          <a:p>
            <a:r>
              <a:rPr lang="en-US" sz="700">
                <a:solidFill>
                  <a:schemeClr val="dk1"/>
                </a:solidFill>
                <a:latin typeface="Galano Grotesque" pitchFamily="2" charset="77"/>
                <a:ea typeface="Oswald Regular"/>
                <a:cs typeface="Oswald Regular"/>
                <a:sym typeface="Oswald"/>
              </a:rPr>
              <a:t>Indian Restaurant</a:t>
            </a:r>
          </a:p>
          <a:p>
            <a:r>
              <a:rPr lang="en-US" sz="700">
                <a:solidFill>
                  <a:schemeClr val="dk1"/>
                </a:solidFill>
                <a:latin typeface="Galano Grotesque" pitchFamily="2" charset="77"/>
                <a:ea typeface="Oswald Regular"/>
                <a:cs typeface="Oswald Regular"/>
                <a:sym typeface="Oswald"/>
              </a:rPr>
              <a:t>Italian Restaurant</a:t>
            </a:r>
          </a:p>
          <a:p>
            <a:r>
              <a:rPr lang="en-US" sz="700">
                <a:solidFill>
                  <a:schemeClr val="dk1"/>
                </a:solidFill>
                <a:latin typeface="Galano Grotesque" pitchFamily="2" charset="77"/>
                <a:ea typeface="Oswald Regular"/>
                <a:cs typeface="Oswald Regular"/>
                <a:sym typeface="Oswald"/>
              </a:rPr>
              <a:t>Japanese Restaurant</a:t>
            </a:r>
          </a:p>
          <a:p>
            <a:r>
              <a:rPr lang="en-US" sz="700">
                <a:solidFill>
                  <a:schemeClr val="dk1"/>
                </a:solidFill>
                <a:latin typeface="Galano Grotesque" pitchFamily="2" charset="77"/>
                <a:ea typeface="Oswald Regular"/>
                <a:cs typeface="Oswald Regular"/>
                <a:sym typeface="Oswald"/>
              </a:rPr>
              <a:t>Kid-Friendly Restaurant</a:t>
            </a:r>
          </a:p>
          <a:p>
            <a:r>
              <a:rPr lang="en-US" sz="700">
                <a:solidFill>
                  <a:schemeClr val="dk1"/>
                </a:solidFill>
                <a:latin typeface="Galano Grotesque" pitchFamily="2" charset="77"/>
                <a:ea typeface="Oswald Regular"/>
                <a:cs typeface="Oswald Regular"/>
                <a:sym typeface="Oswald"/>
              </a:rPr>
              <a:t>Margarita</a:t>
            </a:r>
          </a:p>
          <a:p>
            <a:r>
              <a:rPr lang="en-US" sz="700">
                <a:solidFill>
                  <a:schemeClr val="dk1"/>
                </a:solidFill>
                <a:latin typeface="Galano Grotesque" pitchFamily="2" charset="77"/>
                <a:ea typeface="Oswald Regular"/>
                <a:cs typeface="Oswald Regular"/>
                <a:sym typeface="Oswald"/>
              </a:rPr>
              <a:t>Mexican Restaurant</a:t>
            </a:r>
          </a:p>
          <a:p>
            <a:endParaRPr lang="en-US" sz="700">
              <a:solidFill>
                <a:schemeClr val="dk1"/>
              </a:solidFill>
              <a:latin typeface="Galano Grotesque" pitchFamily="2" charset="77"/>
              <a:ea typeface="Oswald Regular"/>
              <a:cs typeface="Oswald Regular"/>
              <a:sym typeface="Oswald"/>
            </a:endParaRPr>
          </a:p>
          <a:p>
            <a:endParaRPr lang="en-US" sz="1100">
              <a:solidFill>
                <a:schemeClr val="dk1"/>
              </a:solidFill>
              <a:latin typeface="Galano Grotesque" pitchFamily="2" charset="77"/>
              <a:ea typeface="Oswald Regular"/>
              <a:cs typeface="Oswald Regular"/>
              <a:sym typeface="Oswald"/>
            </a:endParaRPr>
          </a:p>
        </p:txBody>
      </p:sp>
      <p:sp>
        <p:nvSpPr>
          <p:cNvPr id="35" name="Google Shape;61;p14">
            <a:extLst>
              <a:ext uri="{FF2B5EF4-FFF2-40B4-BE49-F238E27FC236}">
                <a16:creationId xmlns:a16="http://schemas.microsoft.com/office/drawing/2014/main" id="{A24B4714-C669-4240-96A8-0EAAF29F16A7}"/>
              </a:ext>
            </a:extLst>
          </p:cNvPr>
          <p:cNvSpPr txBox="1"/>
          <p:nvPr/>
        </p:nvSpPr>
        <p:spPr>
          <a:xfrm>
            <a:off x="2286711" y="1229455"/>
            <a:ext cx="1527052" cy="5604282"/>
          </a:xfrm>
          <a:prstGeom prst="rect">
            <a:avLst/>
          </a:prstGeom>
          <a:noFill/>
          <a:ln>
            <a:noFill/>
          </a:ln>
        </p:spPr>
        <p:txBody>
          <a:bodyPr spcFirstLastPara="1" wrap="square" lIns="91425" tIns="91425" rIns="91425" bIns="91425" anchor="t" anchorCtr="0">
            <a:noAutofit/>
          </a:bodyPr>
          <a:lstStyle/>
          <a:p>
            <a:r>
              <a:rPr lang="en-US" sz="700">
                <a:solidFill>
                  <a:schemeClr val="dk1"/>
                </a:solidFill>
                <a:latin typeface="Galano Grotesque" pitchFamily="2" charset="77"/>
                <a:ea typeface="Oswald Regular"/>
                <a:cs typeface="Oswald Regular"/>
                <a:sym typeface="Oswald"/>
              </a:rPr>
              <a:t>Romantic Restaurant</a:t>
            </a:r>
          </a:p>
          <a:p>
            <a:r>
              <a:rPr lang="en-US" sz="700">
                <a:solidFill>
                  <a:schemeClr val="dk1"/>
                </a:solidFill>
                <a:latin typeface="Galano Grotesque" pitchFamily="2" charset="77"/>
                <a:ea typeface="Oswald Regular"/>
                <a:cs typeface="Oswald Regular"/>
                <a:sym typeface="Oswald"/>
              </a:rPr>
              <a:t>Outdoor Patio</a:t>
            </a:r>
          </a:p>
          <a:p>
            <a:r>
              <a:rPr lang="en-US" sz="700">
                <a:solidFill>
                  <a:schemeClr val="dk1"/>
                </a:solidFill>
                <a:latin typeface="Galano Grotesque" pitchFamily="2" charset="77"/>
                <a:ea typeface="Oswald Regular"/>
                <a:cs typeface="Oswald Regular"/>
                <a:sym typeface="Oswald"/>
              </a:rPr>
              <a:t>Pizza</a:t>
            </a:r>
          </a:p>
          <a:p>
            <a:r>
              <a:rPr lang="en-US" sz="700">
                <a:solidFill>
                  <a:schemeClr val="dk1"/>
                </a:solidFill>
                <a:latin typeface="Galano Grotesque" pitchFamily="2" charset="77"/>
                <a:ea typeface="Oswald Regular"/>
                <a:cs typeface="Oswald Regular"/>
                <a:sym typeface="Oswald"/>
              </a:rPr>
              <a:t>Seafood Restaurant</a:t>
            </a:r>
          </a:p>
          <a:p>
            <a:r>
              <a:rPr lang="en-US" sz="700">
                <a:solidFill>
                  <a:schemeClr val="dk1"/>
                </a:solidFill>
                <a:latin typeface="Galano Grotesque" pitchFamily="2" charset="77"/>
                <a:ea typeface="Oswald Regular"/>
                <a:cs typeface="Oswald Regular"/>
                <a:sym typeface="Oswald"/>
              </a:rPr>
              <a:t>Soul Food</a:t>
            </a:r>
          </a:p>
          <a:p>
            <a:r>
              <a:rPr lang="en-US" sz="700">
                <a:solidFill>
                  <a:schemeClr val="dk1"/>
                </a:solidFill>
                <a:latin typeface="Galano Grotesque" pitchFamily="2" charset="77"/>
                <a:ea typeface="Oswald Regular"/>
                <a:cs typeface="Oswald Regular"/>
                <a:sym typeface="Oswald"/>
              </a:rPr>
              <a:t>Sports Bar</a:t>
            </a:r>
          </a:p>
          <a:p>
            <a:r>
              <a:rPr lang="en-US" sz="700">
                <a:solidFill>
                  <a:schemeClr val="dk1"/>
                </a:solidFill>
                <a:latin typeface="Galano Grotesque" pitchFamily="2" charset="77"/>
                <a:ea typeface="Oswald Regular"/>
                <a:cs typeface="Oswald Regular"/>
                <a:sym typeface="Oswald"/>
              </a:rPr>
              <a:t>Steakhouse</a:t>
            </a:r>
          </a:p>
          <a:p>
            <a:r>
              <a:rPr lang="en-US" sz="700">
                <a:solidFill>
                  <a:schemeClr val="dk1"/>
                </a:solidFill>
                <a:latin typeface="Galano Grotesque" pitchFamily="2" charset="77"/>
                <a:ea typeface="Oswald Regular"/>
                <a:cs typeface="Oswald Regular"/>
                <a:sym typeface="Oswald"/>
              </a:rPr>
              <a:t>Take Out</a:t>
            </a:r>
          </a:p>
          <a:p>
            <a:r>
              <a:rPr lang="en-US" sz="700">
                <a:solidFill>
                  <a:schemeClr val="dk1"/>
                </a:solidFill>
                <a:latin typeface="Galano Grotesque" pitchFamily="2" charset="77"/>
                <a:ea typeface="Oswald Regular"/>
                <a:cs typeface="Oswald Regular"/>
                <a:sym typeface="Oswald"/>
              </a:rPr>
              <a:t>Thai/Vietnamese Restaurant</a:t>
            </a:r>
          </a:p>
          <a:p>
            <a:r>
              <a:rPr lang="en-US" sz="700">
                <a:solidFill>
                  <a:schemeClr val="dk1"/>
                </a:solidFill>
                <a:latin typeface="Galano Grotesque" pitchFamily="2" charset="77"/>
                <a:ea typeface="Oswald Regular"/>
                <a:cs typeface="Oswald Regular"/>
                <a:sym typeface="Oswald"/>
              </a:rPr>
              <a:t>Upscale Bar</a:t>
            </a:r>
          </a:p>
          <a:p>
            <a:r>
              <a:rPr lang="en-US" sz="700">
                <a:solidFill>
                  <a:schemeClr val="dk1"/>
                </a:solidFill>
                <a:latin typeface="Galano Grotesque" pitchFamily="2" charset="77"/>
                <a:ea typeface="Oswald Regular"/>
                <a:cs typeface="Oswald Regular"/>
                <a:sym typeface="Oswald"/>
              </a:rPr>
              <a:t>Vegetarian Restaurant</a:t>
            </a:r>
          </a:p>
          <a:p>
            <a:r>
              <a:rPr lang="en-US" sz="700">
                <a:solidFill>
                  <a:schemeClr val="dk1"/>
                </a:solidFill>
                <a:latin typeface="Galano Grotesque" pitchFamily="2" charset="77"/>
                <a:ea typeface="Oswald Regular"/>
                <a:cs typeface="Oswald Regular"/>
                <a:sym typeface="Oswald"/>
              </a:rPr>
              <a:t>Wine Selection</a:t>
            </a:r>
          </a:p>
          <a:p>
            <a:r>
              <a:rPr lang="en-US" sz="700">
                <a:solidFill>
                  <a:schemeClr val="dk1"/>
                </a:solidFill>
                <a:latin typeface="Galano Grotesque" pitchFamily="2" charset="77"/>
                <a:ea typeface="Oswald Regular"/>
                <a:cs typeface="Oswald Regular"/>
                <a:sym typeface="Oswald"/>
              </a:rPr>
              <a:t>Winery</a:t>
            </a:r>
          </a:p>
          <a:p>
            <a:r>
              <a:rPr lang="en-US" sz="1000" b="1">
                <a:solidFill>
                  <a:schemeClr val="dk1"/>
                </a:solidFill>
                <a:latin typeface="Galano Grotesque" pitchFamily="2" charset="77"/>
                <a:ea typeface="Oswald"/>
                <a:cs typeface="Oswald"/>
                <a:sym typeface="Oswald"/>
              </a:rPr>
              <a:t>Health &amp; Fitness</a:t>
            </a:r>
            <a:endParaRPr lang="en-US" sz="1000">
              <a:solidFill>
                <a:schemeClr val="dk1"/>
              </a:solidFill>
              <a:latin typeface="Galano Grotesque" pitchFamily="2" charset="77"/>
              <a:ea typeface="Oswald Regular"/>
              <a:cs typeface="Oswald Regular"/>
              <a:sym typeface="Oswald"/>
            </a:endParaRPr>
          </a:p>
          <a:p>
            <a:r>
              <a:rPr lang="en-US" sz="700">
                <a:solidFill>
                  <a:schemeClr val="dk1"/>
                </a:solidFill>
                <a:latin typeface="Galano Grotesque" pitchFamily="2" charset="77"/>
                <a:ea typeface="Oswald Regular"/>
                <a:cs typeface="Oswald Regular"/>
                <a:sym typeface="Oswald"/>
              </a:rPr>
              <a:t>Acupuncturist</a:t>
            </a:r>
          </a:p>
          <a:p>
            <a:r>
              <a:rPr lang="en-US" sz="700">
                <a:solidFill>
                  <a:schemeClr val="dk1"/>
                </a:solidFill>
                <a:latin typeface="Galano Grotesque" pitchFamily="2" charset="77"/>
                <a:ea typeface="Oswald Regular"/>
                <a:cs typeface="Oswald Regular"/>
                <a:sym typeface="Oswald"/>
              </a:rPr>
              <a:t>Assisted Living Facility</a:t>
            </a:r>
          </a:p>
          <a:p>
            <a:r>
              <a:rPr lang="en-US" sz="700">
                <a:solidFill>
                  <a:schemeClr val="dk1"/>
                </a:solidFill>
                <a:latin typeface="Galano Grotesque" pitchFamily="2" charset="77"/>
                <a:ea typeface="Oswald Regular"/>
                <a:cs typeface="Oswald Regular"/>
                <a:sym typeface="Oswald"/>
              </a:rPr>
              <a:t>Audiologist</a:t>
            </a:r>
          </a:p>
          <a:p>
            <a:r>
              <a:rPr lang="en-US" sz="700">
                <a:solidFill>
                  <a:schemeClr val="dk1"/>
                </a:solidFill>
                <a:latin typeface="Galano Grotesque" pitchFamily="2" charset="77"/>
                <a:ea typeface="Oswald Regular"/>
                <a:cs typeface="Oswald Regular"/>
                <a:sym typeface="Oswald"/>
              </a:rPr>
              <a:t>Chiropractor</a:t>
            </a:r>
          </a:p>
          <a:p>
            <a:r>
              <a:rPr lang="en-US" sz="700">
                <a:solidFill>
                  <a:schemeClr val="dk1"/>
                </a:solidFill>
                <a:latin typeface="Galano Grotesque" pitchFamily="2" charset="77"/>
                <a:ea typeface="Oswald Regular"/>
                <a:cs typeface="Oswald Regular"/>
                <a:sym typeface="Oswald"/>
              </a:rPr>
              <a:t>Clinic</a:t>
            </a:r>
          </a:p>
          <a:p>
            <a:r>
              <a:rPr lang="en-US" sz="700">
                <a:solidFill>
                  <a:schemeClr val="dk1"/>
                </a:solidFill>
                <a:latin typeface="Galano Grotesque" pitchFamily="2" charset="77"/>
                <a:ea typeface="Oswald Regular"/>
                <a:cs typeface="Oswald Regular"/>
                <a:sym typeface="Oswald"/>
              </a:rPr>
              <a:t>Cosmetic Dermatologist</a:t>
            </a:r>
          </a:p>
          <a:p>
            <a:r>
              <a:rPr lang="en-US" sz="700">
                <a:solidFill>
                  <a:schemeClr val="dk1"/>
                </a:solidFill>
                <a:latin typeface="Galano Grotesque" pitchFamily="2" charset="77"/>
                <a:ea typeface="Oswald Regular"/>
                <a:cs typeface="Oswald Regular"/>
                <a:sym typeface="Oswald"/>
              </a:rPr>
              <a:t>Cosmetic Surgeon</a:t>
            </a:r>
          </a:p>
          <a:p>
            <a:r>
              <a:rPr lang="en-US" sz="700">
                <a:solidFill>
                  <a:schemeClr val="dk1"/>
                </a:solidFill>
                <a:latin typeface="Galano Grotesque" pitchFamily="2" charset="77"/>
                <a:ea typeface="Oswald Regular"/>
                <a:cs typeface="Oswald Regular"/>
                <a:sym typeface="Oswald"/>
              </a:rPr>
              <a:t>Day Spa</a:t>
            </a:r>
          </a:p>
          <a:p>
            <a:r>
              <a:rPr lang="en-US" sz="700">
                <a:solidFill>
                  <a:schemeClr val="dk1"/>
                </a:solidFill>
                <a:latin typeface="Galano Grotesque" pitchFamily="2" charset="77"/>
                <a:ea typeface="Oswald Regular"/>
                <a:cs typeface="Oswald Regular"/>
                <a:sym typeface="Oswald"/>
              </a:rPr>
              <a:t>Dentist</a:t>
            </a:r>
          </a:p>
          <a:p>
            <a:r>
              <a:rPr lang="en-US" sz="700">
                <a:solidFill>
                  <a:schemeClr val="dk1"/>
                </a:solidFill>
                <a:latin typeface="Galano Grotesque" pitchFamily="2" charset="77"/>
                <a:ea typeface="Oswald Regular"/>
                <a:cs typeface="Oswald Regular"/>
                <a:sym typeface="Oswald"/>
              </a:rPr>
              <a:t>Dermatologist</a:t>
            </a:r>
          </a:p>
          <a:p>
            <a:r>
              <a:rPr lang="en-US" sz="700">
                <a:solidFill>
                  <a:schemeClr val="dk1"/>
                </a:solidFill>
                <a:latin typeface="Galano Grotesque" pitchFamily="2" charset="77"/>
                <a:ea typeface="Oswald Regular"/>
                <a:cs typeface="Oswald Regular"/>
                <a:sym typeface="Oswald"/>
              </a:rPr>
              <a:t>Eye Clinic</a:t>
            </a:r>
          </a:p>
          <a:p>
            <a:r>
              <a:rPr lang="en-US" sz="700">
                <a:solidFill>
                  <a:schemeClr val="dk1"/>
                </a:solidFill>
                <a:latin typeface="Galano Grotesque" pitchFamily="2" charset="77"/>
                <a:ea typeface="Oswald Regular"/>
                <a:cs typeface="Oswald Regular"/>
                <a:sym typeface="Oswald"/>
              </a:rPr>
              <a:t>Hospital</a:t>
            </a:r>
          </a:p>
          <a:p>
            <a:r>
              <a:rPr lang="en-US" sz="700">
                <a:solidFill>
                  <a:schemeClr val="dk1"/>
                </a:solidFill>
                <a:latin typeface="Galano Grotesque" pitchFamily="2" charset="77"/>
                <a:ea typeface="Oswald Regular"/>
                <a:cs typeface="Oswald Regular"/>
                <a:sym typeface="Oswald"/>
              </a:rPr>
              <a:t>In-Home Care Elder Services</a:t>
            </a:r>
          </a:p>
          <a:p>
            <a:r>
              <a:rPr lang="en-US" sz="700">
                <a:solidFill>
                  <a:schemeClr val="dk1"/>
                </a:solidFill>
                <a:latin typeface="Galano Grotesque" pitchFamily="2" charset="77"/>
                <a:ea typeface="Oswald Regular"/>
                <a:cs typeface="Oswald Regular"/>
                <a:sym typeface="Oswald"/>
              </a:rPr>
              <a:t>Laser Eye Center</a:t>
            </a:r>
          </a:p>
          <a:p>
            <a:r>
              <a:rPr lang="en-US" sz="700">
                <a:solidFill>
                  <a:schemeClr val="dk1"/>
                </a:solidFill>
                <a:latin typeface="Galano Grotesque" pitchFamily="2" charset="77"/>
                <a:ea typeface="Oswald Regular"/>
                <a:cs typeface="Oswald Regular"/>
                <a:sym typeface="Oswald"/>
              </a:rPr>
              <a:t>Massage</a:t>
            </a:r>
          </a:p>
          <a:p>
            <a:r>
              <a:rPr lang="en-US" sz="700">
                <a:solidFill>
                  <a:schemeClr val="dk1"/>
                </a:solidFill>
                <a:latin typeface="Galano Grotesque" pitchFamily="2" charset="77"/>
                <a:ea typeface="Oswald Regular"/>
                <a:cs typeface="Oswald Regular"/>
                <a:sym typeface="Oswald"/>
              </a:rPr>
              <a:t>Massage Therapist</a:t>
            </a:r>
          </a:p>
          <a:p>
            <a:r>
              <a:rPr lang="en-US" sz="700">
                <a:solidFill>
                  <a:schemeClr val="dk1"/>
                </a:solidFill>
                <a:latin typeface="Galano Grotesque" pitchFamily="2" charset="77"/>
                <a:ea typeface="Oswald Regular"/>
                <a:cs typeface="Oswald Regular"/>
                <a:sym typeface="Oswald"/>
              </a:rPr>
              <a:t>Medical Group</a:t>
            </a:r>
          </a:p>
          <a:p>
            <a:r>
              <a:rPr lang="en-US" sz="700">
                <a:solidFill>
                  <a:schemeClr val="dk1"/>
                </a:solidFill>
                <a:latin typeface="Galano Grotesque" pitchFamily="2" charset="77"/>
                <a:ea typeface="Oswald Regular"/>
                <a:cs typeface="Oswald Regular"/>
                <a:sym typeface="Oswald"/>
              </a:rPr>
              <a:t>Medical Spa</a:t>
            </a:r>
          </a:p>
          <a:p>
            <a:r>
              <a:rPr lang="en-US" sz="700">
                <a:solidFill>
                  <a:schemeClr val="dk1"/>
                </a:solidFill>
                <a:latin typeface="Galano Grotesque" pitchFamily="2" charset="77"/>
                <a:ea typeface="Oswald Regular"/>
                <a:cs typeface="Oswald Regular"/>
                <a:sym typeface="Oswald"/>
              </a:rPr>
              <a:t>Orthodontist</a:t>
            </a:r>
          </a:p>
          <a:p>
            <a:r>
              <a:rPr lang="en-US" sz="700">
                <a:solidFill>
                  <a:schemeClr val="dk1"/>
                </a:solidFill>
                <a:latin typeface="Galano Grotesque" pitchFamily="2" charset="77"/>
                <a:ea typeface="Oswald Regular"/>
                <a:cs typeface="Oswald Regular"/>
                <a:sym typeface="Oswald"/>
              </a:rPr>
              <a:t>Pediatrician</a:t>
            </a:r>
          </a:p>
          <a:p>
            <a:r>
              <a:rPr lang="en-US" sz="700">
                <a:solidFill>
                  <a:schemeClr val="dk1"/>
                </a:solidFill>
                <a:latin typeface="Galano Grotesque" pitchFamily="2" charset="77"/>
                <a:ea typeface="Oswald Regular"/>
                <a:cs typeface="Oswald Regular"/>
                <a:sym typeface="Oswald"/>
              </a:rPr>
              <a:t>Personal Trainer</a:t>
            </a:r>
          </a:p>
          <a:p>
            <a:r>
              <a:rPr lang="en-US" sz="700">
                <a:solidFill>
                  <a:schemeClr val="dk1"/>
                </a:solidFill>
                <a:latin typeface="Galano Grotesque" pitchFamily="2" charset="77"/>
                <a:ea typeface="Oswald Regular"/>
                <a:cs typeface="Oswald Regular"/>
                <a:sym typeface="Oswald"/>
              </a:rPr>
              <a:t>Pharmacy</a:t>
            </a:r>
          </a:p>
          <a:p>
            <a:r>
              <a:rPr lang="en-US" sz="700">
                <a:solidFill>
                  <a:schemeClr val="dk1"/>
                </a:solidFill>
                <a:latin typeface="Galano Grotesque" pitchFamily="2" charset="77"/>
                <a:ea typeface="Oswald Regular"/>
                <a:cs typeface="Oswald Regular"/>
                <a:sym typeface="Oswald"/>
              </a:rPr>
              <a:t>Physician</a:t>
            </a:r>
          </a:p>
          <a:p>
            <a:r>
              <a:rPr lang="en-US" sz="700">
                <a:solidFill>
                  <a:schemeClr val="dk1"/>
                </a:solidFill>
                <a:latin typeface="Galano Grotesque" pitchFamily="2" charset="77"/>
                <a:ea typeface="Oswald Regular"/>
                <a:cs typeface="Oswald Regular"/>
                <a:sym typeface="Oswald"/>
              </a:rPr>
              <a:t>Weight Loss Clinic/Counseling</a:t>
            </a:r>
          </a:p>
          <a:p>
            <a:r>
              <a:rPr lang="en-US" sz="1000" b="1">
                <a:solidFill>
                  <a:schemeClr val="dk1"/>
                </a:solidFill>
                <a:latin typeface="Galano Grotesque" pitchFamily="2" charset="77"/>
                <a:ea typeface="Oswald"/>
                <a:cs typeface="Oswald"/>
                <a:sym typeface="Oswald"/>
              </a:rPr>
              <a:t>Services</a:t>
            </a:r>
          </a:p>
          <a:p>
            <a:r>
              <a:rPr lang="en-US" sz="700">
                <a:solidFill>
                  <a:schemeClr val="dk1"/>
                </a:solidFill>
                <a:latin typeface="Galano Grotesque" pitchFamily="2" charset="77"/>
                <a:ea typeface="Oswald Regular"/>
                <a:cs typeface="Oswald Regular"/>
                <a:sym typeface="Oswald"/>
              </a:rPr>
              <a:t>Accounting Firm</a:t>
            </a:r>
          </a:p>
          <a:p>
            <a:r>
              <a:rPr lang="en-US" sz="700">
                <a:solidFill>
                  <a:schemeClr val="dk1"/>
                </a:solidFill>
                <a:latin typeface="Galano Grotesque" pitchFamily="2" charset="77"/>
                <a:ea typeface="Oswald Regular"/>
                <a:cs typeface="Oswald Regular"/>
                <a:sym typeface="Oswald"/>
              </a:rPr>
              <a:t>Auto Loan Provider</a:t>
            </a:r>
          </a:p>
          <a:p>
            <a:r>
              <a:rPr lang="en-US" sz="700">
                <a:solidFill>
                  <a:schemeClr val="dk1"/>
                </a:solidFill>
                <a:latin typeface="Galano Grotesque" pitchFamily="2" charset="77"/>
                <a:ea typeface="Oswald Regular"/>
                <a:cs typeface="Oswald Regular"/>
                <a:sym typeface="Oswald"/>
              </a:rPr>
              <a:t>Bank</a:t>
            </a:r>
          </a:p>
          <a:p>
            <a:r>
              <a:rPr lang="en-US" sz="700">
                <a:solidFill>
                  <a:schemeClr val="dk1"/>
                </a:solidFill>
                <a:latin typeface="Galano Grotesque" pitchFamily="2" charset="77"/>
                <a:ea typeface="Oswald Regular"/>
                <a:cs typeface="Oswald Regular"/>
                <a:sym typeface="Oswald"/>
              </a:rPr>
              <a:t>Bookkeeping/Tax Service</a:t>
            </a:r>
          </a:p>
          <a:p>
            <a:r>
              <a:rPr lang="en-US" sz="700">
                <a:solidFill>
                  <a:schemeClr val="dk1"/>
                </a:solidFill>
                <a:latin typeface="Galano Grotesque" pitchFamily="2" charset="77"/>
                <a:ea typeface="Oswald Regular"/>
                <a:cs typeface="Oswald Regular"/>
                <a:sym typeface="Oswald"/>
              </a:rPr>
              <a:t>Car Wash</a:t>
            </a:r>
          </a:p>
          <a:p>
            <a:r>
              <a:rPr lang="en-US" sz="700">
                <a:solidFill>
                  <a:schemeClr val="dk1"/>
                </a:solidFill>
                <a:latin typeface="Galano Grotesque" pitchFamily="2" charset="77"/>
                <a:ea typeface="Oswald Regular"/>
                <a:cs typeface="Oswald Regular"/>
                <a:sym typeface="Oswald"/>
              </a:rPr>
              <a:t>Carpet Cleaner</a:t>
            </a:r>
          </a:p>
          <a:p>
            <a:r>
              <a:rPr lang="en-US" sz="700">
                <a:solidFill>
                  <a:schemeClr val="dk1"/>
                </a:solidFill>
                <a:latin typeface="Galano Grotesque" pitchFamily="2" charset="77"/>
                <a:ea typeface="Oswald Regular"/>
                <a:cs typeface="Oswald Regular"/>
                <a:sym typeface="Oswald"/>
              </a:rPr>
              <a:t>Child Care</a:t>
            </a:r>
          </a:p>
          <a:p>
            <a:r>
              <a:rPr lang="en-US" sz="700">
                <a:solidFill>
                  <a:schemeClr val="dk1"/>
                </a:solidFill>
                <a:latin typeface="Galano Grotesque" pitchFamily="2" charset="77"/>
                <a:ea typeface="Oswald Regular"/>
                <a:cs typeface="Oswald Regular"/>
                <a:sym typeface="Oswald"/>
              </a:rPr>
              <a:t>Commercial Real Estate </a:t>
            </a:r>
          </a:p>
          <a:p>
            <a:r>
              <a:rPr lang="en-US" sz="700">
                <a:solidFill>
                  <a:schemeClr val="dk1"/>
                </a:solidFill>
                <a:latin typeface="Galano Grotesque" pitchFamily="2" charset="77"/>
                <a:ea typeface="Oswald Regular"/>
                <a:cs typeface="Oswald Regular"/>
                <a:sym typeface="Oswald"/>
              </a:rPr>
              <a:t>Computer/IT Services</a:t>
            </a:r>
          </a:p>
          <a:p>
            <a:r>
              <a:rPr lang="en-US" sz="700">
                <a:solidFill>
                  <a:schemeClr val="dk1"/>
                </a:solidFill>
                <a:latin typeface="Galano Grotesque" pitchFamily="2" charset="77"/>
                <a:ea typeface="Oswald Regular"/>
                <a:cs typeface="Oswald Regular"/>
                <a:sym typeface="Oswald"/>
              </a:rPr>
              <a:t>Construction Company</a:t>
            </a:r>
          </a:p>
          <a:p>
            <a:r>
              <a:rPr lang="en-US" sz="700">
                <a:solidFill>
                  <a:schemeClr val="dk1"/>
                </a:solidFill>
                <a:latin typeface="Galano Grotesque" pitchFamily="2" charset="77"/>
                <a:ea typeface="Oswald Regular"/>
                <a:cs typeface="Oswald Regular"/>
                <a:sym typeface="Oswald"/>
              </a:rPr>
              <a:t>Contractor</a:t>
            </a:r>
          </a:p>
        </p:txBody>
      </p:sp>
      <p:sp>
        <p:nvSpPr>
          <p:cNvPr id="39" name="Google Shape;61;p14">
            <a:extLst>
              <a:ext uri="{FF2B5EF4-FFF2-40B4-BE49-F238E27FC236}">
                <a16:creationId xmlns:a16="http://schemas.microsoft.com/office/drawing/2014/main" id="{9EBA3765-21EB-8F42-9B2F-797F547E4C5A}"/>
              </a:ext>
            </a:extLst>
          </p:cNvPr>
          <p:cNvSpPr txBox="1"/>
          <p:nvPr/>
        </p:nvSpPr>
        <p:spPr>
          <a:xfrm>
            <a:off x="3964933" y="1229456"/>
            <a:ext cx="1617513" cy="5558772"/>
          </a:xfrm>
          <a:prstGeom prst="rect">
            <a:avLst/>
          </a:prstGeom>
          <a:noFill/>
          <a:ln>
            <a:noFill/>
          </a:ln>
        </p:spPr>
        <p:txBody>
          <a:bodyPr spcFirstLastPara="1" wrap="square" lIns="91425" tIns="91425" rIns="91425" bIns="91425" anchor="t" anchorCtr="0">
            <a:noAutofit/>
          </a:bodyPr>
          <a:lstStyle/>
          <a:p>
            <a:r>
              <a:rPr lang="en-US" sz="700">
                <a:solidFill>
                  <a:schemeClr val="dk1"/>
                </a:solidFill>
                <a:latin typeface="Galano Grotesque" pitchFamily="2" charset="77"/>
                <a:ea typeface="Oswald Regular"/>
                <a:cs typeface="Oswald Regular"/>
                <a:sym typeface="Oswald"/>
              </a:rPr>
              <a:t>Financial Institution</a:t>
            </a:r>
          </a:p>
          <a:p>
            <a:r>
              <a:rPr lang="en-US" sz="700">
                <a:solidFill>
                  <a:schemeClr val="dk1"/>
                </a:solidFill>
                <a:latin typeface="Galano Grotesque" pitchFamily="2" charset="77"/>
                <a:ea typeface="Oswald Regular"/>
                <a:cs typeface="Oswald Regular"/>
                <a:sym typeface="Oswald"/>
              </a:rPr>
              <a:t>Financial Planning</a:t>
            </a:r>
          </a:p>
          <a:p>
            <a:r>
              <a:rPr lang="en-US" sz="700">
                <a:solidFill>
                  <a:schemeClr val="dk1"/>
                </a:solidFill>
                <a:latin typeface="Galano Grotesque" pitchFamily="2" charset="77"/>
                <a:ea typeface="Oswald Regular"/>
                <a:cs typeface="Oswald Regular"/>
                <a:sym typeface="Oswald"/>
              </a:rPr>
              <a:t>Hair Salon</a:t>
            </a:r>
          </a:p>
          <a:p>
            <a:r>
              <a:rPr lang="en-US" sz="700">
                <a:solidFill>
                  <a:schemeClr val="dk1"/>
                </a:solidFill>
                <a:latin typeface="Galano Grotesque" pitchFamily="2" charset="77"/>
                <a:ea typeface="Oswald Regular"/>
                <a:cs typeface="Oswald Regular"/>
                <a:sym typeface="Oswald"/>
              </a:rPr>
              <a:t>Heating &amp; Air Company</a:t>
            </a:r>
          </a:p>
          <a:p>
            <a:r>
              <a:rPr lang="en-US" sz="700">
                <a:solidFill>
                  <a:schemeClr val="dk1"/>
                </a:solidFill>
                <a:latin typeface="Galano Grotesque" pitchFamily="2" charset="77"/>
                <a:ea typeface="Oswald Regular"/>
                <a:cs typeface="Oswald Regular"/>
                <a:sym typeface="Oswald"/>
              </a:rPr>
              <a:t>Home Lighting</a:t>
            </a:r>
          </a:p>
          <a:p>
            <a:r>
              <a:rPr lang="en-US" sz="700">
                <a:solidFill>
                  <a:schemeClr val="dk1"/>
                </a:solidFill>
                <a:latin typeface="Galano Grotesque" pitchFamily="2" charset="77"/>
                <a:ea typeface="Oswald Regular"/>
                <a:cs typeface="Oswald Regular"/>
                <a:sym typeface="Oswald"/>
              </a:rPr>
              <a:t>Home Security</a:t>
            </a:r>
          </a:p>
          <a:p>
            <a:r>
              <a:rPr lang="en-US" sz="700">
                <a:solidFill>
                  <a:schemeClr val="dk1"/>
                </a:solidFill>
                <a:latin typeface="Galano Grotesque" pitchFamily="2" charset="77"/>
                <a:ea typeface="Oswald Regular"/>
                <a:cs typeface="Oswald Regular"/>
                <a:sym typeface="Oswald"/>
              </a:rPr>
              <a:t>Hotel</a:t>
            </a:r>
          </a:p>
          <a:p>
            <a:r>
              <a:rPr lang="en-US" sz="700">
                <a:solidFill>
                  <a:schemeClr val="dk1"/>
                </a:solidFill>
                <a:latin typeface="Galano Grotesque" pitchFamily="2" charset="77"/>
                <a:ea typeface="Oswald Regular"/>
                <a:cs typeface="Oswald Regular"/>
                <a:sym typeface="Oswald"/>
              </a:rPr>
              <a:t>Insurance Agency</a:t>
            </a:r>
          </a:p>
          <a:p>
            <a:r>
              <a:rPr lang="en-US" sz="700">
                <a:solidFill>
                  <a:schemeClr val="dk1"/>
                </a:solidFill>
                <a:latin typeface="Galano Grotesque" pitchFamily="2" charset="77"/>
                <a:ea typeface="Oswald Regular"/>
                <a:cs typeface="Oswald Regular"/>
                <a:sym typeface="Oswald"/>
              </a:rPr>
              <a:t>Jeweler</a:t>
            </a:r>
          </a:p>
          <a:p>
            <a:r>
              <a:rPr lang="en-US" sz="700">
                <a:solidFill>
                  <a:schemeClr val="dk1"/>
                </a:solidFill>
                <a:latin typeface="Galano Grotesque" pitchFamily="2" charset="77"/>
                <a:ea typeface="Oswald Regular"/>
                <a:cs typeface="Oswald Regular"/>
                <a:sym typeface="Oswald"/>
              </a:rPr>
              <a:t>Kitchen &amp; Bath Remodeler</a:t>
            </a:r>
          </a:p>
          <a:p>
            <a:r>
              <a:rPr lang="en-US" sz="700">
                <a:solidFill>
                  <a:schemeClr val="dk1"/>
                </a:solidFill>
                <a:latin typeface="Galano Grotesque" pitchFamily="2" charset="77"/>
                <a:ea typeface="Oswald Regular"/>
                <a:cs typeface="Oswald Regular"/>
                <a:sym typeface="Oswald"/>
              </a:rPr>
              <a:t>Landscaper</a:t>
            </a:r>
          </a:p>
          <a:p>
            <a:r>
              <a:rPr lang="en-US" sz="700">
                <a:solidFill>
                  <a:schemeClr val="dk1"/>
                </a:solidFill>
                <a:latin typeface="Galano Grotesque" pitchFamily="2" charset="77"/>
                <a:ea typeface="Oswald Regular"/>
                <a:cs typeface="Oswald Regular"/>
                <a:sym typeface="Oswald"/>
              </a:rPr>
              <a:t>Law Firm/Lawyer</a:t>
            </a:r>
          </a:p>
          <a:p>
            <a:r>
              <a:rPr lang="en-US" sz="700">
                <a:solidFill>
                  <a:schemeClr val="dk1"/>
                </a:solidFill>
                <a:latin typeface="Galano Grotesque" pitchFamily="2" charset="77"/>
                <a:ea typeface="Oswald Regular"/>
                <a:cs typeface="Oswald Regular"/>
                <a:sym typeface="Oswald"/>
              </a:rPr>
              <a:t>Mechanic</a:t>
            </a:r>
          </a:p>
          <a:p>
            <a:r>
              <a:rPr lang="en-US" sz="700">
                <a:solidFill>
                  <a:schemeClr val="dk1"/>
                </a:solidFill>
                <a:latin typeface="Galano Grotesque" pitchFamily="2" charset="77"/>
                <a:ea typeface="Oswald Regular"/>
                <a:cs typeface="Oswald Regular"/>
                <a:sym typeface="Oswald"/>
              </a:rPr>
              <a:t>Mortgage/Home Loan Provider</a:t>
            </a:r>
          </a:p>
          <a:p>
            <a:r>
              <a:rPr lang="en-US" sz="700">
                <a:solidFill>
                  <a:schemeClr val="dk1"/>
                </a:solidFill>
                <a:latin typeface="Galano Grotesque" pitchFamily="2" charset="77"/>
                <a:ea typeface="Oswald Regular"/>
                <a:cs typeface="Oswald Regular"/>
                <a:sym typeface="Oswald"/>
              </a:rPr>
              <a:t>Motorcycle Shop</a:t>
            </a:r>
          </a:p>
          <a:p>
            <a:r>
              <a:rPr lang="en-US" sz="700">
                <a:solidFill>
                  <a:schemeClr val="dk1"/>
                </a:solidFill>
                <a:latin typeface="Galano Grotesque" pitchFamily="2" charset="77"/>
                <a:ea typeface="Oswald Regular"/>
                <a:cs typeface="Oswald Regular"/>
                <a:sym typeface="Oswald"/>
              </a:rPr>
              <a:t>Nail Salon</a:t>
            </a:r>
          </a:p>
          <a:p>
            <a:r>
              <a:rPr lang="en-US" sz="700">
                <a:solidFill>
                  <a:schemeClr val="dk1"/>
                </a:solidFill>
                <a:latin typeface="Galano Grotesque" pitchFamily="2" charset="77"/>
                <a:ea typeface="Oswald Regular"/>
                <a:cs typeface="Oswald Regular"/>
                <a:sym typeface="Oswald"/>
              </a:rPr>
              <a:t>New Home Builder</a:t>
            </a:r>
          </a:p>
          <a:p>
            <a:r>
              <a:rPr lang="en-US" sz="700">
                <a:solidFill>
                  <a:schemeClr val="dk1"/>
                </a:solidFill>
                <a:latin typeface="Galano Grotesque" pitchFamily="2" charset="77"/>
                <a:ea typeface="Oswald Regular"/>
                <a:cs typeface="Oswald Regular"/>
                <a:sym typeface="Oswald"/>
              </a:rPr>
              <a:t>Oil Change</a:t>
            </a:r>
          </a:p>
          <a:p>
            <a:r>
              <a:rPr lang="en-US" sz="700">
                <a:solidFill>
                  <a:schemeClr val="dk1"/>
                </a:solidFill>
                <a:latin typeface="Galano Grotesque" pitchFamily="2" charset="77"/>
                <a:ea typeface="Oswald Regular"/>
                <a:cs typeface="Oswald Regular"/>
                <a:sym typeface="Oswald"/>
              </a:rPr>
              <a:t>Pest Control</a:t>
            </a:r>
          </a:p>
          <a:p>
            <a:r>
              <a:rPr lang="en-US" sz="700">
                <a:solidFill>
                  <a:schemeClr val="dk1"/>
                </a:solidFill>
                <a:latin typeface="Galano Grotesque" pitchFamily="2" charset="77"/>
                <a:ea typeface="Oswald Regular"/>
                <a:cs typeface="Oswald Regular"/>
                <a:sym typeface="Oswald"/>
              </a:rPr>
              <a:t>Pet Boarding/Daycare</a:t>
            </a:r>
          </a:p>
          <a:p>
            <a:r>
              <a:rPr lang="en-US" sz="700">
                <a:solidFill>
                  <a:schemeClr val="dk1"/>
                </a:solidFill>
                <a:latin typeface="Galano Grotesque" pitchFamily="2" charset="77"/>
                <a:ea typeface="Oswald Regular"/>
                <a:cs typeface="Oswald Regular"/>
                <a:sym typeface="Oswald"/>
              </a:rPr>
              <a:t>Pet Groomer</a:t>
            </a:r>
          </a:p>
          <a:p>
            <a:r>
              <a:rPr lang="en-US" sz="700">
                <a:solidFill>
                  <a:schemeClr val="dk1"/>
                </a:solidFill>
                <a:latin typeface="Galano Grotesque" pitchFamily="2" charset="77"/>
                <a:ea typeface="Oswald Regular"/>
                <a:cs typeface="Oswald Regular"/>
                <a:sym typeface="Oswald"/>
              </a:rPr>
              <a:t>Photographer</a:t>
            </a:r>
          </a:p>
          <a:p>
            <a:r>
              <a:rPr lang="en-US" sz="700">
                <a:solidFill>
                  <a:schemeClr val="dk1"/>
                </a:solidFill>
                <a:latin typeface="Galano Grotesque" pitchFamily="2" charset="77"/>
                <a:ea typeface="Oswald Regular"/>
                <a:cs typeface="Oswald Regular"/>
                <a:sym typeface="Oswald"/>
              </a:rPr>
              <a:t>Piercing Studio</a:t>
            </a:r>
          </a:p>
          <a:p>
            <a:r>
              <a:rPr lang="en-US" sz="700">
                <a:solidFill>
                  <a:schemeClr val="dk1"/>
                </a:solidFill>
                <a:latin typeface="Galano Grotesque" pitchFamily="2" charset="77"/>
                <a:ea typeface="Oswald Regular"/>
                <a:cs typeface="Oswald Regular"/>
                <a:sym typeface="Oswald"/>
              </a:rPr>
              <a:t>Plumber</a:t>
            </a:r>
          </a:p>
          <a:p>
            <a:r>
              <a:rPr lang="en-US" sz="700">
                <a:solidFill>
                  <a:schemeClr val="dk1"/>
                </a:solidFill>
                <a:latin typeface="Galano Grotesque" pitchFamily="2" charset="77"/>
                <a:ea typeface="Oswald Regular"/>
                <a:cs typeface="Oswald Regular"/>
                <a:sym typeface="Oswald"/>
              </a:rPr>
              <a:t>Property Management Company</a:t>
            </a:r>
          </a:p>
          <a:p>
            <a:r>
              <a:rPr lang="en-US" sz="700">
                <a:solidFill>
                  <a:schemeClr val="dk1"/>
                </a:solidFill>
                <a:latin typeface="Galano Grotesque" pitchFamily="2" charset="77"/>
                <a:ea typeface="Oswald Regular"/>
                <a:cs typeface="Oswald Regular"/>
                <a:sym typeface="Oswald"/>
              </a:rPr>
              <a:t>Real Estate Agency</a:t>
            </a:r>
          </a:p>
          <a:p>
            <a:r>
              <a:rPr lang="en-US" sz="700">
                <a:solidFill>
                  <a:schemeClr val="dk1"/>
                </a:solidFill>
                <a:latin typeface="Galano Grotesque" pitchFamily="2" charset="77"/>
                <a:ea typeface="Oswald Regular"/>
                <a:cs typeface="Oswald Regular"/>
                <a:sym typeface="Oswald"/>
              </a:rPr>
              <a:t>Real Estate Agent</a:t>
            </a:r>
          </a:p>
          <a:p>
            <a:r>
              <a:rPr lang="en-US" sz="700">
                <a:solidFill>
                  <a:schemeClr val="dk1"/>
                </a:solidFill>
                <a:latin typeface="Galano Grotesque" pitchFamily="2" charset="77"/>
                <a:ea typeface="Oswald Regular"/>
                <a:cs typeface="Oswald Regular"/>
                <a:sym typeface="Oswald"/>
              </a:rPr>
              <a:t>Shoe Repair Store</a:t>
            </a:r>
          </a:p>
          <a:p>
            <a:r>
              <a:rPr lang="en-US" sz="700">
                <a:solidFill>
                  <a:schemeClr val="dk1"/>
                </a:solidFill>
                <a:latin typeface="Galano Grotesque" pitchFamily="2" charset="77"/>
                <a:ea typeface="Oswald Regular"/>
                <a:cs typeface="Oswald Regular"/>
                <a:sym typeface="Oswald"/>
              </a:rPr>
              <a:t>Tanning Salon</a:t>
            </a:r>
          </a:p>
          <a:p>
            <a:r>
              <a:rPr lang="en-US" sz="700">
                <a:solidFill>
                  <a:schemeClr val="dk1"/>
                </a:solidFill>
                <a:latin typeface="Galano Grotesque" pitchFamily="2" charset="77"/>
                <a:ea typeface="Oswald Regular"/>
                <a:cs typeface="Oswald Regular"/>
                <a:sym typeface="Oswald"/>
              </a:rPr>
              <a:t>Tire Shop</a:t>
            </a:r>
          </a:p>
          <a:p>
            <a:r>
              <a:rPr lang="en-US" sz="700">
                <a:solidFill>
                  <a:schemeClr val="dk1"/>
                </a:solidFill>
                <a:latin typeface="Galano Grotesque" pitchFamily="2" charset="77"/>
                <a:ea typeface="Oswald Regular"/>
                <a:cs typeface="Oswald Regular"/>
                <a:sym typeface="Oswald"/>
              </a:rPr>
              <a:t>Travel Agent</a:t>
            </a:r>
          </a:p>
          <a:p>
            <a:r>
              <a:rPr lang="en-US" sz="700">
                <a:solidFill>
                  <a:schemeClr val="dk1"/>
                </a:solidFill>
                <a:latin typeface="Galano Grotesque" pitchFamily="2" charset="77"/>
                <a:ea typeface="Oswald Regular"/>
                <a:cs typeface="Oswald Regular"/>
                <a:sym typeface="Oswald"/>
              </a:rPr>
              <a:t>Veterinarian</a:t>
            </a:r>
          </a:p>
          <a:p>
            <a:r>
              <a:rPr lang="en-US" sz="1000" b="1">
                <a:solidFill>
                  <a:schemeClr val="dk1"/>
                </a:solidFill>
                <a:latin typeface="Galano Grotesque" pitchFamily="2" charset="77"/>
                <a:ea typeface="Oswald"/>
                <a:cs typeface="Oswald"/>
                <a:sym typeface="Oswald"/>
              </a:rPr>
              <a:t>Sports &amp; Recreation</a:t>
            </a:r>
            <a:endParaRPr lang="en-US" sz="1000">
              <a:solidFill>
                <a:schemeClr val="dk1"/>
              </a:solidFill>
              <a:latin typeface="Galano Grotesque" pitchFamily="2" charset="77"/>
              <a:ea typeface="Oswald Regular"/>
              <a:cs typeface="Oswald Regular"/>
              <a:sym typeface="Oswald"/>
            </a:endParaRPr>
          </a:p>
          <a:p>
            <a:r>
              <a:rPr lang="en-US" sz="700">
                <a:solidFill>
                  <a:schemeClr val="dk1"/>
                </a:solidFill>
                <a:latin typeface="Galano Grotesque" pitchFamily="2" charset="77"/>
                <a:ea typeface="Oswald Regular"/>
                <a:cs typeface="Oswald Regular"/>
                <a:sym typeface="Oswald"/>
              </a:rPr>
              <a:t>Bowling Alley</a:t>
            </a:r>
          </a:p>
          <a:p>
            <a:r>
              <a:rPr lang="en-US" sz="700">
                <a:solidFill>
                  <a:schemeClr val="dk1"/>
                </a:solidFill>
                <a:latin typeface="Galano Grotesque" pitchFamily="2" charset="77"/>
                <a:ea typeface="Oswald Regular"/>
                <a:cs typeface="Oswald Regular"/>
                <a:sym typeface="Oswald"/>
              </a:rPr>
              <a:t>Driving Range</a:t>
            </a:r>
          </a:p>
          <a:p>
            <a:r>
              <a:rPr lang="en-US" sz="700">
                <a:solidFill>
                  <a:schemeClr val="dk1"/>
                </a:solidFill>
                <a:latin typeface="Galano Grotesque" pitchFamily="2" charset="77"/>
                <a:ea typeface="Oswald Regular"/>
                <a:cs typeface="Oswald Regular"/>
                <a:sym typeface="Oswald"/>
              </a:rPr>
              <a:t>Golf Course</a:t>
            </a:r>
          </a:p>
          <a:p>
            <a:r>
              <a:rPr lang="en-US" sz="700">
                <a:solidFill>
                  <a:schemeClr val="dk1"/>
                </a:solidFill>
                <a:latin typeface="Galano Grotesque" pitchFamily="2" charset="77"/>
                <a:ea typeface="Oswald Regular"/>
                <a:cs typeface="Oswald Regular"/>
                <a:sym typeface="Oswald"/>
              </a:rPr>
              <a:t>Gym</a:t>
            </a:r>
          </a:p>
          <a:p>
            <a:r>
              <a:rPr lang="en-US" sz="700">
                <a:solidFill>
                  <a:schemeClr val="dk1"/>
                </a:solidFill>
                <a:latin typeface="Galano Grotesque" pitchFamily="2" charset="77"/>
                <a:ea typeface="Oswald Regular"/>
                <a:cs typeface="Oswald Regular"/>
                <a:sym typeface="Oswald"/>
              </a:rPr>
              <a:t>Health &amp; Fitness Club</a:t>
            </a:r>
          </a:p>
          <a:p>
            <a:r>
              <a:rPr lang="en-US" sz="700">
                <a:solidFill>
                  <a:schemeClr val="dk1"/>
                </a:solidFill>
                <a:latin typeface="Galano Grotesque" pitchFamily="2" charset="77"/>
                <a:ea typeface="Oswald Regular"/>
                <a:cs typeface="Oswald Regular"/>
                <a:sym typeface="Oswald"/>
              </a:rPr>
              <a:t>Local Park</a:t>
            </a:r>
          </a:p>
          <a:p>
            <a:r>
              <a:rPr lang="en-US" sz="700">
                <a:solidFill>
                  <a:schemeClr val="dk1"/>
                </a:solidFill>
                <a:latin typeface="Galano Grotesque" pitchFamily="2" charset="77"/>
                <a:ea typeface="Oswald Regular"/>
                <a:cs typeface="Oswald Regular"/>
                <a:sym typeface="Oswald"/>
              </a:rPr>
              <a:t>Pilates Studio</a:t>
            </a:r>
          </a:p>
          <a:p>
            <a:r>
              <a:rPr lang="en-US" sz="700">
                <a:solidFill>
                  <a:schemeClr val="dk1"/>
                </a:solidFill>
                <a:latin typeface="Galano Grotesque" pitchFamily="2" charset="77"/>
                <a:ea typeface="Oswald Regular"/>
                <a:cs typeface="Oswald Regular"/>
                <a:sym typeface="Oswald"/>
              </a:rPr>
              <a:t>Pool Hall</a:t>
            </a:r>
          </a:p>
          <a:p>
            <a:r>
              <a:rPr lang="en-US" sz="700">
                <a:solidFill>
                  <a:schemeClr val="dk1"/>
                </a:solidFill>
                <a:latin typeface="Galano Grotesque" pitchFamily="2" charset="77"/>
                <a:ea typeface="Oswald Regular"/>
                <a:cs typeface="Oswald Regular"/>
                <a:sym typeface="Oswald"/>
              </a:rPr>
              <a:t>Shooting Range</a:t>
            </a:r>
          </a:p>
          <a:p>
            <a:r>
              <a:rPr lang="en-US" sz="700">
                <a:solidFill>
                  <a:schemeClr val="dk1"/>
                </a:solidFill>
                <a:latin typeface="Galano Grotesque" pitchFamily="2" charset="77"/>
                <a:ea typeface="Oswald Regular"/>
                <a:cs typeface="Oswald Regular"/>
                <a:sym typeface="Oswald"/>
              </a:rPr>
              <a:t>Swimming Pool/Waterpark</a:t>
            </a:r>
          </a:p>
          <a:p>
            <a:r>
              <a:rPr lang="en-US" sz="700">
                <a:solidFill>
                  <a:schemeClr val="dk1"/>
                </a:solidFill>
                <a:latin typeface="Galano Grotesque" pitchFamily="2" charset="77"/>
                <a:ea typeface="Oswald Regular"/>
                <a:cs typeface="Oswald Regular"/>
                <a:sym typeface="Oswald"/>
              </a:rPr>
              <a:t>Yoga Studio</a:t>
            </a:r>
          </a:p>
          <a:p>
            <a:r>
              <a:rPr lang="en-US" sz="1000" b="1">
                <a:solidFill>
                  <a:schemeClr val="dk1"/>
                </a:solidFill>
                <a:latin typeface="Galano Grotesque" pitchFamily="2" charset="77"/>
                <a:ea typeface="Oswald Regular"/>
                <a:cs typeface="Oswald Regular"/>
                <a:sym typeface="Oswald"/>
              </a:rPr>
              <a:t>Shopping</a:t>
            </a:r>
          </a:p>
          <a:p>
            <a:r>
              <a:rPr lang="en-US" sz="700">
                <a:solidFill>
                  <a:schemeClr val="dk1"/>
                </a:solidFill>
                <a:latin typeface="Galano Grotesque" pitchFamily="2" charset="77"/>
                <a:ea typeface="Oswald Regular"/>
                <a:cs typeface="Oswald Regular"/>
                <a:sym typeface="Oswald"/>
              </a:rPr>
              <a:t>Antique Store</a:t>
            </a:r>
          </a:p>
          <a:p>
            <a:r>
              <a:rPr lang="en-US" sz="700">
                <a:solidFill>
                  <a:schemeClr val="dk1"/>
                </a:solidFill>
                <a:latin typeface="Galano Grotesque" pitchFamily="2" charset="77"/>
                <a:ea typeface="Oswald Regular"/>
                <a:cs typeface="Oswald Regular"/>
                <a:sym typeface="Oswald"/>
              </a:rPr>
              <a:t>Appliance Store</a:t>
            </a:r>
          </a:p>
          <a:p>
            <a:r>
              <a:rPr lang="en-US" sz="700">
                <a:solidFill>
                  <a:schemeClr val="dk1"/>
                </a:solidFill>
                <a:latin typeface="Galano Grotesque" pitchFamily="2" charset="77"/>
                <a:ea typeface="Oswald Regular"/>
                <a:cs typeface="Oswald Regular"/>
                <a:sym typeface="Oswald"/>
              </a:rPr>
              <a:t>Bicycle Shop</a:t>
            </a:r>
          </a:p>
          <a:p>
            <a:r>
              <a:rPr lang="en-US" sz="700">
                <a:solidFill>
                  <a:schemeClr val="dk1"/>
                </a:solidFill>
                <a:latin typeface="Galano Grotesque" pitchFamily="2" charset="77"/>
                <a:ea typeface="Oswald Regular"/>
                <a:cs typeface="Oswald Regular"/>
                <a:sym typeface="Oswald"/>
              </a:rPr>
              <a:t>Book Store</a:t>
            </a:r>
          </a:p>
          <a:p>
            <a:endParaRPr lang="en-US" sz="700">
              <a:solidFill>
                <a:schemeClr val="dk1"/>
              </a:solidFill>
              <a:latin typeface="Galano Grotesque" pitchFamily="2" charset="77"/>
              <a:ea typeface="Oswald Regular"/>
              <a:cs typeface="Oswald Regular"/>
              <a:sym typeface="Oswald"/>
            </a:endParaRPr>
          </a:p>
        </p:txBody>
      </p:sp>
      <p:sp>
        <p:nvSpPr>
          <p:cNvPr id="53" name="Google Shape;61;p14">
            <a:extLst>
              <a:ext uri="{FF2B5EF4-FFF2-40B4-BE49-F238E27FC236}">
                <a16:creationId xmlns:a16="http://schemas.microsoft.com/office/drawing/2014/main" id="{6D27BDBF-2E93-684C-A950-EDDC34CF3B43}"/>
              </a:ext>
            </a:extLst>
          </p:cNvPr>
          <p:cNvSpPr txBox="1"/>
          <p:nvPr/>
        </p:nvSpPr>
        <p:spPr>
          <a:xfrm>
            <a:off x="5618227" y="1242444"/>
            <a:ext cx="1617513" cy="5558772"/>
          </a:xfrm>
          <a:prstGeom prst="rect">
            <a:avLst/>
          </a:prstGeom>
          <a:noFill/>
          <a:ln>
            <a:noFill/>
          </a:ln>
        </p:spPr>
        <p:txBody>
          <a:bodyPr spcFirstLastPara="1" wrap="square" lIns="91425" tIns="91425" rIns="91425" bIns="91425" anchor="t" anchorCtr="0">
            <a:noAutofit/>
          </a:bodyPr>
          <a:lstStyle/>
          <a:p>
            <a:r>
              <a:rPr lang="en-US" sz="700">
                <a:solidFill>
                  <a:schemeClr val="dk1"/>
                </a:solidFill>
                <a:latin typeface="Galano Grotesque" pitchFamily="2" charset="77"/>
                <a:ea typeface="Oswald Regular"/>
                <a:cs typeface="Oswald Regular"/>
                <a:sym typeface="Oswald"/>
              </a:rPr>
              <a:t>Boutique</a:t>
            </a:r>
          </a:p>
          <a:p>
            <a:r>
              <a:rPr lang="en-US" sz="700">
                <a:solidFill>
                  <a:schemeClr val="dk1"/>
                </a:solidFill>
                <a:latin typeface="Galano Grotesque" pitchFamily="2" charset="77"/>
                <a:ea typeface="Oswald Regular"/>
                <a:cs typeface="Oswald Regular"/>
                <a:sym typeface="Oswald"/>
              </a:rPr>
              <a:t>Bridal/Formal Wear</a:t>
            </a:r>
          </a:p>
          <a:p>
            <a:r>
              <a:rPr lang="en-US" sz="700">
                <a:solidFill>
                  <a:schemeClr val="dk1"/>
                </a:solidFill>
                <a:latin typeface="Galano Grotesque" pitchFamily="2" charset="77"/>
                <a:ea typeface="Oswald Regular"/>
                <a:cs typeface="Oswald Regular"/>
                <a:sym typeface="Oswald"/>
              </a:rPr>
              <a:t>Children’s Clothing Store</a:t>
            </a:r>
          </a:p>
          <a:p>
            <a:r>
              <a:rPr lang="en-US" sz="700">
                <a:solidFill>
                  <a:schemeClr val="dk1"/>
                </a:solidFill>
                <a:latin typeface="Galano Grotesque" pitchFamily="2" charset="77"/>
                <a:ea typeface="Oswald Regular"/>
                <a:cs typeface="Oswald Regular"/>
                <a:sym typeface="Oswald"/>
              </a:rPr>
              <a:t>Consignment Store</a:t>
            </a:r>
          </a:p>
          <a:p>
            <a:r>
              <a:rPr lang="en-US" sz="700">
                <a:solidFill>
                  <a:schemeClr val="dk1"/>
                </a:solidFill>
                <a:latin typeface="Galano Grotesque" pitchFamily="2" charset="77"/>
                <a:ea typeface="Oswald Regular"/>
                <a:cs typeface="Oswald Regular"/>
                <a:sym typeface="Oswald"/>
              </a:rPr>
              <a:t>Department Store</a:t>
            </a:r>
          </a:p>
          <a:p>
            <a:r>
              <a:rPr lang="en-US" sz="700">
                <a:solidFill>
                  <a:schemeClr val="dk1"/>
                </a:solidFill>
                <a:latin typeface="Galano Grotesque" pitchFamily="2" charset="77"/>
                <a:ea typeface="Oswald Regular"/>
                <a:cs typeface="Oswald Regular"/>
                <a:sym typeface="Oswald"/>
              </a:rPr>
              <a:t>Flooring/Carpet Store</a:t>
            </a:r>
          </a:p>
          <a:p>
            <a:r>
              <a:rPr lang="en-US" sz="700">
                <a:solidFill>
                  <a:schemeClr val="dk1"/>
                </a:solidFill>
                <a:latin typeface="Galano Grotesque" pitchFamily="2" charset="77"/>
                <a:ea typeface="Oswald Regular"/>
                <a:cs typeface="Oswald Regular"/>
                <a:sym typeface="Oswald"/>
              </a:rPr>
              <a:t>Florist</a:t>
            </a:r>
          </a:p>
          <a:p>
            <a:r>
              <a:rPr lang="en-US" sz="700">
                <a:solidFill>
                  <a:schemeClr val="dk1"/>
                </a:solidFill>
                <a:latin typeface="Galano Grotesque" pitchFamily="2" charset="77"/>
                <a:ea typeface="Oswald Regular"/>
                <a:cs typeface="Oswald Regular"/>
                <a:sym typeface="Oswald"/>
              </a:rPr>
              <a:t>Garden Store/Nursery</a:t>
            </a:r>
          </a:p>
          <a:p>
            <a:r>
              <a:rPr lang="en-US" sz="700">
                <a:solidFill>
                  <a:schemeClr val="dk1"/>
                </a:solidFill>
                <a:latin typeface="Galano Grotesque" pitchFamily="2" charset="77"/>
                <a:ea typeface="Oswald Regular"/>
                <a:cs typeface="Oswald Regular"/>
                <a:sym typeface="Oswald"/>
              </a:rPr>
              <a:t>Gift Store</a:t>
            </a:r>
          </a:p>
          <a:p>
            <a:r>
              <a:rPr lang="en-US" sz="700">
                <a:solidFill>
                  <a:schemeClr val="dk1"/>
                </a:solidFill>
                <a:latin typeface="Galano Grotesque" pitchFamily="2" charset="77"/>
                <a:ea typeface="Oswald Regular"/>
                <a:cs typeface="Oswald Regular"/>
                <a:sym typeface="Oswald"/>
              </a:rPr>
              <a:t>Golf Shop</a:t>
            </a:r>
          </a:p>
          <a:p>
            <a:r>
              <a:rPr lang="en-US" sz="700">
                <a:solidFill>
                  <a:schemeClr val="dk1"/>
                </a:solidFill>
                <a:latin typeface="Galano Grotesque" pitchFamily="2" charset="77"/>
                <a:ea typeface="Oswald Regular"/>
                <a:cs typeface="Oswald Regular"/>
                <a:sym typeface="Oswald"/>
              </a:rPr>
              <a:t>Grocery Store</a:t>
            </a:r>
          </a:p>
          <a:p>
            <a:r>
              <a:rPr lang="en-US" sz="700">
                <a:solidFill>
                  <a:schemeClr val="dk1"/>
                </a:solidFill>
                <a:latin typeface="Galano Grotesque" pitchFamily="2" charset="77"/>
                <a:ea typeface="Oswald Regular"/>
                <a:cs typeface="Oswald Regular"/>
                <a:sym typeface="Oswald"/>
              </a:rPr>
              <a:t>Health Food Store</a:t>
            </a:r>
          </a:p>
          <a:p>
            <a:r>
              <a:rPr lang="en-US" sz="700">
                <a:solidFill>
                  <a:schemeClr val="dk1"/>
                </a:solidFill>
                <a:latin typeface="Galano Grotesque" pitchFamily="2" charset="77"/>
                <a:ea typeface="Oswald Regular"/>
                <a:cs typeface="Oswald Regular"/>
                <a:sym typeface="Oswald"/>
              </a:rPr>
              <a:t>Home Electronics Store</a:t>
            </a:r>
          </a:p>
          <a:p>
            <a:r>
              <a:rPr lang="en-US" sz="700">
                <a:solidFill>
                  <a:schemeClr val="dk1"/>
                </a:solidFill>
                <a:latin typeface="Galano Grotesque" pitchFamily="2" charset="77"/>
                <a:ea typeface="Oswald Regular"/>
                <a:cs typeface="Oswald Regular"/>
                <a:sym typeface="Oswald"/>
              </a:rPr>
              <a:t>Home Furnishing Store</a:t>
            </a:r>
          </a:p>
          <a:p>
            <a:r>
              <a:rPr lang="en-US" sz="700">
                <a:solidFill>
                  <a:schemeClr val="dk1"/>
                </a:solidFill>
                <a:latin typeface="Galano Grotesque" pitchFamily="2" charset="77"/>
                <a:ea typeface="Oswald Regular"/>
                <a:cs typeface="Oswald Regular"/>
                <a:sym typeface="Oswald"/>
              </a:rPr>
              <a:t>Home Improvement Store</a:t>
            </a:r>
          </a:p>
          <a:p>
            <a:r>
              <a:rPr lang="en-US" sz="700">
                <a:solidFill>
                  <a:schemeClr val="dk1"/>
                </a:solidFill>
                <a:latin typeface="Galano Grotesque" pitchFamily="2" charset="77"/>
                <a:ea typeface="Oswald Regular"/>
                <a:cs typeface="Oswald Regular"/>
                <a:sym typeface="Oswald"/>
              </a:rPr>
              <a:t>Liquor Store</a:t>
            </a:r>
          </a:p>
          <a:p>
            <a:r>
              <a:rPr lang="en-US" sz="700">
                <a:solidFill>
                  <a:schemeClr val="dk1"/>
                </a:solidFill>
                <a:latin typeface="Galano Grotesque" pitchFamily="2" charset="77"/>
                <a:ea typeface="Oswald Regular"/>
                <a:cs typeface="Oswald Regular"/>
                <a:sym typeface="Oswald"/>
              </a:rPr>
              <a:t>Mall/Shopping Center</a:t>
            </a:r>
          </a:p>
          <a:p>
            <a:r>
              <a:rPr lang="en-US" sz="700">
                <a:solidFill>
                  <a:schemeClr val="dk1"/>
                </a:solidFill>
                <a:latin typeface="Galano Grotesque" pitchFamily="2" charset="77"/>
                <a:ea typeface="Oswald Regular"/>
                <a:cs typeface="Oswald Regular"/>
                <a:sym typeface="Oswald"/>
              </a:rPr>
              <a:t>Mattress Store</a:t>
            </a:r>
          </a:p>
          <a:p>
            <a:r>
              <a:rPr lang="en-US" sz="700">
                <a:solidFill>
                  <a:schemeClr val="dk1"/>
                </a:solidFill>
                <a:latin typeface="Galano Grotesque" pitchFamily="2" charset="77"/>
                <a:ea typeface="Oswald Regular"/>
                <a:cs typeface="Oswald Regular"/>
                <a:sym typeface="Oswald"/>
              </a:rPr>
              <a:t>Men’s Clothing Store</a:t>
            </a:r>
          </a:p>
          <a:p>
            <a:r>
              <a:rPr lang="en-US" sz="700">
                <a:solidFill>
                  <a:schemeClr val="dk1"/>
                </a:solidFill>
                <a:latin typeface="Galano Grotesque" pitchFamily="2" charset="77"/>
                <a:ea typeface="Oswald Regular"/>
                <a:cs typeface="Oswald Regular"/>
                <a:sym typeface="Oswald"/>
              </a:rPr>
              <a:t>Outdoor Outfitters</a:t>
            </a:r>
          </a:p>
          <a:p>
            <a:r>
              <a:rPr lang="en-US" sz="700">
                <a:solidFill>
                  <a:schemeClr val="dk1"/>
                </a:solidFill>
                <a:latin typeface="Galano Grotesque" pitchFamily="2" charset="77"/>
                <a:ea typeface="Oswald Regular"/>
                <a:cs typeface="Oswald Regular"/>
                <a:sym typeface="Oswald"/>
              </a:rPr>
              <a:t>Place to Buy a Used Car</a:t>
            </a:r>
          </a:p>
          <a:p>
            <a:r>
              <a:rPr lang="en-US" sz="700">
                <a:solidFill>
                  <a:schemeClr val="dk1"/>
                </a:solidFill>
                <a:latin typeface="Galano Grotesque" pitchFamily="2" charset="77"/>
                <a:ea typeface="Oswald Regular"/>
                <a:cs typeface="Oswald Regular"/>
                <a:sym typeface="Oswald"/>
              </a:rPr>
              <a:t>Show Store</a:t>
            </a:r>
          </a:p>
          <a:p>
            <a:r>
              <a:rPr lang="en-US" sz="700">
                <a:solidFill>
                  <a:schemeClr val="dk1"/>
                </a:solidFill>
                <a:latin typeface="Galano Grotesque" pitchFamily="2" charset="77"/>
                <a:ea typeface="Oswald Regular"/>
                <a:cs typeface="Oswald Regular"/>
                <a:sym typeface="Oswald"/>
              </a:rPr>
              <a:t>Sporting Goods Store</a:t>
            </a:r>
          </a:p>
          <a:p>
            <a:r>
              <a:rPr lang="en-US" sz="700">
                <a:solidFill>
                  <a:schemeClr val="dk1"/>
                </a:solidFill>
                <a:latin typeface="Galano Grotesque" pitchFamily="2" charset="77"/>
                <a:ea typeface="Oswald Regular"/>
                <a:cs typeface="Oswald Regular"/>
                <a:sym typeface="Oswald"/>
              </a:rPr>
              <a:t>Thrift Store</a:t>
            </a:r>
          </a:p>
          <a:p>
            <a:r>
              <a:rPr lang="en-US" sz="700">
                <a:solidFill>
                  <a:schemeClr val="dk1"/>
                </a:solidFill>
                <a:latin typeface="Galano Grotesque" pitchFamily="2" charset="77"/>
                <a:ea typeface="Oswald Regular"/>
                <a:cs typeface="Oswald Regular"/>
                <a:sym typeface="Oswald"/>
              </a:rPr>
              <a:t>Toy Store</a:t>
            </a:r>
          </a:p>
          <a:p>
            <a:r>
              <a:rPr lang="en-US" sz="700">
                <a:solidFill>
                  <a:schemeClr val="dk1"/>
                </a:solidFill>
                <a:latin typeface="Galano Grotesque" pitchFamily="2" charset="77"/>
                <a:ea typeface="Oswald Regular"/>
                <a:cs typeface="Oswald Regular"/>
                <a:sym typeface="Oswald"/>
              </a:rPr>
              <a:t>Women’s Clothing Store</a:t>
            </a:r>
          </a:p>
          <a:p>
            <a:r>
              <a:rPr lang="en-US" sz="1000" b="1">
                <a:solidFill>
                  <a:schemeClr val="dk1"/>
                </a:solidFill>
                <a:latin typeface="Galano Grotesque" pitchFamily="2" charset="77"/>
                <a:ea typeface="Oswald"/>
                <a:cs typeface="Oswald"/>
                <a:sym typeface="Oswald"/>
              </a:rPr>
              <a:t>Local</a:t>
            </a:r>
            <a:endParaRPr lang="en-US" sz="1000">
              <a:solidFill>
                <a:schemeClr val="dk1"/>
              </a:solidFill>
              <a:latin typeface="Galano Grotesque" pitchFamily="2" charset="77"/>
              <a:ea typeface="Oswald Regular"/>
              <a:cs typeface="Oswald Regular"/>
              <a:sym typeface="Oswald"/>
            </a:endParaRPr>
          </a:p>
          <a:p>
            <a:r>
              <a:rPr lang="en-US" sz="700">
                <a:solidFill>
                  <a:schemeClr val="dk1"/>
                </a:solidFill>
                <a:latin typeface="Galano Grotesque" pitchFamily="2" charset="77"/>
                <a:ea typeface="Oswald Regular"/>
                <a:cs typeface="Oswald Regular"/>
                <a:sym typeface="Oswald"/>
              </a:rPr>
              <a:t>Church</a:t>
            </a:r>
          </a:p>
          <a:p>
            <a:r>
              <a:rPr lang="en-US" sz="700">
                <a:solidFill>
                  <a:schemeClr val="dk1"/>
                </a:solidFill>
                <a:latin typeface="Galano Grotesque" pitchFamily="2" charset="77"/>
                <a:ea typeface="Oswald Regular"/>
                <a:cs typeface="Oswald Regular"/>
                <a:sym typeface="Oswald"/>
              </a:rPr>
              <a:t>Community Activist</a:t>
            </a:r>
          </a:p>
          <a:p>
            <a:r>
              <a:rPr lang="en-US" sz="700">
                <a:solidFill>
                  <a:schemeClr val="dk1"/>
                </a:solidFill>
                <a:latin typeface="Galano Grotesque" pitchFamily="2" charset="77"/>
                <a:ea typeface="Oswald Regular"/>
                <a:cs typeface="Oswald Regular"/>
                <a:sym typeface="Oswald"/>
              </a:rPr>
              <a:t>Local Actor</a:t>
            </a:r>
          </a:p>
          <a:p>
            <a:r>
              <a:rPr lang="en-US" sz="700">
                <a:solidFill>
                  <a:schemeClr val="dk1"/>
                </a:solidFill>
                <a:latin typeface="Galano Grotesque" pitchFamily="2" charset="77"/>
                <a:ea typeface="Oswald Regular"/>
                <a:cs typeface="Oswald Regular"/>
                <a:sym typeface="Oswald"/>
              </a:rPr>
              <a:t>Local Actress</a:t>
            </a:r>
          </a:p>
          <a:p>
            <a:r>
              <a:rPr lang="en-US" sz="700">
                <a:solidFill>
                  <a:schemeClr val="dk1"/>
                </a:solidFill>
                <a:latin typeface="Galano Grotesque" pitchFamily="2" charset="77"/>
                <a:ea typeface="Oswald Regular"/>
                <a:cs typeface="Oswald Regular"/>
                <a:sym typeface="Oswald"/>
              </a:rPr>
              <a:t>Local Athlete</a:t>
            </a:r>
          </a:p>
          <a:p>
            <a:r>
              <a:rPr lang="en-US" sz="700">
                <a:solidFill>
                  <a:schemeClr val="dk1"/>
                </a:solidFill>
                <a:latin typeface="Galano Grotesque" pitchFamily="2" charset="77"/>
                <a:ea typeface="Oswald Regular"/>
                <a:cs typeface="Oswald Regular"/>
                <a:sym typeface="Oswald"/>
              </a:rPr>
              <a:t>Local Author</a:t>
            </a:r>
          </a:p>
          <a:p>
            <a:r>
              <a:rPr lang="en-US" sz="700">
                <a:solidFill>
                  <a:schemeClr val="dk1"/>
                </a:solidFill>
                <a:latin typeface="Galano Grotesque" pitchFamily="2" charset="77"/>
                <a:ea typeface="Oswald Regular"/>
                <a:cs typeface="Oswald Regular"/>
                <a:sym typeface="Oswald"/>
              </a:rPr>
              <a:t>Local Cause</a:t>
            </a:r>
          </a:p>
          <a:p>
            <a:r>
              <a:rPr lang="en-US" sz="700">
                <a:solidFill>
                  <a:schemeClr val="dk1"/>
                </a:solidFill>
                <a:latin typeface="Galano Grotesque" pitchFamily="2" charset="77"/>
                <a:ea typeface="Oswald Regular"/>
                <a:cs typeface="Oswald Regular"/>
                <a:sym typeface="Oswald"/>
              </a:rPr>
              <a:t>Local Clothing Designer</a:t>
            </a:r>
          </a:p>
          <a:p>
            <a:r>
              <a:rPr lang="en-US" sz="700">
                <a:solidFill>
                  <a:schemeClr val="dk1"/>
                </a:solidFill>
                <a:latin typeface="Galano Grotesque" pitchFamily="2" charset="77"/>
                <a:ea typeface="Oswald Regular"/>
                <a:cs typeface="Oswald Regular"/>
                <a:sym typeface="Oswald"/>
              </a:rPr>
              <a:t>Local Hero</a:t>
            </a:r>
          </a:p>
          <a:p>
            <a:r>
              <a:rPr lang="en-US" sz="700">
                <a:solidFill>
                  <a:schemeClr val="dk1"/>
                </a:solidFill>
                <a:latin typeface="Galano Grotesque" pitchFamily="2" charset="77"/>
                <a:ea typeface="Oswald Regular"/>
                <a:cs typeface="Oswald Regular"/>
                <a:sym typeface="Oswald"/>
              </a:rPr>
              <a:t>Local Legislator</a:t>
            </a:r>
          </a:p>
          <a:p>
            <a:r>
              <a:rPr lang="en-US" sz="700">
                <a:solidFill>
                  <a:schemeClr val="dk1"/>
                </a:solidFill>
                <a:latin typeface="Galano Grotesque" pitchFamily="2" charset="77"/>
                <a:ea typeface="Oswald Regular"/>
                <a:cs typeface="Oswald Regular"/>
                <a:sym typeface="Oswald"/>
              </a:rPr>
              <a:t>Local Radio Personality</a:t>
            </a:r>
          </a:p>
          <a:p>
            <a:r>
              <a:rPr lang="en-US" sz="700">
                <a:solidFill>
                  <a:schemeClr val="dk1"/>
                </a:solidFill>
                <a:latin typeface="Galano Grotesque" pitchFamily="2" charset="77"/>
                <a:ea typeface="Oswald Regular"/>
                <a:cs typeface="Oswald Regular"/>
                <a:sym typeface="Oswald"/>
              </a:rPr>
              <a:t>Local Sports Team</a:t>
            </a:r>
          </a:p>
          <a:p>
            <a:r>
              <a:rPr lang="en-US" sz="700">
                <a:solidFill>
                  <a:schemeClr val="dk1"/>
                </a:solidFill>
                <a:latin typeface="Galano Grotesque" pitchFamily="2" charset="77"/>
                <a:ea typeface="Oswald Regular"/>
                <a:cs typeface="Oswald Regular"/>
                <a:sym typeface="Oswald"/>
              </a:rPr>
              <a:t>Local Talk Show Host</a:t>
            </a:r>
          </a:p>
          <a:p>
            <a:r>
              <a:rPr lang="en-US" sz="700">
                <a:solidFill>
                  <a:schemeClr val="dk1"/>
                </a:solidFill>
                <a:latin typeface="Galano Grotesque" pitchFamily="2" charset="77"/>
                <a:ea typeface="Oswald Regular"/>
                <a:cs typeface="Oswald Regular"/>
                <a:sym typeface="Oswald"/>
              </a:rPr>
              <a:t>Local Television Personality</a:t>
            </a:r>
          </a:p>
          <a:p>
            <a:r>
              <a:rPr lang="en-US" sz="700">
                <a:solidFill>
                  <a:schemeClr val="dk1"/>
                </a:solidFill>
                <a:latin typeface="Galano Grotesque" pitchFamily="2" charset="77"/>
                <a:ea typeface="Oswald Regular"/>
                <a:cs typeface="Oswald Regular"/>
                <a:sym typeface="Oswald"/>
              </a:rPr>
              <a:t>Local Twitter Feed</a:t>
            </a:r>
          </a:p>
          <a:p>
            <a:r>
              <a:rPr lang="en-US" sz="700">
                <a:solidFill>
                  <a:schemeClr val="dk1"/>
                </a:solidFill>
                <a:latin typeface="Galano Grotesque" pitchFamily="2" charset="77"/>
                <a:ea typeface="Oswald Regular"/>
                <a:cs typeface="Oswald Regular"/>
                <a:sym typeface="Oswald"/>
              </a:rPr>
              <a:t>Local Website/Blog</a:t>
            </a:r>
          </a:p>
          <a:p>
            <a:r>
              <a:rPr lang="en-US" sz="700">
                <a:solidFill>
                  <a:schemeClr val="dk1"/>
                </a:solidFill>
                <a:latin typeface="Galano Grotesque" pitchFamily="2" charset="77"/>
                <a:ea typeface="Oswald Regular"/>
                <a:cs typeface="Oswald Regular"/>
                <a:sym typeface="Oswald"/>
              </a:rPr>
              <a:t>Neighborhood</a:t>
            </a:r>
          </a:p>
          <a:p>
            <a:r>
              <a:rPr lang="en-US" sz="700">
                <a:solidFill>
                  <a:schemeClr val="dk1"/>
                </a:solidFill>
                <a:latin typeface="Galano Grotesque" pitchFamily="2" charset="77"/>
                <a:ea typeface="Oswald Regular"/>
                <a:cs typeface="Oswald Regular"/>
                <a:sym typeface="Oswald"/>
              </a:rPr>
              <a:t>Philanthropist</a:t>
            </a:r>
          </a:p>
          <a:p>
            <a:r>
              <a:rPr lang="en-US" sz="700">
                <a:solidFill>
                  <a:schemeClr val="dk1"/>
                </a:solidFill>
                <a:latin typeface="Galano Grotesque" pitchFamily="2" charset="77"/>
                <a:ea typeface="Oswald Regular"/>
                <a:cs typeface="Oswald Regular"/>
                <a:sym typeface="Oswald"/>
              </a:rPr>
              <a:t>Place to Get Married</a:t>
            </a:r>
          </a:p>
          <a:p>
            <a:r>
              <a:rPr lang="en-US" sz="700">
                <a:solidFill>
                  <a:schemeClr val="dk1"/>
                </a:solidFill>
                <a:latin typeface="Galano Grotesque" pitchFamily="2" charset="77"/>
                <a:ea typeface="Oswald Regular"/>
                <a:cs typeface="Oswald Regular"/>
                <a:sym typeface="Oswald"/>
              </a:rPr>
              <a:t>Place to Take Out of Town Guest</a:t>
            </a:r>
          </a:p>
          <a:p>
            <a:r>
              <a:rPr lang="en-US" sz="700">
                <a:solidFill>
                  <a:schemeClr val="dk1"/>
                </a:solidFill>
                <a:latin typeface="Galano Grotesque" pitchFamily="2" charset="77"/>
                <a:ea typeface="Oswald Regular"/>
                <a:cs typeface="Oswald Regular"/>
                <a:sym typeface="Oswald"/>
              </a:rPr>
              <a:t>Place to Work</a:t>
            </a:r>
          </a:p>
          <a:p>
            <a:r>
              <a:rPr lang="en-US" sz="700">
                <a:solidFill>
                  <a:schemeClr val="dk1"/>
                </a:solidFill>
                <a:latin typeface="Galano Grotesque" pitchFamily="2" charset="77"/>
                <a:ea typeface="Oswald Regular"/>
                <a:cs typeface="Oswald Regular"/>
                <a:sym typeface="Oswald"/>
              </a:rPr>
              <a:t>Scenic Spot</a:t>
            </a:r>
          </a:p>
          <a:p>
            <a:r>
              <a:rPr lang="en-US" sz="700">
                <a:solidFill>
                  <a:schemeClr val="dk1"/>
                </a:solidFill>
                <a:latin typeface="Galano Grotesque" pitchFamily="2" charset="77"/>
                <a:ea typeface="Oswald Regular"/>
                <a:cs typeface="Oswald Regular"/>
                <a:sym typeface="Oswald"/>
              </a:rPr>
              <a:t>Staycation Location</a:t>
            </a:r>
          </a:p>
        </p:txBody>
      </p:sp>
      <p:cxnSp>
        <p:nvCxnSpPr>
          <p:cNvPr id="58" name="Straight Connector 57">
            <a:extLst>
              <a:ext uri="{FF2B5EF4-FFF2-40B4-BE49-F238E27FC236}">
                <a16:creationId xmlns:a16="http://schemas.microsoft.com/office/drawing/2014/main" id="{1B13A3A1-5C27-664E-8118-833DCBD82D32}"/>
              </a:ext>
            </a:extLst>
          </p:cNvPr>
          <p:cNvCxnSpPr>
            <a:cxnSpLocks/>
          </p:cNvCxnSpPr>
          <p:nvPr/>
        </p:nvCxnSpPr>
        <p:spPr>
          <a:xfrm>
            <a:off x="5616896" y="1327793"/>
            <a:ext cx="0" cy="54864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4EE6672-11B4-F542-81CC-1ABFBD1AF644}"/>
              </a:ext>
            </a:extLst>
          </p:cNvPr>
          <p:cNvCxnSpPr>
            <a:cxnSpLocks/>
          </p:cNvCxnSpPr>
          <p:nvPr/>
        </p:nvCxnSpPr>
        <p:spPr>
          <a:xfrm>
            <a:off x="7218064" y="1327792"/>
            <a:ext cx="0" cy="54864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Google Shape;61;p14">
            <a:extLst>
              <a:ext uri="{FF2B5EF4-FFF2-40B4-BE49-F238E27FC236}">
                <a16:creationId xmlns:a16="http://schemas.microsoft.com/office/drawing/2014/main" id="{BF5B77EB-1AFF-894A-8C80-661EC4B6251C}"/>
              </a:ext>
            </a:extLst>
          </p:cNvPr>
          <p:cNvSpPr txBox="1"/>
          <p:nvPr/>
        </p:nvSpPr>
        <p:spPr>
          <a:xfrm>
            <a:off x="482040" y="418625"/>
            <a:ext cx="4170883" cy="929761"/>
          </a:xfrm>
          <a:prstGeom prst="rect">
            <a:avLst/>
          </a:prstGeom>
          <a:noFill/>
          <a:ln>
            <a:noFill/>
          </a:ln>
        </p:spPr>
        <p:txBody>
          <a:bodyPr spcFirstLastPara="1" wrap="square" lIns="91425" tIns="91425" rIns="91425" bIns="91425" anchor="t" anchorCtr="0">
            <a:noAutofit/>
          </a:bodyPr>
          <a:lstStyle/>
          <a:p>
            <a:r>
              <a:rPr lang="en-US" sz="2000" b="1">
                <a:solidFill>
                  <a:schemeClr val="dk1"/>
                </a:solidFill>
                <a:latin typeface="Galano Grotesque" pitchFamily="2" charset="77"/>
                <a:ea typeface="Oswald"/>
                <a:cs typeface="Oswald"/>
                <a:sym typeface="Oswald"/>
              </a:rPr>
              <a:t>Check Out Our Categories &amp; </a:t>
            </a:r>
          </a:p>
          <a:p>
            <a:r>
              <a:rPr lang="en-US" sz="2000" b="1">
                <a:solidFill>
                  <a:schemeClr val="dk1"/>
                </a:solidFill>
                <a:latin typeface="Galano Grotesque" pitchFamily="2" charset="77"/>
                <a:ea typeface="Oswald"/>
                <a:cs typeface="Oswald"/>
                <a:sym typeface="Oswald"/>
              </a:rPr>
              <a:t>Say Thank You</a:t>
            </a:r>
          </a:p>
        </p:txBody>
      </p:sp>
      <p:sp>
        <p:nvSpPr>
          <p:cNvPr id="68" name="Google Shape;61;p14">
            <a:extLst>
              <a:ext uri="{FF2B5EF4-FFF2-40B4-BE49-F238E27FC236}">
                <a16:creationId xmlns:a16="http://schemas.microsoft.com/office/drawing/2014/main" id="{815D4B52-AA30-E141-A1CE-E96DFB7CBA35}"/>
              </a:ext>
            </a:extLst>
          </p:cNvPr>
          <p:cNvSpPr txBox="1"/>
          <p:nvPr/>
        </p:nvSpPr>
        <p:spPr>
          <a:xfrm>
            <a:off x="638160" y="9458447"/>
            <a:ext cx="1536525" cy="362656"/>
          </a:xfrm>
          <a:prstGeom prst="rect">
            <a:avLst/>
          </a:prstGeom>
          <a:noFill/>
          <a:ln>
            <a:noFill/>
          </a:ln>
        </p:spPr>
        <p:txBody>
          <a:bodyPr spcFirstLastPara="1" wrap="square" lIns="91425" tIns="91425" rIns="91425" bIns="91425" anchor="t" anchorCtr="0">
            <a:noAutofit/>
          </a:bodyPr>
          <a:lstStyle/>
          <a:p>
            <a:pPr algn="ctr"/>
            <a:r>
              <a:rPr lang="en-US" sz="1200" b="1">
                <a:solidFill>
                  <a:schemeClr val="dk1"/>
                </a:solidFill>
                <a:latin typeface="Galano Grotesque" pitchFamily="2" charset="77"/>
                <a:ea typeface="Oswald"/>
                <a:cs typeface="Oswald"/>
                <a:sym typeface="Oswald"/>
              </a:rPr>
              <a:t>1. GROUP AD</a:t>
            </a:r>
          </a:p>
        </p:txBody>
      </p:sp>
      <p:sp>
        <p:nvSpPr>
          <p:cNvPr id="69" name="Google Shape;61;p14">
            <a:extLst>
              <a:ext uri="{FF2B5EF4-FFF2-40B4-BE49-F238E27FC236}">
                <a16:creationId xmlns:a16="http://schemas.microsoft.com/office/drawing/2014/main" id="{547E5147-AE11-C144-A2FB-DE17EFF23130}"/>
              </a:ext>
            </a:extLst>
          </p:cNvPr>
          <p:cNvSpPr txBox="1"/>
          <p:nvPr/>
        </p:nvSpPr>
        <p:spPr>
          <a:xfrm>
            <a:off x="1908315" y="9458447"/>
            <a:ext cx="1853513" cy="362656"/>
          </a:xfrm>
          <a:prstGeom prst="rect">
            <a:avLst/>
          </a:prstGeom>
          <a:noFill/>
          <a:ln>
            <a:noFill/>
          </a:ln>
        </p:spPr>
        <p:txBody>
          <a:bodyPr spcFirstLastPara="1" wrap="square" lIns="91425" tIns="91425" rIns="91425" bIns="91425" anchor="t" anchorCtr="0">
            <a:noAutofit/>
          </a:bodyPr>
          <a:lstStyle/>
          <a:p>
            <a:pPr algn="ctr"/>
            <a:r>
              <a:rPr lang="en-US" sz="1200" b="1">
                <a:solidFill>
                  <a:schemeClr val="dk1"/>
                </a:solidFill>
                <a:latin typeface="Galano Grotesque" pitchFamily="2" charset="77"/>
                <a:ea typeface="Oswald"/>
                <a:cs typeface="Oswald"/>
                <a:sym typeface="Oswald"/>
              </a:rPr>
              <a:t>2. CATEGORY AD</a:t>
            </a:r>
          </a:p>
        </p:txBody>
      </p:sp>
      <p:sp>
        <p:nvSpPr>
          <p:cNvPr id="70" name="Google Shape;61;p14">
            <a:extLst>
              <a:ext uri="{FF2B5EF4-FFF2-40B4-BE49-F238E27FC236}">
                <a16:creationId xmlns:a16="http://schemas.microsoft.com/office/drawing/2014/main" id="{42D7C69B-2DD5-1E48-AD18-989313AFEB8A}"/>
              </a:ext>
            </a:extLst>
          </p:cNvPr>
          <p:cNvSpPr txBox="1"/>
          <p:nvPr/>
        </p:nvSpPr>
        <p:spPr>
          <a:xfrm>
            <a:off x="3639566" y="9458447"/>
            <a:ext cx="2026713" cy="362656"/>
          </a:xfrm>
          <a:prstGeom prst="rect">
            <a:avLst/>
          </a:prstGeom>
          <a:noFill/>
          <a:ln>
            <a:noFill/>
          </a:ln>
        </p:spPr>
        <p:txBody>
          <a:bodyPr spcFirstLastPara="1" wrap="square" lIns="91425" tIns="91425" rIns="91425" bIns="91425" anchor="t" anchorCtr="0">
            <a:noAutofit/>
          </a:bodyPr>
          <a:lstStyle/>
          <a:p>
            <a:pPr algn="ctr"/>
            <a:r>
              <a:rPr lang="en-US" sz="1200" b="1">
                <a:solidFill>
                  <a:schemeClr val="dk1"/>
                </a:solidFill>
                <a:latin typeface="Galano Grotesque" pitchFamily="2" charset="77"/>
                <a:ea typeface="Oswald"/>
                <a:cs typeface="Oswald"/>
                <a:sym typeface="Oswald"/>
              </a:rPr>
              <a:t>3. ENHANCED LISTING</a:t>
            </a:r>
          </a:p>
        </p:txBody>
      </p:sp>
      <p:sp>
        <p:nvSpPr>
          <p:cNvPr id="71" name="Google Shape;61;p14">
            <a:extLst>
              <a:ext uri="{FF2B5EF4-FFF2-40B4-BE49-F238E27FC236}">
                <a16:creationId xmlns:a16="http://schemas.microsoft.com/office/drawing/2014/main" id="{5766C141-2318-3E43-98D0-EE89246B3817}"/>
              </a:ext>
            </a:extLst>
          </p:cNvPr>
          <p:cNvSpPr txBox="1"/>
          <p:nvPr/>
        </p:nvSpPr>
        <p:spPr>
          <a:xfrm>
            <a:off x="5274084" y="9458447"/>
            <a:ext cx="2026713" cy="362656"/>
          </a:xfrm>
          <a:prstGeom prst="rect">
            <a:avLst/>
          </a:prstGeom>
          <a:noFill/>
          <a:ln>
            <a:noFill/>
          </a:ln>
        </p:spPr>
        <p:txBody>
          <a:bodyPr spcFirstLastPara="1" wrap="square" lIns="91425" tIns="91425" rIns="91425" bIns="91425" anchor="t" anchorCtr="0">
            <a:noAutofit/>
          </a:bodyPr>
          <a:lstStyle/>
          <a:p>
            <a:pPr algn="ctr"/>
            <a:r>
              <a:rPr lang="en-US" sz="1200" b="1">
                <a:solidFill>
                  <a:schemeClr val="dk1"/>
                </a:solidFill>
                <a:latin typeface="Galano Grotesque" pitchFamily="2" charset="77"/>
                <a:ea typeface="Oswald"/>
                <a:cs typeface="Oswald"/>
                <a:sym typeface="Oswald"/>
              </a:rPr>
              <a:t>4. DIGITAL AD</a:t>
            </a:r>
          </a:p>
        </p:txBody>
      </p:sp>
      <p:sp>
        <p:nvSpPr>
          <p:cNvPr id="76" name="Google Shape;61;p14">
            <a:extLst>
              <a:ext uri="{FF2B5EF4-FFF2-40B4-BE49-F238E27FC236}">
                <a16:creationId xmlns:a16="http://schemas.microsoft.com/office/drawing/2014/main" id="{45C6AB07-E3FE-6A43-87F3-3991E78D8A0F}"/>
              </a:ext>
            </a:extLst>
          </p:cNvPr>
          <p:cNvSpPr txBox="1"/>
          <p:nvPr/>
        </p:nvSpPr>
        <p:spPr>
          <a:xfrm>
            <a:off x="3202266" y="7008318"/>
            <a:ext cx="409917"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1. </a:t>
            </a:r>
          </a:p>
        </p:txBody>
      </p:sp>
      <p:sp>
        <p:nvSpPr>
          <p:cNvPr id="79" name="Google Shape;61;p14">
            <a:extLst>
              <a:ext uri="{FF2B5EF4-FFF2-40B4-BE49-F238E27FC236}">
                <a16:creationId xmlns:a16="http://schemas.microsoft.com/office/drawing/2014/main" id="{A64F285A-3CEF-3445-AB1A-7E8A3175A30D}"/>
              </a:ext>
            </a:extLst>
          </p:cNvPr>
          <p:cNvSpPr txBox="1"/>
          <p:nvPr/>
        </p:nvSpPr>
        <p:spPr>
          <a:xfrm>
            <a:off x="6248564" y="7208396"/>
            <a:ext cx="409917"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4. </a:t>
            </a:r>
          </a:p>
        </p:txBody>
      </p:sp>
      <p:sp>
        <p:nvSpPr>
          <p:cNvPr id="87" name="Google Shape;61;p14">
            <a:extLst>
              <a:ext uri="{FF2B5EF4-FFF2-40B4-BE49-F238E27FC236}">
                <a16:creationId xmlns:a16="http://schemas.microsoft.com/office/drawing/2014/main" id="{6630BECD-2E86-5F44-A185-55AEBF421376}"/>
              </a:ext>
            </a:extLst>
          </p:cNvPr>
          <p:cNvSpPr txBox="1"/>
          <p:nvPr/>
        </p:nvSpPr>
        <p:spPr>
          <a:xfrm>
            <a:off x="4447963" y="7189646"/>
            <a:ext cx="409917"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2. </a:t>
            </a:r>
          </a:p>
        </p:txBody>
      </p:sp>
      <p:sp>
        <p:nvSpPr>
          <p:cNvPr id="95" name="Google Shape;61;p14">
            <a:extLst>
              <a:ext uri="{FF2B5EF4-FFF2-40B4-BE49-F238E27FC236}">
                <a16:creationId xmlns:a16="http://schemas.microsoft.com/office/drawing/2014/main" id="{5E466FD7-DE79-5F49-85FD-3606A9B33464}"/>
              </a:ext>
            </a:extLst>
          </p:cNvPr>
          <p:cNvSpPr txBox="1"/>
          <p:nvPr/>
        </p:nvSpPr>
        <p:spPr>
          <a:xfrm>
            <a:off x="3165704" y="8828945"/>
            <a:ext cx="409917"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3. </a:t>
            </a:r>
          </a:p>
        </p:txBody>
      </p:sp>
      <p:pic>
        <p:nvPicPr>
          <p:cNvPr id="4" name="Picture 3" descr="Graphical user interface, website&#10;&#10;Description automatically generated">
            <a:extLst>
              <a:ext uri="{FF2B5EF4-FFF2-40B4-BE49-F238E27FC236}">
                <a16:creationId xmlns:a16="http://schemas.microsoft.com/office/drawing/2014/main" id="{96DA9208-8935-A44D-9572-D4788666FBDC}"/>
              </a:ext>
            </a:extLst>
          </p:cNvPr>
          <p:cNvPicPr>
            <a:picLocks noChangeAspect="1"/>
          </p:cNvPicPr>
          <p:nvPr/>
        </p:nvPicPr>
        <p:blipFill>
          <a:blip r:embed="rId3"/>
          <a:stretch>
            <a:fillRect/>
          </a:stretch>
        </p:blipFill>
        <p:spPr>
          <a:xfrm>
            <a:off x="3840466" y="7670350"/>
            <a:ext cx="3377598" cy="1688799"/>
          </a:xfrm>
          <a:prstGeom prst="rect">
            <a:avLst/>
          </a:prstGeom>
        </p:spPr>
      </p:pic>
      <p:cxnSp>
        <p:nvCxnSpPr>
          <p:cNvPr id="88" name="Straight Arrow Connector 87">
            <a:extLst>
              <a:ext uri="{FF2B5EF4-FFF2-40B4-BE49-F238E27FC236}">
                <a16:creationId xmlns:a16="http://schemas.microsoft.com/office/drawing/2014/main" id="{915D531B-76CE-C044-9DE5-4DB01AF3291D}"/>
              </a:ext>
            </a:extLst>
          </p:cNvPr>
          <p:cNvCxnSpPr>
            <a:cxnSpLocks/>
          </p:cNvCxnSpPr>
          <p:nvPr/>
        </p:nvCxnSpPr>
        <p:spPr>
          <a:xfrm>
            <a:off x="4652922" y="7552302"/>
            <a:ext cx="0" cy="5804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B82B2C9E-E490-6140-8A86-CB5CD23A7165}"/>
              </a:ext>
            </a:extLst>
          </p:cNvPr>
          <p:cNvCxnSpPr>
            <a:cxnSpLocks/>
          </p:cNvCxnSpPr>
          <p:nvPr/>
        </p:nvCxnSpPr>
        <p:spPr>
          <a:xfrm>
            <a:off x="6453523" y="7559240"/>
            <a:ext cx="0" cy="5735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descr="Graphical user interface, website&#10;&#10;Description automatically generated">
            <a:extLst>
              <a:ext uri="{FF2B5EF4-FFF2-40B4-BE49-F238E27FC236}">
                <a16:creationId xmlns:a16="http://schemas.microsoft.com/office/drawing/2014/main" id="{D62F51CF-B013-FC4B-869A-8585131DDBBE}"/>
              </a:ext>
            </a:extLst>
          </p:cNvPr>
          <p:cNvPicPr>
            <a:picLocks noChangeAspect="1"/>
          </p:cNvPicPr>
          <p:nvPr/>
        </p:nvPicPr>
        <p:blipFill>
          <a:blip r:embed="rId4"/>
          <a:stretch>
            <a:fillRect/>
          </a:stretch>
        </p:blipFill>
        <p:spPr>
          <a:xfrm>
            <a:off x="559833" y="6907135"/>
            <a:ext cx="2497446" cy="2497446"/>
          </a:xfrm>
          <a:prstGeom prst="rect">
            <a:avLst/>
          </a:prstGeom>
        </p:spPr>
      </p:pic>
      <p:cxnSp>
        <p:nvCxnSpPr>
          <p:cNvPr id="31" name="Straight Arrow Connector 30">
            <a:extLst>
              <a:ext uri="{FF2B5EF4-FFF2-40B4-BE49-F238E27FC236}">
                <a16:creationId xmlns:a16="http://schemas.microsoft.com/office/drawing/2014/main" id="{A5166941-057F-5E45-BC43-2DC09FE31876}"/>
              </a:ext>
            </a:extLst>
          </p:cNvPr>
          <p:cNvCxnSpPr>
            <a:cxnSpLocks/>
          </p:cNvCxnSpPr>
          <p:nvPr/>
        </p:nvCxnSpPr>
        <p:spPr>
          <a:xfrm flipH="1">
            <a:off x="2311641" y="9066615"/>
            <a:ext cx="85406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8A340120-CA83-9349-86E3-EC8CEE0F8CE4}"/>
              </a:ext>
            </a:extLst>
          </p:cNvPr>
          <p:cNvCxnSpPr>
            <a:cxnSpLocks/>
          </p:cNvCxnSpPr>
          <p:nvPr/>
        </p:nvCxnSpPr>
        <p:spPr>
          <a:xfrm flipH="1">
            <a:off x="2910459" y="7208674"/>
            <a:ext cx="32339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330594"/>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2308</Words>
  <Application>Microsoft Macintosh PowerPoint</Application>
  <PresentationFormat>Custom</PresentationFormat>
  <Paragraphs>772</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Oswald</vt:lpstr>
      <vt:lpstr>Galano Grotesque</vt:lpstr>
      <vt:lpstr>Arial</vt:lpstr>
      <vt:lpstr>Simple Light</vt:lpstr>
      <vt:lpstr>   Radio</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How to Use This Sales One-Sheet</dc:title>
  <cp:lastModifiedBy>Kristen Wehe</cp:lastModifiedBy>
  <cp:revision>2</cp:revision>
  <dcterms:modified xsi:type="dcterms:W3CDTF">2023-11-08T21:26:01Z</dcterms:modified>
</cp:coreProperties>
</file>