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3" r:id="rId2"/>
    <p:sldId id="257" r:id="rId3"/>
    <p:sldId id="291" r:id="rId4"/>
    <p:sldId id="301" r:id="rId5"/>
    <p:sldId id="295" r:id="rId6"/>
    <p:sldId id="259" r:id="rId7"/>
    <p:sldId id="300"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37"/>
    <p:restoredTop sz="94712"/>
  </p:normalViewPr>
  <p:slideViewPr>
    <p:cSldViewPr snapToGrid="0" snapToObjects="1">
      <p:cViewPr varScale="1">
        <p:scale>
          <a:sx n="91" d="100"/>
          <a:sy n="91" d="100"/>
        </p:scale>
        <p:origin x="176" y="3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14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59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92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5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4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17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endParaRPr sz="2500" b="1" dirty="0">
              <a:latin typeface="Oswald"/>
              <a:ea typeface="Oswald"/>
              <a:cs typeface="Oswald"/>
              <a:sym typeface="Oswald"/>
            </a:endParaRPr>
          </a:p>
          <a:p>
            <a:pPr marL="0" lvl="0" indent="0" algn="ctr" rtl="0">
              <a:spcBef>
                <a:spcPts val="0"/>
              </a:spcBef>
              <a:spcAft>
                <a:spcPts val="0"/>
              </a:spcAft>
              <a:buNone/>
            </a:pPr>
            <a:r>
              <a:rPr lang="en" sz="3000" b="1" dirty="0">
                <a:latin typeface="Galano Grotesque" pitchFamily="2" charset="77"/>
                <a:ea typeface="Oswald"/>
                <a:cs typeface="Oswald"/>
                <a:sym typeface="Oswald"/>
              </a:rPr>
              <a:t>Magazine</a:t>
            </a:r>
            <a:endParaRPr sz="3000" b="1" dirty="0">
              <a:latin typeface="Galano Grotesque" pitchFamily="2" charset="77"/>
              <a:ea typeface="Oswald"/>
              <a:cs typeface="Oswald"/>
              <a:sym typeface="Oswald"/>
            </a:endParaRPr>
          </a:p>
        </p:txBody>
      </p:sp>
    </p:spTree>
    <p:extLst>
      <p:ext uri="{BB962C8B-B14F-4D97-AF65-F5344CB8AC3E}">
        <p14:creationId xmlns:p14="http://schemas.microsoft.com/office/powerpoint/2010/main" val="3998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dirty="0">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3"/>
            <a:ext cx="5167604" cy="1226104"/>
          </a:xfrm>
          <a:prstGeom prst="rect">
            <a:avLst/>
          </a:prstGeom>
          <a:noFill/>
          <a:ln>
            <a:noFill/>
          </a:ln>
        </p:spPr>
        <p:txBody>
          <a:bodyPr spcFirstLastPara="1" wrap="square" lIns="91425" tIns="91425" rIns="91425" bIns="91425" anchor="t" anchorCtr="0">
            <a:noAutofit/>
          </a:bodyPr>
          <a:lstStyle/>
          <a:p>
            <a:r>
              <a:rPr lang="en-US" dirty="0">
                <a:latin typeface="Galano Grotesque"/>
              </a:rPr>
              <a:t>We are highlighting the best of the best. Our readers will nominate their favorite businesses in our community to tell us who they want to see in the voting round. To promote your business, we have created 3 promotional packages.</a:t>
            </a:r>
            <a:endParaRPr lang="en-US" dirty="0">
              <a:solidFill>
                <a:schemeClr val="dk1"/>
              </a:solidFill>
              <a:latin typeface="Galano Grotesque" pitchFamily="2" charset="77"/>
              <a:ea typeface="Oswald Regular"/>
              <a:cs typeface="Oswald Regular"/>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15043" y="26519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692961"/>
            <a:ext cx="4893906" cy="1391140"/>
          </a:xfrm>
          <a:prstGeom prst="rect">
            <a:avLst/>
          </a:prstGeom>
          <a:noFill/>
          <a:ln>
            <a:noFill/>
          </a:ln>
        </p:spPr>
        <p:txBody>
          <a:bodyPr spcFirstLastPara="1" wrap="square" lIns="91425" tIns="91425" rIns="91425" bIns="91425" anchor="t" anchorCtr="0">
            <a:noAutofit/>
          </a:bodyPr>
          <a:lstStyle/>
          <a:p>
            <a:r>
              <a:rPr lang="en-US" sz="2200" b="1" dirty="0">
                <a:solidFill>
                  <a:schemeClr val="dk1"/>
                </a:solidFill>
                <a:latin typeface="Galano Grotesque" pitchFamily="2" charset="77"/>
                <a:ea typeface="Oswald"/>
                <a:cs typeface="Oswald"/>
                <a:sym typeface="Oswald"/>
              </a:rPr>
              <a:t>Important Dates:</a:t>
            </a:r>
          </a:p>
          <a:p>
            <a:pPr>
              <a:lnSpc>
                <a:spcPct val="150000"/>
              </a:lnSpc>
            </a:pPr>
            <a:r>
              <a:rPr lang="en-US" sz="15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500" dirty="0">
                <a:solidFill>
                  <a:schemeClr val="dk1"/>
                </a:solidFill>
                <a:latin typeface="Galano Grotesque"/>
                <a:ea typeface="Oswald Regular"/>
                <a:cs typeface="Oswald Regular"/>
                <a:sym typeface="Oswald"/>
              </a:rPr>
              <a:t>Voting Round: Enter Dates Here </a:t>
            </a:r>
            <a:endParaRPr lang="en-US" sz="1500" dirty="0">
              <a:solidFill>
                <a:schemeClr val="dk1"/>
              </a:solidFill>
              <a:latin typeface="Galano Grotesque" pitchFamily="2" charset="77"/>
              <a:ea typeface="Oswald Regular"/>
              <a:cs typeface="Oswald Regular"/>
            </a:endParaRPr>
          </a:p>
          <a:p>
            <a:pPr>
              <a:lnSpc>
                <a:spcPct val="150000"/>
              </a:lnSpc>
            </a:pPr>
            <a:r>
              <a:rPr lang="en-US" sz="15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317420"/>
            <a:chOff x="615043" y="1171191"/>
            <a:chExt cx="1569098" cy="1417005"/>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17004"/>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778290"/>
            <a:ext cx="2678662" cy="1305810"/>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4"/>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465885"/>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5" name="Group 4">
            <a:extLst>
              <a:ext uri="{FF2B5EF4-FFF2-40B4-BE49-F238E27FC236}">
                <a16:creationId xmlns:a16="http://schemas.microsoft.com/office/drawing/2014/main" id="{FF758BA2-09AE-3E4D-1DC0-0E1FB580A1DE}"/>
              </a:ext>
            </a:extLst>
          </p:cNvPr>
          <p:cNvGrpSpPr/>
          <p:nvPr/>
        </p:nvGrpSpPr>
        <p:grpSpPr>
          <a:xfrm>
            <a:off x="533012" y="9157256"/>
            <a:ext cx="7081933" cy="378604"/>
            <a:chOff x="530699" y="8563530"/>
            <a:chExt cx="7081933" cy="378604"/>
          </a:xfrm>
        </p:grpSpPr>
        <p:sp>
          <p:nvSpPr>
            <p:cNvPr id="44" name="Google Shape;61;p14">
              <a:extLst>
                <a:ext uri="{FF2B5EF4-FFF2-40B4-BE49-F238E27FC236}">
                  <a16:creationId xmlns:a16="http://schemas.microsoft.com/office/drawing/2014/main" id="{D09E376B-9108-CB42-A245-B50F8B93E7B8}"/>
                </a:ext>
              </a:extLst>
            </p:cNvPr>
            <p:cNvSpPr txBox="1"/>
            <p:nvPr/>
          </p:nvSpPr>
          <p:spPr>
            <a:xfrm>
              <a:off x="875930" y="8575645"/>
              <a:ext cx="6736702" cy="366489"/>
            </a:xfrm>
            <a:prstGeom prst="rect">
              <a:avLst/>
            </a:prstGeom>
            <a:noFill/>
            <a:ln>
              <a:noFill/>
            </a:ln>
          </p:spPr>
          <p:txBody>
            <a:bodyPr spcFirstLastPara="1" wrap="square" lIns="91425" tIns="91425" rIns="91425" bIns="91425" anchor="t" anchorCtr="0">
              <a:noAutofit/>
            </a:bodyPr>
            <a:lstStyle/>
            <a:p>
              <a:r>
                <a:rPr lang="en-US" sz="1350" b="1" dirty="0">
                  <a:latin typeface="Galano Grotesque" pitchFamily="2" charset="77"/>
                </a:rPr>
                <a:t>YES, I’M INTERESTED IN ADVERTISING IF I MAKE IT TO THE VOTING ROUND. </a:t>
              </a:r>
              <a:endParaRPr lang="en-US" sz="1350" dirty="0">
                <a:latin typeface="Galano Grotesque" pitchFamily="2" charset="77"/>
              </a:endParaRPr>
            </a:p>
          </p:txBody>
        </p:sp>
        <p:sp>
          <p:nvSpPr>
            <p:cNvPr id="41" name="Rectangle 40">
              <a:extLst>
                <a:ext uri="{FF2B5EF4-FFF2-40B4-BE49-F238E27FC236}">
                  <a16:creationId xmlns:a16="http://schemas.microsoft.com/office/drawing/2014/main" id="{8B3D20B2-CD4B-FE46-B806-5450BA40C98A}"/>
                </a:ext>
              </a:extLst>
            </p:cNvPr>
            <p:cNvSpPr/>
            <p:nvPr/>
          </p:nvSpPr>
          <p:spPr>
            <a:xfrm>
              <a:off x="530699" y="8563530"/>
              <a:ext cx="345231" cy="353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4037311-0777-EBAF-CA66-49F67DF81107}"/>
              </a:ext>
            </a:extLst>
          </p:cNvPr>
          <p:cNvGrpSpPr/>
          <p:nvPr/>
        </p:nvGrpSpPr>
        <p:grpSpPr>
          <a:xfrm>
            <a:off x="508521" y="4169429"/>
            <a:ext cx="6770524" cy="4939410"/>
            <a:chOff x="508521" y="4296401"/>
            <a:chExt cx="6770524" cy="4127807"/>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318845"/>
              <a:ext cx="2203581" cy="3026229"/>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12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a:rPr>
                <a:t>300x 250 ad on ballot page</a:t>
              </a: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Quarter-page full color "nominate us ad</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314122"/>
              <a:ext cx="2203581" cy="411008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3 categories on the ballot</a:t>
              </a:r>
            </a:p>
            <a:p>
              <a:pPr marL="285750" indent="-285750">
                <a:buFont typeface="Arial" panose="020B0604020202020204" pitchFamily="34" charset="0"/>
                <a:buChar char="•"/>
              </a:pPr>
              <a:r>
                <a:rPr lang="en-US" sz="1200" dirty="0">
                  <a:latin typeface="Galano Grotesque"/>
                </a:rPr>
                <a:t>300x 250 ad on ballot page</a:t>
              </a:r>
              <a:endParaRPr lang="en-US" sz="1200" dirty="0">
                <a:solidFill>
                  <a:schemeClr val="dk1"/>
                </a:solidFill>
                <a:latin typeface="Galano Grotesque" pitchFamily="2" charset="77"/>
                <a:ea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Third-page full color "nominate us" ad </a:t>
              </a:r>
              <a:endParaRPr lang="en-US" sz="1200" dirty="0">
                <a:solidFill>
                  <a:schemeClr val="dk1"/>
                </a:solidFill>
                <a:latin typeface="Galano Grotesque" pitchFamily="2" charset="77"/>
                <a:ea typeface="Oswald Regular"/>
                <a:cs typeface="Oswald Regular"/>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4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a:rPr>
                <a:t>300x 250 ad on ballot page</a:t>
              </a:r>
              <a:endParaRPr lang="en-US" sz="1200" dirty="0">
                <a:solidFill>
                  <a:schemeClr val="dk1"/>
                </a:solidFill>
                <a:latin typeface="Galano Grotesque"/>
                <a:ea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Half-page full color "nominate us" ad</a:t>
              </a: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"Nominate Us" ad in Daily Headlines Newsletter 1x during nomination round</a:t>
              </a:r>
            </a:p>
            <a:p>
              <a:pPr rtl="0">
                <a:buFont typeface="Arial" panose="020B0604020202020204" pitchFamily="34" charset="0"/>
                <a:buChar char="•"/>
              </a:pPr>
              <a:r>
                <a:rPr lang="en-US" sz="1200" dirty="0">
                  <a:latin typeface="Galano Grotesque" pitchFamily="2" charset="77"/>
                </a:rPr>
                <a:t>       Your logo on invitation email to our promotional list 1x during nomination round</a:t>
              </a:r>
              <a:br>
                <a:rPr lang="en-US" sz="1200" dirty="0">
                  <a:latin typeface="Galano Grotesque" pitchFamily="2" charset="77"/>
                </a:rPr>
              </a:b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08521" y="8034241"/>
              <a:ext cx="2237398"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2" y="8034504"/>
              <a:ext cx="232954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$1,199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70" y="8030935"/>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$1,499</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1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dirty="0">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3"/>
            <a:ext cx="5167604" cy="1226104"/>
          </a:xfrm>
          <a:prstGeom prst="rect">
            <a:avLst/>
          </a:prstGeom>
          <a:noFill/>
          <a:ln>
            <a:noFill/>
          </a:ln>
        </p:spPr>
        <p:txBody>
          <a:bodyPr spcFirstLastPara="1" wrap="square" lIns="91425" tIns="91425" rIns="91425" bIns="91425" anchor="t" anchorCtr="0">
            <a:noAutofit/>
          </a:bodyPr>
          <a:lstStyle/>
          <a:p>
            <a:r>
              <a:rPr lang="en-US" sz="1400" dirty="0">
                <a:latin typeface="Galano Grotesque" pitchFamily="2" charset="77"/>
              </a:rPr>
              <a:t>We are highlighting the best of the best. Our readers nominated their favorite businesses in our community to tell us what they wanted to see in the voting round. Now we want to see who will take the crown. To promote your business, we have created 3 promotional packages for the voting round.</a:t>
            </a:r>
            <a:endParaRPr lang="en-US" sz="1400" dirty="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615043" y="26519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692961"/>
            <a:ext cx="4893906" cy="1391140"/>
          </a:xfrm>
          <a:prstGeom prst="rect">
            <a:avLst/>
          </a:prstGeom>
          <a:noFill/>
          <a:ln>
            <a:noFill/>
          </a:ln>
        </p:spPr>
        <p:txBody>
          <a:bodyPr spcFirstLastPara="1" wrap="square" lIns="91425" tIns="91425" rIns="91425" bIns="91425" anchor="t" anchorCtr="0">
            <a:noAutofit/>
          </a:bodyPr>
          <a:lstStyle/>
          <a:p>
            <a:r>
              <a:rPr lang="en-US" sz="2200" b="1" dirty="0">
                <a:solidFill>
                  <a:schemeClr val="dk1"/>
                </a:solidFill>
                <a:latin typeface="Galano Grotesque" pitchFamily="2" charset="77"/>
                <a:ea typeface="Oswald"/>
                <a:cs typeface="Oswald"/>
                <a:sym typeface="Oswald"/>
              </a:rPr>
              <a:t>Important Dates:</a:t>
            </a:r>
          </a:p>
          <a:p>
            <a:pPr>
              <a:lnSpc>
                <a:spcPct val="150000"/>
              </a:lnSpc>
            </a:pPr>
            <a:r>
              <a:rPr lang="en-US" sz="1500" dirty="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500" dirty="0">
                <a:solidFill>
                  <a:schemeClr val="dk1"/>
                </a:solidFill>
                <a:latin typeface="Galano Grotesque"/>
                <a:ea typeface="Oswald Regular"/>
                <a:cs typeface="Oswald Regular"/>
                <a:sym typeface="Oswald"/>
              </a:rPr>
              <a:t>Voting Round: Enter Dates Here </a:t>
            </a:r>
            <a:endParaRPr lang="en-US" sz="1500" dirty="0">
              <a:solidFill>
                <a:schemeClr val="dk1"/>
              </a:solidFill>
              <a:latin typeface="Galano Grotesque" pitchFamily="2" charset="77"/>
              <a:ea typeface="Oswald Regular"/>
              <a:cs typeface="Oswald Regular"/>
            </a:endParaRPr>
          </a:p>
          <a:p>
            <a:pPr>
              <a:lnSpc>
                <a:spcPct val="150000"/>
              </a:lnSpc>
            </a:pPr>
            <a:r>
              <a:rPr lang="en-US" sz="1500" dirty="0">
                <a:solidFill>
                  <a:schemeClr val="dk1"/>
                </a:solidFill>
                <a:latin typeface="Galano Grotesque" pitchFamily="2" charset="77"/>
                <a:ea typeface="Oswald Regular"/>
                <a:cs typeface="Oswald Regular"/>
                <a:sym typeface="Oswald"/>
              </a:rPr>
              <a:t>Winners Announced: Enter Dates Here </a:t>
            </a:r>
          </a:p>
        </p:txBody>
      </p:sp>
      <p:grpSp>
        <p:nvGrpSpPr>
          <p:cNvPr id="2" name="Group 1">
            <a:extLst>
              <a:ext uri="{FF2B5EF4-FFF2-40B4-BE49-F238E27FC236}">
                <a16:creationId xmlns:a16="http://schemas.microsoft.com/office/drawing/2014/main" id="{B77A277D-DFED-96C0-152C-F093E381B84E}"/>
              </a:ext>
            </a:extLst>
          </p:cNvPr>
          <p:cNvGrpSpPr/>
          <p:nvPr/>
        </p:nvGrpSpPr>
        <p:grpSpPr>
          <a:xfrm>
            <a:off x="615043" y="1171192"/>
            <a:ext cx="1677178" cy="1326461"/>
            <a:chOff x="615043" y="1171191"/>
            <a:chExt cx="1569098" cy="1426730"/>
          </a:xfrm>
        </p:grpSpPr>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171192"/>
              <a:ext cx="1569098" cy="1426729"/>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grpSp>
      <p:grpSp>
        <p:nvGrpSpPr>
          <p:cNvPr id="3" name="Group 2">
            <a:extLst>
              <a:ext uri="{FF2B5EF4-FFF2-40B4-BE49-F238E27FC236}">
                <a16:creationId xmlns:a16="http://schemas.microsoft.com/office/drawing/2014/main" id="{4D599704-3C18-4A7F-CFCF-765DF2D74789}"/>
              </a:ext>
            </a:extLst>
          </p:cNvPr>
          <p:cNvGrpSpPr/>
          <p:nvPr/>
        </p:nvGrpSpPr>
        <p:grpSpPr>
          <a:xfrm>
            <a:off x="4575889" y="2778290"/>
            <a:ext cx="2678662" cy="1305810"/>
            <a:chOff x="4478695" y="3045504"/>
            <a:chExt cx="2775856" cy="1391140"/>
          </a:xfrm>
        </p:grpSpPr>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1800" b="1" dirty="0">
                  <a:solidFill>
                    <a:schemeClr val="bg1"/>
                  </a:solidFill>
                  <a:latin typeface="Galano Grotesque" pitchFamily="2" charset="77"/>
                  <a:ea typeface="Oswald"/>
                  <a:cs typeface="Oswald"/>
                  <a:sym typeface="Oswald"/>
                </a:rPr>
                <a:t>REACH OUR </a:t>
              </a:r>
            </a:p>
            <a:p>
              <a:pPr algn="ctr"/>
              <a:r>
                <a:rPr lang="en-US" sz="1800" b="1" dirty="0">
                  <a:solidFill>
                    <a:schemeClr val="bg1"/>
                  </a:solidFill>
                  <a:latin typeface="Galano Grotesque" pitchFamily="2" charset="77"/>
                  <a:ea typeface="Oswald"/>
                  <a:cs typeface="Oswald"/>
                  <a:sym typeface="Oswald"/>
                </a:rPr>
                <a:t>BIGGEST AUDIENCE OF THE YEAR</a:t>
              </a:r>
              <a:endParaRPr lang="en-US" sz="1800" dirty="0">
                <a:solidFill>
                  <a:schemeClr val="bg1"/>
                </a:solidFill>
                <a:latin typeface="Galano Grotesque" pitchFamily="2" charset="77"/>
                <a:ea typeface="Oswald Regular"/>
                <a:cs typeface="Oswald Regular"/>
                <a:sym typeface="Oswald"/>
              </a:endParaRPr>
            </a:p>
          </p:txBody>
        </p:sp>
      </p:grpSp>
      <p:sp>
        <p:nvSpPr>
          <p:cNvPr id="45" name="Google Shape;61;p14">
            <a:extLst>
              <a:ext uri="{FF2B5EF4-FFF2-40B4-BE49-F238E27FC236}">
                <a16:creationId xmlns:a16="http://schemas.microsoft.com/office/drawing/2014/main" id="{9694289D-9BCC-9D42-BEE9-26326D0DB3BF}"/>
              </a:ext>
            </a:extLst>
          </p:cNvPr>
          <p:cNvSpPr txBox="1"/>
          <p:nvPr/>
        </p:nvSpPr>
        <p:spPr>
          <a:xfrm>
            <a:off x="517849" y="9465885"/>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7" name="Group 6">
            <a:extLst>
              <a:ext uri="{FF2B5EF4-FFF2-40B4-BE49-F238E27FC236}">
                <a16:creationId xmlns:a16="http://schemas.microsoft.com/office/drawing/2014/main" id="{14037311-0777-EBAF-CA66-49F67DF81107}"/>
              </a:ext>
            </a:extLst>
          </p:cNvPr>
          <p:cNvGrpSpPr/>
          <p:nvPr/>
        </p:nvGrpSpPr>
        <p:grpSpPr>
          <a:xfrm>
            <a:off x="517852" y="4169428"/>
            <a:ext cx="6761193" cy="5296455"/>
            <a:chOff x="517852" y="4296401"/>
            <a:chExt cx="6761193" cy="4127807"/>
          </a:xfrm>
        </p:grpSpPr>
        <p:cxnSp>
          <p:nvCxnSpPr>
            <p:cNvPr id="20" name="Straight Connector 19">
              <a:extLst>
                <a:ext uri="{FF2B5EF4-FFF2-40B4-BE49-F238E27FC236}">
                  <a16:creationId xmlns:a16="http://schemas.microsoft.com/office/drawing/2014/main" id="{DA87296D-17F6-3548-86ED-AF0430A030DF}"/>
                </a:ext>
              </a:extLst>
            </p:cNvPr>
            <p:cNvCxnSpPr/>
            <p:nvPr/>
          </p:nvCxnSpPr>
          <p:spPr>
            <a:xfrm>
              <a:off x="542342" y="429640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33012" y="8404986"/>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45923"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66134" y="4296401"/>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33012" y="4296403"/>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79044" y="4296402"/>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42341" y="4318845"/>
              <a:ext cx="2203581" cy="3026229"/>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category on the ballot</a:t>
              </a:r>
            </a:p>
            <a:p>
              <a:pPr marL="285750" indent="-285750">
                <a:buFont typeface="Arial" panose="020B0604020202020204" pitchFamily="34" charset="0"/>
                <a:buChar char="•"/>
              </a:pPr>
              <a:r>
                <a:rPr lang="en-US" sz="1200" dirty="0">
                  <a:latin typeface="Galano Grotesque"/>
                </a:rPr>
                <a:t>1 enhanced listing</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804236" y="4296401"/>
              <a:ext cx="2203581" cy="4127807"/>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up to 5 categories on the ballot</a:t>
              </a:r>
            </a:p>
            <a:p>
              <a:pPr marL="285750" indent="-285750">
                <a:buFont typeface="Arial" panose="020B0604020202020204" pitchFamily="34" charset="0"/>
                <a:buChar char="•"/>
              </a:pPr>
              <a:r>
                <a:rPr lang="en-US" sz="1200" dirty="0">
                  <a:latin typeface="Galano Grotesque"/>
                </a:rPr>
                <a:t>Up to 5 enhanced listings </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Quarter-page full color ”vote for us" ad</a:t>
              </a:r>
              <a:endParaRPr lang="en-US" sz="14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75464" y="4309433"/>
              <a:ext cx="2203581" cy="4076332"/>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200" dirty="0">
                  <a:latin typeface="Galano Grotesque" pitchFamily="2" charset="77"/>
                </a:rPr>
                <a:t>Campaign runs for 3 weeks</a:t>
              </a:r>
            </a:p>
            <a:p>
              <a:endParaRPr lang="en-US" sz="800" dirty="0">
                <a:latin typeface="Galano Grotesque" pitchFamily="2" charset="77"/>
              </a:endParaRPr>
            </a:p>
            <a:p>
              <a:r>
                <a:rPr lang="en-US" sz="1200" b="1" dirty="0">
                  <a:latin typeface="Galano Grotesque" pitchFamily="2" charset="77"/>
                </a:rPr>
                <a:t>Digital</a:t>
              </a:r>
              <a:r>
                <a:rPr lang="en-US" sz="1200" dirty="0">
                  <a:latin typeface="Galano Grotesque" pitchFamily="2" charset="77"/>
                </a:rPr>
                <a:t>:</a:t>
              </a:r>
            </a:p>
            <a:p>
              <a:pPr marL="285750" indent="-285750">
                <a:buFont typeface="Arial" panose="020B0604020202020204" pitchFamily="34" charset="0"/>
                <a:buChar char="•"/>
              </a:pPr>
              <a:r>
                <a:rPr lang="en-US" sz="1200" dirty="0">
                  <a:latin typeface="Galano Grotesque" pitchFamily="2" charset="77"/>
                </a:rPr>
                <a:t>Sponsor 1 group and up to 5 categories on the ballot</a:t>
              </a:r>
            </a:p>
            <a:p>
              <a:pPr marL="285750" indent="-285750">
                <a:buFont typeface="Arial" panose="020B0604020202020204" pitchFamily="34" charset="0"/>
                <a:buChar char="•"/>
              </a:pPr>
              <a:r>
                <a:rPr lang="en-US" sz="1200" dirty="0">
                  <a:latin typeface="Galano Grotesque"/>
                </a:rPr>
                <a:t>Up to 5 enhanced listings </a:t>
              </a:r>
            </a:p>
            <a:p>
              <a:pPr marL="285750" indent="-285750">
                <a:buFont typeface="Arial" panose="020B0604020202020204" pitchFamily="34" charset="0"/>
                <a:buChar char="•"/>
              </a:pPr>
              <a:r>
                <a:rPr lang="en-US" sz="1200" dirty="0">
                  <a:latin typeface="Galano Grotesque" pitchFamily="2" charset="77"/>
                </a:rPr>
                <a:t>300x 250 ad on ballot page</a:t>
              </a:r>
              <a:endParaRPr lang="en-US" sz="1200" dirty="0">
                <a:solidFill>
                  <a:schemeClr val="dk1"/>
                </a:solidFill>
                <a:latin typeface="Galano Grotesque" pitchFamily="2" charset="77"/>
                <a:ea typeface="Oswald Regular"/>
                <a:cs typeface="Oswald Regular"/>
                <a:sym typeface="Oswald"/>
              </a:endParaRPr>
            </a:p>
            <a:p>
              <a:r>
                <a:rPr lang="en-US" sz="1200" b="1" dirty="0">
                  <a:solidFill>
                    <a:schemeClr val="dk1"/>
                  </a:solidFill>
                  <a:latin typeface="Galano Grotesque" pitchFamily="2" charset="77"/>
                  <a:ea typeface="Oswald Regular"/>
                  <a:cs typeface="Oswald Regular"/>
                  <a:sym typeface="Oswald"/>
                </a:rPr>
                <a:t>Print</a:t>
              </a:r>
              <a:r>
                <a:rPr lang="en-US" sz="1200" dirty="0">
                  <a:solidFill>
                    <a:schemeClr val="dk1"/>
                  </a:solidFill>
                  <a:latin typeface="Galano Grotesque" pitchFamily="2" charset="77"/>
                  <a:ea typeface="Oswald Regular"/>
                  <a:cs typeface="Oswald Regular"/>
                  <a:sym typeface="Oswald"/>
                </a:rPr>
                <a:t>:</a:t>
              </a:r>
            </a:p>
            <a:p>
              <a:pPr marL="285750" indent="-285750">
                <a:buFont typeface="Arial" panose="020B0604020202020204" pitchFamily="34" charset="0"/>
                <a:buChar char="•"/>
              </a:pPr>
              <a:r>
                <a:rPr lang="en-US" sz="1200" dirty="0">
                  <a:latin typeface="Galano Grotesque" pitchFamily="2" charset="77"/>
                </a:rPr>
                <a:t>Half-page full color ”vote for us" ad</a:t>
              </a:r>
            </a:p>
            <a:p>
              <a:r>
                <a:rPr lang="en-US" sz="1200" b="1" dirty="0">
                  <a:latin typeface="Galano Grotesque"/>
                </a:rPr>
                <a:t>Email</a:t>
              </a:r>
              <a:r>
                <a:rPr lang="en-US" sz="1200" dirty="0">
                  <a:latin typeface="Galano Grotesque"/>
                </a:rPr>
                <a:t>:</a:t>
              </a:r>
            </a:p>
            <a:p>
              <a:pPr rtl="0">
                <a:buFont typeface="Arial" panose="020B0604020202020204" pitchFamily="34" charset="0"/>
                <a:buChar char="•"/>
              </a:pPr>
              <a:r>
                <a:rPr lang="en-US" sz="1200" dirty="0">
                  <a:latin typeface="Galano Grotesque" pitchFamily="2" charset="77"/>
                </a:rPr>
                <a:t>       "Vote for Us" ad in Daily Headlines Newsletter 1x during voting round</a:t>
              </a:r>
            </a:p>
            <a:p>
              <a:pPr rtl="0">
                <a:buFont typeface="Arial" panose="020B0604020202020204" pitchFamily="34" charset="0"/>
                <a:buChar char="•"/>
              </a:pPr>
              <a:r>
                <a:rPr lang="en-US" sz="1200" dirty="0">
                  <a:latin typeface="Galano Grotesque" pitchFamily="2" charset="77"/>
                </a:rPr>
                <a:t>        Your logo on "Time to Vote" email to our promotional list 1x during voting round</a:t>
              </a:r>
              <a:br>
                <a:rPr lang="en-US" sz="1200" dirty="0">
                  <a:latin typeface="Galano Grotesque" pitchFamily="2" charset="77"/>
                </a:rPr>
              </a:br>
              <a:endParaRPr lang="en-US" sz="12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17852" y="8061549"/>
              <a:ext cx="2228067"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45923" y="8060491"/>
              <a:ext cx="232954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$1,499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50967" y="8041268"/>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$1,799</a:t>
              </a:r>
            </a:p>
          </p:txBody>
        </p:sp>
      </p:grpSp>
    </p:spTree>
    <p:extLst>
      <p:ext uri="{BB962C8B-B14F-4D97-AF65-F5344CB8AC3E}">
        <p14:creationId xmlns:p14="http://schemas.microsoft.com/office/powerpoint/2010/main" val="349061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5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a:latin typeface="Galano Grotesque" pitchFamily="2" charset="77"/>
              </a:rPr>
              <a:t>We are are celebrating the best of the best! Our readers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a:solidFill>
                <a:schemeClr val="dk1"/>
              </a:solidFill>
              <a:latin typeface="Galano Grotesque" pitchFamily="2" charset="77"/>
              <a:ea typeface="Oswald Regular"/>
              <a:cs typeface="Oswald Regular"/>
              <a:sym typeface="Oswald"/>
            </a:endParaRP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dirty="0">
                <a:solidFill>
                  <a:schemeClr val="bg1"/>
                </a:solidFill>
                <a:latin typeface="Galano Grotesque" pitchFamily="2" charset="77"/>
                <a:ea typeface="Oswald"/>
                <a:cs typeface="Oswald"/>
                <a:sym typeface="Oswald"/>
              </a:rPr>
              <a:t>Your</a:t>
            </a:r>
          </a:p>
          <a:p>
            <a:pPr algn="ctr"/>
            <a:r>
              <a:rPr lang="en-US" sz="2000" b="1" dirty="0">
                <a:solidFill>
                  <a:schemeClr val="bg1"/>
                </a:solidFill>
                <a:latin typeface="Galano Grotesque" pitchFamily="2" charset="77"/>
                <a:ea typeface="Oswald"/>
                <a:cs typeface="Oswald"/>
                <a:sym typeface="Oswald"/>
              </a:rPr>
              <a:t>Logo</a:t>
            </a:r>
          </a:p>
          <a:p>
            <a:pPr algn="ctr"/>
            <a:r>
              <a:rPr lang="en-US" sz="2000" b="1" dirty="0">
                <a:solidFill>
                  <a:schemeClr val="bg1"/>
                </a:solidFill>
                <a:latin typeface="Galano Grotesque" pitchFamily="2" charset="77"/>
                <a:ea typeface="Oswald"/>
                <a:cs typeface="Oswald"/>
                <a:sym typeface="Oswald"/>
              </a:rPr>
              <a:t>Here</a:t>
            </a: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17849" y="9485684"/>
            <a:ext cx="6736702" cy="366489"/>
          </a:xfrm>
          <a:prstGeom prst="rect">
            <a:avLst/>
          </a:prstGeom>
          <a:noFill/>
          <a:ln>
            <a:noFill/>
          </a:ln>
        </p:spPr>
        <p:txBody>
          <a:bodyPr spcFirstLastPara="1" wrap="square" lIns="91425" tIns="91425" rIns="91425" bIns="91425" anchor="t" anchorCtr="0">
            <a:noAutofit/>
          </a:bodyPr>
          <a:lstStyle/>
          <a:p>
            <a:pPr algn="ctr"/>
            <a:r>
              <a:rPr lang="en-US" sz="1300" b="1" dirty="0"/>
              <a:t>For more information, contact your Account Representative or call 000.000.0000 </a:t>
            </a:r>
            <a:endParaRPr lang="en-US" sz="1300" dirty="0"/>
          </a:p>
        </p:txBody>
      </p:sp>
      <p:grpSp>
        <p:nvGrpSpPr>
          <p:cNvPr id="3" name="Group 2">
            <a:extLst>
              <a:ext uri="{FF2B5EF4-FFF2-40B4-BE49-F238E27FC236}">
                <a16:creationId xmlns:a16="http://schemas.microsoft.com/office/drawing/2014/main" id="{D40B004F-3A20-8C4D-9AC3-6B083DB4E355}"/>
              </a:ext>
            </a:extLst>
          </p:cNvPr>
          <p:cNvGrpSpPr/>
          <p:nvPr/>
        </p:nvGrpSpPr>
        <p:grpSpPr>
          <a:xfrm>
            <a:off x="508516" y="5488791"/>
            <a:ext cx="6746035" cy="4065993"/>
            <a:chOff x="508516" y="5922672"/>
            <a:chExt cx="6746035" cy="3256714"/>
          </a:xfrm>
        </p:grpSpPr>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22673"/>
              <a:ext cx="2203581" cy="2817475"/>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Basic Package</a:t>
              </a:r>
              <a:endParaRPr lang="en-US" dirty="0">
                <a:latin typeface="Galano Grotesque" pitchFamily="2" charset="77"/>
              </a:endParaRP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a:rPr>
                <a:t>Ad in 1 category in the digital Winners’ Directory</a:t>
              </a:r>
            </a:p>
            <a:p>
              <a:pPr marL="285750" indent="-285750">
                <a:buFont typeface="Arial" panose="020B0604020202020204" pitchFamily="34" charset="0"/>
                <a:buChar char="•"/>
              </a:pPr>
              <a:r>
                <a:rPr lang="en-US" sz="1100" dirty="0">
                  <a:latin typeface="Galano Grotesque"/>
                </a:rPr>
                <a:t>1 enhanced listing</a:t>
              </a:r>
            </a:p>
            <a:p>
              <a:pPr marL="285750" indent="-285750">
                <a:buFont typeface="Arial" panose="020B0604020202020204" pitchFamily="34" charset="0"/>
                <a:buChar char="•"/>
              </a:pPr>
              <a:r>
                <a:rPr lang="en-US" sz="1100" dirty="0">
                  <a:latin typeface="Galano Grotesque"/>
                </a:rPr>
                <a:t>300x 250 ad in Winners’ Directory </a:t>
              </a:r>
              <a:endParaRPr lang="en-US" sz="1100" dirty="0">
                <a:latin typeface="Galano Grotesque" pitchFamily="2" charset="77"/>
              </a:endParaRPr>
            </a:p>
            <a:p>
              <a:r>
                <a:rPr lang="en-US" sz="1100" b="1" dirty="0">
                  <a:latin typeface="Galano Grotesque" pitchFamily="2" charset="77"/>
                </a:rPr>
                <a:t>Print</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Quarter–page full color glossy “Thank You” ad in our special issue</a:t>
              </a:r>
              <a:endParaRPr lang="en-US" sz="1100" b="1" dirty="0">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31968"/>
              <a:ext cx="2203581" cy="2808180"/>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Deluxe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3 categories in the digital Winners’ Directory</a:t>
              </a:r>
            </a:p>
            <a:p>
              <a:pPr marL="285750" indent="-285750">
                <a:buFont typeface="Arial" panose="020B0604020202020204" pitchFamily="34" charset="0"/>
                <a:buChar char="•"/>
              </a:pPr>
              <a:r>
                <a:rPr lang="en-US" sz="1100" dirty="0">
                  <a:latin typeface="Galano Grotesque"/>
                </a:rPr>
                <a:t>Up to 3 enhanced listings </a:t>
              </a:r>
            </a:p>
            <a:p>
              <a:pPr marL="285750" indent="-285750">
                <a:buFont typeface="Arial" panose="020B0604020202020204" pitchFamily="34" charset="0"/>
                <a:buChar char="•"/>
              </a:pPr>
              <a:r>
                <a:rPr lang="en-US" sz="1100" dirty="0">
                  <a:latin typeface="Galano Grotesque"/>
                </a:rPr>
                <a:t>300x 250 ad in Winners’ Directory</a:t>
              </a:r>
              <a:endParaRPr lang="en-US" sz="1100" dirty="0">
                <a:latin typeface="Galano Grotesque" pitchFamily="2" charset="77"/>
              </a:endParaRPr>
            </a:p>
            <a:p>
              <a:r>
                <a:rPr lang="en-US" sz="1100" b="1" dirty="0">
                  <a:latin typeface="Galano Grotesque" pitchFamily="2" charset="77"/>
                </a:rPr>
                <a:t>Print</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Half–page full color glossy “Thank You” ad in our special issue</a:t>
              </a:r>
              <a:endParaRPr lang="en-US" sz="1100" b="1" dirty="0">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22672"/>
              <a:ext cx="2203581" cy="2777716"/>
            </a:xfrm>
            <a:prstGeom prst="rect">
              <a:avLst/>
            </a:prstGeom>
            <a:noFill/>
            <a:ln>
              <a:noFill/>
            </a:ln>
          </p:spPr>
          <p:txBody>
            <a:bodyPr spcFirstLastPara="1" wrap="square" lIns="91425" tIns="91425" rIns="91425" bIns="91425" anchor="t" anchorCtr="0">
              <a:noAutofit/>
            </a:bodyPr>
            <a:lstStyle/>
            <a:p>
              <a:r>
                <a:rPr lang="en-US" sz="1500" b="1" dirty="0">
                  <a:solidFill>
                    <a:schemeClr val="dk1"/>
                  </a:solidFill>
                  <a:latin typeface="Galano Grotesque" pitchFamily="2" charset="77"/>
                  <a:ea typeface="Oswald"/>
                  <a:cs typeface="Oswald"/>
                  <a:sym typeface="Oswald"/>
                </a:rPr>
                <a:t>Premium Package</a:t>
              </a:r>
            </a:p>
            <a:p>
              <a:endParaRPr lang="en-US" sz="800" dirty="0">
                <a:latin typeface="Galano Grotesque" pitchFamily="2" charset="77"/>
              </a:endParaRPr>
            </a:p>
            <a:p>
              <a:r>
                <a:rPr lang="en-US" sz="1100" b="1" dirty="0">
                  <a:latin typeface="Galano Grotesque" pitchFamily="2" charset="77"/>
                </a:rPr>
                <a:t>Digital</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Ads in up to 5 categories in the digital Winners’ Directory</a:t>
              </a:r>
            </a:p>
            <a:p>
              <a:pPr marL="285750" indent="-285750">
                <a:buFont typeface="Arial" panose="020B0604020202020204" pitchFamily="34" charset="0"/>
                <a:buChar char="•"/>
              </a:pPr>
              <a:r>
                <a:rPr lang="en-US" sz="1100" dirty="0">
                  <a:latin typeface="Galano Grotesque"/>
                </a:rPr>
                <a:t>Up to 5 enhanced listings</a:t>
              </a:r>
            </a:p>
            <a:p>
              <a:pPr marL="285750" indent="-285750">
                <a:buFont typeface="Arial" panose="020B0604020202020204" pitchFamily="34" charset="0"/>
                <a:buChar char="•"/>
              </a:pPr>
              <a:r>
                <a:rPr lang="en-US" sz="1100" dirty="0">
                  <a:latin typeface="Galano Grotesque"/>
                </a:rPr>
                <a:t>300x 250 ad in Winners’ Directory</a:t>
              </a:r>
              <a:endParaRPr lang="en-US" sz="1100" dirty="0">
                <a:latin typeface="Galano Grotesque" pitchFamily="2" charset="77"/>
              </a:endParaRPr>
            </a:p>
            <a:p>
              <a:r>
                <a:rPr lang="en-US" sz="1100" b="1" dirty="0">
                  <a:latin typeface="Galano Grotesque" pitchFamily="2" charset="77"/>
                </a:rPr>
                <a:t>Print</a:t>
              </a:r>
              <a:r>
                <a:rPr lang="en-US" sz="1100" dirty="0">
                  <a:latin typeface="Galano Grotesque" pitchFamily="2" charset="77"/>
                </a:rPr>
                <a:t>:</a:t>
              </a:r>
            </a:p>
            <a:p>
              <a:pPr marL="285750" indent="-285750">
                <a:buFont typeface="Arial" panose="020B0604020202020204" pitchFamily="34" charset="0"/>
                <a:buChar char="•"/>
              </a:pPr>
              <a:r>
                <a:rPr lang="en-US" sz="1100" dirty="0">
                  <a:latin typeface="Galano Grotesque" pitchFamily="2" charset="77"/>
                </a:rPr>
                <a:t>Full–page full color glossy “Thank You” ad in our special issue</a:t>
              </a:r>
              <a:endParaRPr lang="en-US" sz="1100" b="1" dirty="0">
                <a:solidFill>
                  <a:schemeClr val="dk1"/>
                </a:solidFill>
                <a:latin typeface="Galano Grotesque" pitchFamily="2" charset="77"/>
                <a:ea typeface="Oswald"/>
                <a:cs typeface="Oswald"/>
                <a:sym typeface="Oswald"/>
              </a:endParaRPr>
            </a:p>
            <a:p>
              <a:r>
                <a:rPr lang="en-US" sz="1100" b="1" dirty="0">
                  <a:latin typeface="Galano Grotesque" pitchFamily="2" charset="77"/>
                </a:rPr>
                <a:t>Email</a:t>
              </a:r>
              <a:r>
                <a:rPr lang="en-US" sz="1100" dirty="0">
                  <a:latin typeface="Galano Grotesque" pitchFamily="2" charset="77"/>
                </a:rPr>
                <a:t>:</a:t>
              </a:r>
            </a:p>
            <a:p>
              <a:pPr rtl="0">
                <a:buFont typeface="Arial" panose="020B0604020202020204" pitchFamily="34" charset="0"/>
                <a:buChar char="•"/>
              </a:pPr>
              <a:r>
                <a:rPr lang="en-US" sz="1100" dirty="0">
                  <a:latin typeface="Galano Grotesque" pitchFamily="2" charset="77"/>
                </a:rPr>
                <a:t>       "Thank You" ad in Daily Headlines Newsletter 1x after winners are chosen </a:t>
              </a:r>
            </a:p>
            <a:p>
              <a:pPr rtl="0">
                <a:buFont typeface="Arial" panose="020B0604020202020204" pitchFamily="34" charset="0"/>
                <a:buChar char="•"/>
              </a:pPr>
              <a:r>
                <a:rPr lang="en-US" sz="1100" dirty="0">
                  <a:latin typeface="Galano Grotesque" pitchFamily="2" charset="77"/>
                </a:rPr>
                <a:t>        Your logo on Winner Announcement email to our promotional list 1x after Winners are chosen </a:t>
              </a:r>
            </a:p>
            <a:p>
              <a:endParaRPr lang="en-US" sz="1100" b="1" dirty="0">
                <a:solidFill>
                  <a:schemeClr val="dk1"/>
                </a:solidFill>
                <a:latin typeface="Galano Grotesque" pitchFamily="2" charset="77"/>
                <a:ea typeface="Oswald"/>
                <a:cs typeface="Oswald"/>
                <a:sym typeface="Oswald"/>
              </a:endParaRPr>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11987" y="8816730"/>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$999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19038" y="8810915"/>
              <a:ext cx="2326517"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$1,999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41640" y="8816730"/>
              <a:ext cx="2203581" cy="362656"/>
            </a:xfrm>
            <a:prstGeom prst="rect">
              <a:avLst/>
            </a:prstGeom>
            <a:noFill/>
            <a:ln>
              <a:noFill/>
            </a:ln>
          </p:spPr>
          <p:txBody>
            <a:bodyPr spcFirstLastPara="1" wrap="square" lIns="91425" tIns="91425" rIns="91425" bIns="91425" anchor="t" anchorCtr="0">
              <a:noAutofit/>
            </a:bodyPr>
            <a:lstStyle/>
            <a:p>
              <a:pPr algn="ctr"/>
              <a:r>
                <a:rPr lang="en-US" sz="1500" b="1" dirty="0">
                  <a:solidFill>
                    <a:schemeClr val="dk1"/>
                  </a:solidFill>
                  <a:latin typeface="Galano Grotesque" pitchFamily="2" charset="77"/>
                  <a:ea typeface="Oswald"/>
                  <a:cs typeface="Oswald"/>
                  <a:sym typeface="Oswald"/>
                </a:rPr>
                <a:t>INVESTMENT: $2,499</a:t>
              </a:r>
            </a:p>
          </p:txBody>
        </p:sp>
      </p:gr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8986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783178"/>
            <a:ext cx="4066522" cy="1306782"/>
          </a:xfrm>
          <a:prstGeom prst="rect">
            <a:avLst/>
          </a:prstGeom>
          <a:noFill/>
          <a:ln>
            <a:noFill/>
          </a:ln>
        </p:spPr>
        <p:txBody>
          <a:bodyPr spcFirstLastPara="1" wrap="square" lIns="91425" tIns="91425" rIns="91425" bIns="91425" anchor="t" anchorCtr="0">
            <a:noAutofit/>
          </a:bodyPr>
          <a:lstStyle/>
          <a:p>
            <a:r>
              <a:rPr lang="en-US" sz="2000" b="1" dirty="0">
                <a:solidFill>
                  <a:schemeClr val="dk1"/>
                </a:solidFill>
                <a:latin typeface="Galano Grotesque" pitchFamily="2" charset="77"/>
                <a:ea typeface="Oswald"/>
                <a:cs typeface="Oswald"/>
                <a:sym typeface="Oswald"/>
              </a:rPr>
              <a:t>Important Dates:</a:t>
            </a:r>
          </a:p>
          <a:p>
            <a:pPr>
              <a:lnSpc>
                <a:spcPct val="150000"/>
              </a:lnSpc>
            </a:pPr>
            <a:r>
              <a:rPr lang="en-US" dirty="0">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dirty="0">
                <a:solidFill>
                  <a:schemeClr val="dk1"/>
                </a:solidFill>
                <a:latin typeface="Galano Grotesque" pitchFamily="2" charset="77"/>
                <a:ea typeface="Oswald Regular"/>
                <a:cs typeface="Oswald Regular"/>
                <a:sym typeface="Oswald"/>
              </a:rPr>
              <a:t>Winners Event: Enter Dates Here </a:t>
            </a:r>
          </a:p>
        </p:txBody>
      </p:sp>
      <p:grpSp>
        <p:nvGrpSpPr>
          <p:cNvPr id="4" name="Group 3">
            <a:extLst>
              <a:ext uri="{FF2B5EF4-FFF2-40B4-BE49-F238E27FC236}">
                <a16:creationId xmlns:a16="http://schemas.microsoft.com/office/drawing/2014/main" id="{30ADC801-D6E0-B1C8-8B21-7E733D7D2F63}"/>
              </a:ext>
            </a:extLst>
          </p:cNvPr>
          <p:cNvGrpSpPr/>
          <p:nvPr/>
        </p:nvGrpSpPr>
        <p:grpSpPr>
          <a:xfrm>
            <a:off x="4469365" y="2869092"/>
            <a:ext cx="2783238" cy="2523692"/>
            <a:chOff x="4469365" y="2869092"/>
            <a:chExt cx="2783238" cy="2860496"/>
          </a:xfrm>
        </p:grpSpPr>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75856" cy="28604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3004110"/>
              <a:ext cx="2775856" cy="2496139"/>
            </a:xfrm>
            <a:prstGeom prst="rect">
              <a:avLst/>
            </a:prstGeom>
            <a:noFill/>
            <a:ln>
              <a:noFill/>
            </a:ln>
          </p:spPr>
          <p:txBody>
            <a:bodyPr spcFirstLastPara="1" wrap="square" lIns="91425" tIns="91425" rIns="91425" bIns="91425" anchor="ctr" anchorCtr="0">
              <a:noAutofit/>
            </a:bodyPr>
            <a:lstStyle/>
            <a:p>
              <a:pPr algn="ctr"/>
              <a:r>
                <a:rPr lang="en-US" sz="2000" b="1" dirty="0">
                  <a:solidFill>
                    <a:schemeClr val="bg1"/>
                  </a:solidFill>
                  <a:latin typeface="Galano Grotesque" pitchFamily="2" charset="77"/>
                  <a:ea typeface="Oswald"/>
                  <a:cs typeface="Oswald"/>
                  <a:sym typeface="Oswald"/>
                </a:rPr>
                <a:t>XXX</a:t>
              </a:r>
            </a:p>
            <a:p>
              <a:pPr algn="ctr"/>
              <a:r>
                <a:rPr lang="en-US" sz="2000" b="1" dirty="0">
                  <a:solidFill>
                    <a:schemeClr val="bg1"/>
                  </a:solidFill>
                  <a:latin typeface="Galano Grotesque" pitchFamily="2" charset="77"/>
                  <a:ea typeface="Oswald Regular"/>
                  <a:cs typeface="Oswald Regular"/>
                  <a:sym typeface="Oswald"/>
                </a:rPr>
                <a:t>Total Nominations</a:t>
              </a:r>
            </a:p>
            <a:p>
              <a:pPr algn="ctr"/>
              <a:endParaRPr lang="en-US" sz="2000" b="1" dirty="0">
                <a:solidFill>
                  <a:schemeClr val="bg1"/>
                </a:solidFill>
                <a:latin typeface="Galano Grotesque" pitchFamily="2" charset="77"/>
                <a:ea typeface="Oswald Regular"/>
                <a:cs typeface="Oswald Regular"/>
                <a:sym typeface="Oswald"/>
              </a:endParaRPr>
            </a:p>
            <a:p>
              <a:pPr algn="ctr"/>
              <a:r>
                <a:rPr lang="en-US" sz="2000" b="1" dirty="0">
                  <a:solidFill>
                    <a:schemeClr val="bg1"/>
                  </a:solidFill>
                  <a:latin typeface="Galano Grotesque" pitchFamily="2" charset="77"/>
                  <a:ea typeface="Oswald Regular"/>
                  <a:cs typeface="Oswald Regular"/>
                  <a:sym typeface="Oswald"/>
                </a:rPr>
                <a:t>XXX</a:t>
              </a:r>
            </a:p>
            <a:p>
              <a:pPr algn="ctr"/>
              <a:r>
                <a:rPr lang="en-US" sz="2000" b="1" dirty="0">
                  <a:solidFill>
                    <a:schemeClr val="bg1"/>
                  </a:solidFill>
                  <a:latin typeface="Galano Grotesque" pitchFamily="2" charset="77"/>
                  <a:ea typeface="Oswald Regular"/>
                  <a:cs typeface="Oswald Regular"/>
                  <a:sym typeface="Oswald"/>
                </a:rPr>
                <a:t>Total Votes</a:t>
              </a:r>
            </a:p>
            <a:p>
              <a:pPr algn="ctr"/>
              <a:endParaRPr lang="en-US" sz="1000" dirty="0">
                <a:solidFill>
                  <a:schemeClr val="bg1"/>
                </a:solidFill>
                <a:latin typeface="Galano Grotesque" pitchFamily="2" charset="77"/>
                <a:ea typeface="Oswald Regular"/>
                <a:cs typeface="Oswald Regular"/>
                <a:sym typeface="Oswald"/>
              </a:endParaRPr>
            </a:p>
            <a:p>
              <a:pPr algn="ctr"/>
              <a:r>
                <a:rPr lang="en-US" sz="1000" dirty="0">
                  <a:solidFill>
                    <a:schemeClr val="bg1"/>
                  </a:solidFill>
                  <a:latin typeface="Galano Grotesque" pitchFamily="2" charset="77"/>
                  <a:ea typeface="Oswald Regular"/>
                  <a:cs typeface="Oswald Regular"/>
                  <a:sym typeface="Oswald"/>
                </a:rPr>
                <a:t>(Enter your totals here)</a:t>
              </a:r>
            </a:p>
          </p:txBody>
        </p:sp>
      </p:gr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573785" y="3935607"/>
            <a:ext cx="1457179" cy="1457179"/>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99948" y="3935608"/>
            <a:ext cx="1457180" cy="1457180"/>
          </a:xfrm>
          <a:prstGeom prst="rect">
            <a:avLst/>
          </a:prstGeom>
        </p:spPr>
      </p:pic>
    </p:spTree>
    <p:extLst>
      <p:ext uri="{BB962C8B-B14F-4D97-AF65-F5344CB8AC3E}">
        <p14:creationId xmlns:p14="http://schemas.microsoft.com/office/powerpoint/2010/main" val="26005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998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2217</Words>
  <Application>Microsoft Macintosh PowerPoint</Application>
  <PresentationFormat>Custom</PresentationFormat>
  <Paragraphs>770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Oswald</vt:lpstr>
      <vt:lpstr>Galano Grotesque</vt:lpstr>
      <vt:lpstr>Arial</vt:lpstr>
      <vt:lpstr>Simple Light</vt:lpstr>
      <vt:lpstr>   Magazine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Kristen Wehe</cp:lastModifiedBy>
  <cp:revision>2</cp:revision>
  <dcterms:modified xsi:type="dcterms:W3CDTF">2023-11-08T21:37:01Z</dcterms:modified>
</cp:coreProperties>
</file>