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9"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80D62FA-1A89-A97F-88AD-6FC34A6702E4}" v="28" dt="2026-01-09T21:44:47.964"/>
    <p1510:client id="{196B44AC-C620-376B-E731-FB4BDEFEF3D0}" v="289" dt="2026-01-09T16:52:29.160"/>
    <p1510:client id="{2298294F-BC3C-62C6-B467-7FBC252A6D4C}" v="113" dt="2026-01-09T18:28:52.126"/>
    <p1510:client id="{41620A26-AC39-F7C6-8AEC-54B2CB613FA5}" v="29" dt="2026-01-09T22:06:57.586"/>
    <p1510:client id="{48377A28-330B-1B55-E039-586F56CCFB5D}" v="21" dt="2026-01-09T18:43:18.207"/>
    <p1510:client id="{49652270-EADE-F4A6-3414-96AECCB03CFB}" v="129" dt="2026-01-09T21:55:35.660"/>
    <p1510:client id="{5958F89A-2D8E-5F7F-4976-75B8ED2FF0B9}" v="24" dt="2026-01-09T17:06:18.973"/>
    <p1510:client id="{632958E8-DC2D-E0EC-0127-965D2868D9FD}" v="10" dt="2026-01-09T22:47:29.706"/>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C7996C1-79F9-3AE8-7692-8054F01407BA}" v="17" dt="2026-01-09T19:02:11.313"/>
    <p1510:client id="{90A95662-F28E-ECB5-8CA3-1C31335E2F5B}" v="42" dt="2026-01-09T22:04:48.748"/>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8E12E2C-4255-7482-9C29-EB815F3785D9}" v="21" dt="2026-01-09T22:08:16.790"/>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E8E12E2C-4255-7482-9C29-EB815F3785D9}"/>
    <pc:docChg chg="modSld">
      <pc:chgData name="Kristen Wehe" userId="S::kwehe@uplandsoftware.com::71c548a5-196e-4bde-9567-700fef4dffde" providerId="AD" clId="Web-{E8E12E2C-4255-7482-9C29-EB815F3785D9}" dt="2026-01-09T22:08:16.243" v="9" actId="20577"/>
      <pc:docMkLst>
        <pc:docMk/>
      </pc:docMkLst>
      <pc:sldChg chg="modSp">
        <pc:chgData name="Kristen Wehe" userId="S::kwehe@uplandsoftware.com::71c548a5-196e-4bde-9567-700fef4dffde" providerId="AD" clId="Web-{E8E12E2C-4255-7482-9C29-EB815F3785D9}" dt="2026-01-09T22:08:16.243" v="9" actId="20577"/>
        <pc:sldMkLst>
          <pc:docMk/>
          <pc:sldMk cId="0" sldId="257"/>
        </pc:sldMkLst>
        <pc:spChg chg="mod">
          <ac:chgData name="Kristen Wehe" userId="S::kwehe@uplandsoftware.com::71c548a5-196e-4bde-9567-700fef4dffde" providerId="AD" clId="Web-{E8E12E2C-4255-7482-9C29-EB815F3785D9}" dt="2026-01-09T22:08:16.243" v="9" actId="20577"/>
          <ac:spMkLst>
            <pc:docMk/>
            <pc:sldMk cId="0" sldId="257"/>
            <ac:spMk id="7" creationId="{FC1E980A-3AF2-0849-9F92-EB312C06691C}"/>
          </ac:spMkLst>
        </pc:spChg>
        <pc:spChg chg="mod">
          <ac:chgData name="Kristen Wehe" userId="S::kwehe@uplandsoftware.com::71c548a5-196e-4bde-9567-700fef4dffde" providerId="AD" clId="Web-{E8E12E2C-4255-7482-9C29-EB815F3785D9}" dt="2026-01-09T22:07:15.162" v="0" actId="20577"/>
          <ac:spMkLst>
            <pc:docMk/>
            <pc:sldMk cId="0" sldId="257"/>
            <ac:spMk id="63" creationId="{00000000-0000-0000-0000-000000000000}"/>
          </ac:spMkLst>
        </pc:spChg>
      </pc:sldChg>
    </pc:docChg>
  </pc:docChgLst>
  <pc:docChgLst>
    <pc:chgData name="Kristen Wehe" userId="S::kwehe@uplandsoftware.com::71c548a5-196e-4bde-9567-700fef4dffde" providerId="AD" clId="Web-{632958E8-DC2D-E0EC-0127-965D2868D9FD}"/>
    <pc:docChg chg="modSld">
      <pc:chgData name="Kristen Wehe" userId="S::kwehe@uplandsoftware.com::71c548a5-196e-4bde-9567-700fef4dffde" providerId="AD" clId="Web-{632958E8-DC2D-E0EC-0127-965D2868D9FD}" dt="2026-01-09T22:47:29.706" v="4" actId="20577"/>
      <pc:docMkLst>
        <pc:docMk/>
      </pc:docMkLst>
      <pc:sldChg chg="modSp">
        <pc:chgData name="Kristen Wehe" userId="S::kwehe@uplandsoftware.com::71c548a5-196e-4bde-9567-700fef4dffde" providerId="AD" clId="Web-{632958E8-DC2D-E0EC-0127-965D2868D9FD}" dt="2026-01-09T22:47:29.706" v="4" actId="20577"/>
        <pc:sldMkLst>
          <pc:docMk/>
          <pc:sldMk cId="0" sldId="257"/>
        </pc:sldMkLst>
        <pc:spChg chg="mod">
          <ac:chgData name="Kristen Wehe" userId="S::kwehe@uplandsoftware.com::71c548a5-196e-4bde-9567-700fef4dffde" providerId="AD" clId="Web-{632958E8-DC2D-E0EC-0127-965D2868D9FD}" dt="2026-01-09T22:47:29.706" v="4"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a4f792647_0_96: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a4f792647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49982" y="1719616"/>
            <a:ext cx="7279895" cy="7574846"/>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Teacher of the Month</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9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ADVERTISERS TO TARGET</a:t>
            </a:r>
            <a:endParaRPr sz="1400" b="1" dirty="0">
              <a:solidFill>
                <a:srgbClr val="2574DB"/>
              </a:solidFill>
              <a:latin typeface="Galano Grotesque"/>
              <a:ea typeface="Muli"/>
              <a:cs typeface="Muli"/>
            </a:endParaRPr>
          </a:p>
          <a:p>
            <a:pPr algn="l">
              <a:lnSpc>
                <a:spcPct val="115000"/>
              </a:lnSpc>
            </a:pPr>
            <a:r>
              <a:rPr lang="en" sz="1300" dirty="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br>
              <a:rPr lang="en-US" sz="1400" dirty="0">
                <a:latin typeface="Galano Grotesque"/>
                <a:ea typeface="Muli"/>
                <a:cs typeface="Muli"/>
              </a:rPr>
            </a:br>
            <a:endParaRPr sz="1400">
              <a:latin typeface="Galano Grotesque"/>
              <a:ea typeface="Muli"/>
              <a:cs typeface="Muli"/>
            </a:endParaRPr>
          </a:p>
          <a:p>
            <a:pPr marL="425450" indent="-285750" algn="l">
              <a:lnSpc>
                <a:spcPct val="115000"/>
              </a:lnSpc>
              <a:buSzPts val="1400"/>
              <a:buChar char="•"/>
            </a:pPr>
            <a:r>
              <a:rPr lang="en" sz="1400" dirty="0">
                <a:latin typeface="Galano Grotesque"/>
                <a:ea typeface="Muli"/>
                <a:cs typeface="Muli"/>
                <a:sym typeface="Muli"/>
              </a:rPr>
              <a:t>Automotive</a:t>
            </a:r>
            <a:endParaRPr lang="en" sz="1400" dirty="0">
              <a:latin typeface="Galano Grotesque"/>
              <a:ea typeface="Muli"/>
              <a:cs typeface="Muli"/>
            </a:endParaRPr>
          </a:p>
          <a:p>
            <a:pPr marL="425450" indent="-285750" algn="l">
              <a:lnSpc>
                <a:spcPct val="115000"/>
              </a:lnSpc>
              <a:buSzPts val="1400"/>
              <a:buChar char="•"/>
            </a:pPr>
            <a:r>
              <a:rPr lang="en" sz="1400" dirty="0">
                <a:latin typeface="Galano Grotesque"/>
                <a:ea typeface="Muli"/>
                <a:cs typeface="Muli"/>
                <a:sym typeface="Muli"/>
              </a:rPr>
              <a:t>Financial</a:t>
            </a:r>
            <a:endParaRPr lang="en"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Education</a:t>
            </a:r>
            <a:endParaRPr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Healthcare</a:t>
            </a:r>
            <a:endParaRPr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Fast Food and Restaurant Chains</a:t>
            </a:r>
            <a:endParaRPr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Tutoring Services </a:t>
            </a:r>
            <a:endParaRPr sz="1400" dirty="0">
              <a:latin typeface="Galano Grotesque"/>
              <a:ea typeface="Muli"/>
              <a:cs typeface="Muli"/>
            </a:endParaRPr>
          </a:p>
          <a:p>
            <a:pPr marL="425450" indent="-285750" algn="l">
              <a:lnSpc>
                <a:spcPct val="115000"/>
              </a:lnSpc>
              <a:buSzPts val="1400"/>
              <a:buChar char="•"/>
            </a:pPr>
            <a:r>
              <a:rPr lang="en" sz="1400" dirty="0">
                <a:latin typeface="Galano Grotesque"/>
                <a:ea typeface="Muli"/>
                <a:cs typeface="Muli"/>
                <a:sym typeface="Muli"/>
              </a:rPr>
              <a:t>Insurance </a:t>
            </a:r>
            <a:endParaRPr lang="en" sz="1400" dirty="0">
              <a:latin typeface="Galano Grotesque"/>
              <a:ea typeface="Muli"/>
              <a:cs typeface="Muli"/>
            </a:endParaRPr>
          </a:p>
          <a:p>
            <a:pPr marL="0" lvl="0" indent="0" algn="l" rtl="0">
              <a:lnSpc>
                <a:spcPct val="115000"/>
              </a:lnSpc>
              <a:spcBef>
                <a:spcPts val="0"/>
              </a:spcBef>
              <a:spcAft>
                <a:spcPts val="0"/>
              </a:spcAft>
              <a:buNone/>
            </a:pPr>
            <a:endParaRPr sz="14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BEST PRACTICES</a:t>
            </a:r>
            <a:endParaRPr sz="1400" b="1" dirty="0">
              <a:solidFill>
                <a:srgbClr val="2574DB"/>
              </a:solidFill>
              <a:latin typeface="Galano Grotesque"/>
              <a:ea typeface="Muli"/>
              <a:cs typeface="Muli"/>
            </a:endParaRPr>
          </a:p>
          <a:p>
            <a:pPr algn="l">
              <a:lnSpc>
                <a:spcPct val="115000"/>
              </a:lnSpc>
            </a:pPr>
            <a:r>
              <a:rPr lang="en" sz="1300" dirty="0">
                <a:latin typeface="Galano Grotesque"/>
                <a:ea typeface="Muli"/>
                <a:cs typeface="Muli"/>
                <a:sym typeface="Muli"/>
              </a:rPr>
              <a:t>Present winning teacher a gift package in their classroom at the school with representatives from the paper, sponsor, and the school principal. This is great content for an article online, in print, on-air, and social posts. </a:t>
            </a:r>
            <a:endParaRPr sz="1300" dirty="0">
              <a:latin typeface="Galano Grotesque"/>
              <a:ea typeface="Muli"/>
              <a:cs typeface="Muli"/>
            </a:endParaRPr>
          </a:p>
          <a:p>
            <a:pPr marL="0" lvl="0" indent="0" algn="l" rtl="0">
              <a:lnSpc>
                <a:spcPct val="115000"/>
              </a:lnSpc>
              <a:spcBef>
                <a:spcPts val="0"/>
              </a:spcBef>
              <a:spcAft>
                <a:spcPts val="0"/>
              </a:spcAft>
              <a:buNone/>
            </a:pPr>
            <a:endParaRPr sz="1400" dirty="0">
              <a:latin typeface="Galano Grotesque"/>
              <a:ea typeface="Muli"/>
              <a:cs typeface="Muli"/>
            </a:endParaRPr>
          </a:p>
          <a:p>
            <a:pPr algn="l">
              <a:lnSpc>
                <a:spcPct val="115000"/>
              </a:lnSpc>
            </a:pPr>
            <a:r>
              <a:rPr lang="en" sz="1300" dirty="0">
                <a:latin typeface="Galano Grotesque"/>
                <a:ea typeface="Muli"/>
                <a:cs typeface="Muli"/>
                <a:sym typeface="Muli"/>
              </a:rPr>
              <a:t>Educate principals of this program prior to the beginning of the campaign and throughout the year. The more educators know and actively participate, the better your program will perform. Tools you can use for this are email, letters, and/or packets dropped off at the school. </a:t>
            </a:r>
            <a:endParaRPr sz="1300" dirty="0">
              <a:latin typeface="Galano Grotesque"/>
              <a:ea typeface="Muli"/>
              <a:cs typeface="Muli"/>
            </a:endParaRPr>
          </a:p>
          <a:p>
            <a:pPr marL="0" lvl="0" indent="0" algn="l" rtl="0">
              <a:lnSpc>
                <a:spcPct val="115000"/>
              </a:lnSpc>
              <a:spcBef>
                <a:spcPts val="0"/>
              </a:spcBef>
              <a:spcAft>
                <a:spcPts val="0"/>
              </a:spcAft>
              <a:buNone/>
            </a:pPr>
            <a:endParaRPr sz="14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HOW TO EXECUTE</a:t>
            </a:r>
            <a:endParaRPr sz="1400" b="1" dirty="0">
              <a:solidFill>
                <a:srgbClr val="2574DB"/>
              </a:solidFill>
              <a:latin typeface="Galano Grotesque"/>
              <a:ea typeface="Muli"/>
              <a:cs typeface="Muli"/>
            </a:endParaRPr>
          </a:p>
          <a:p>
            <a:pPr marL="0" lvl="0" indent="0" algn="l" rtl="0">
              <a:lnSpc>
                <a:spcPct val="115000"/>
              </a:lnSpc>
              <a:spcBef>
                <a:spcPts val="0"/>
              </a:spcBef>
              <a:spcAft>
                <a:spcPts val="0"/>
              </a:spcAft>
              <a:buNone/>
            </a:pPr>
            <a:r>
              <a:rPr lang="en" sz="1300" dirty="0">
                <a:latin typeface="Galano Grotesque"/>
                <a:ea typeface="Muli"/>
                <a:cs typeface="Muli"/>
                <a:sym typeface="Muli"/>
              </a:rPr>
              <a:t>Two-phase ballot where the public nominates a teacher each month. All nominations then move to voting round where the public votes for the winner (Two weeks of nominations and two weeks of voting).</a:t>
            </a:r>
            <a:endParaRPr sz="1300" dirty="0">
              <a:latin typeface="Galano Grotesque"/>
              <a:ea typeface="Muli"/>
              <a:cs typeface="Muli"/>
            </a:endParaRPr>
          </a:p>
          <a:p>
            <a:pPr marL="0" lvl="0" indent="0" algn="ctr" rtl="0">
              <a:spcBef>
                <a:spcPts val="0"/>
              </a:spcBef>
              <a:spcAft>
                <a:spcPts val="0"/>
              </a:spcAft>
              <a:buNone/>
            </a:pPr>
            <a:endParaRPr sz="1400" dirty="0">
              <a:latin typeface="Galano Grotesque"/>
            </a:endParaRPr>
          </a:p>
        </p:txBody>
      </p:sp>
      <p:pic>
        <p:nvPicPr>
          <p:cNvPr id="62" name="Google Shape;62;p14"/>
          <p:cNvPicPr preferRelativeResize="0"/>
          <p:nvPr/>
        </p:nvPicPr>
        <p:blipFill rotWithShape="1">
          <a:blip r:embed="rId3">
            <a:alphaModFix/>
          </a:blip>
          <a:srcRect b="47134"/>
          <a:stretch/>
        </p:blipFill>
        <p:spPr>
          <a:xfrm>
            <a:off x="226025" y="285900"/>
            <a:ext cx="7320352" cy="1430874"/>
          </a:xfrm>
          <a:prstGeom prst="rect">
            <a:avLst/>
          </a:prstGeom>
          <a:noFill/>
          <a:ln>
            <a:noFill/>
          </a:ln>
        </p:spPr>
      </p:pic>
    </p:spTree>
    <p:extLst>
      <p:ext uri="{BB962C8B-B14F-4D97-AF65-F5344CB8AC3E}">
        <p14:creationId xmlns:p14="http://schemas.microsoft.com/office/powerpoint/2010/main" val="3226953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dirty="0">
                <a:solidFill>
                  <a:schemeClr val="bg1"/>
                </a:solidFill>
                <a:latin typeface="Galano Grotesque"/>
                <a:sym typeface="Oswald Regular"/>
              </a:rPr>
              <a:t>TV</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987076"/>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Teacher of the Month</a:t>
            </a:r>
            <a:endParaRPr lang="en" sz="2400" b="1">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9 Month Campaign</a:t>
            </a:r>
            <a:endParaRPr lang="en-US" sz="200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Be the exclusive sponsor of this 9-Month teacher of the Month campaign. Each month our audience will submit nominations and then vote on top male and female teachers. Every month can feature different products and lead-gen questions from the sponsor.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Athlete of the Month campaign</a:t>
            </a:r>
            <a:endParaRPr lang="en-US" sz="1200" dirty="0">
              <a:solidFill>
                <a:schemeClr val="dk1"/>
              </a:solidFill>
              <a:latin typeface="Galano Grotesque"/>
            </a:endParaRPr>
          </a:p>
          <a:p>
            <a:pPr marL="171450" indent="-171450">
              <a:buChar char="•"/>
            </a:pPr>
            <a:r>
              <a:rPr lang="en-US" sz="1200">
                <a:solidFill>
                  <a:schemeClr val="dk1"/>
                </a:solidFill>
                <a:latin typeface="Galano Grotesque"/>
                <a:ea typeface="Muli"/>
                <a:sym typeface="Muli"/>
              </a:rPr>
              <a:t>Sponsor logo on promotional elements (on-air, digital, social, and email) </a:t>
            </a:r>
            <a:endParaRPr lang="en-US" sz="120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promote contest on tvstation.com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40x :30 on-air commercials weekly (M-F 6a-7p)</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12 mentions in midday news, 1 per week (call for entries, winner announcement)</a:t>
            </a:r>
            <a:endParaRPr lang="en-US"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Audio/Video ID in :15 promotional spots, Mon-Fri, 5a-5p (minimum 15/week)</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nomination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Athletes Valued at $XXX Per Month for 9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August - May </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(9-month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Teacher of the Month 9 Month Campaign  ADVERTISERS TO TARGET Think about advertisers in your market that have larger budgets, want to be a part of a campaign that has a community focus and their demographic is the target audience of the theme.  Automotive Financial Education Healthcare Fast Food and Restaurant Chains Tutoring Services  Insurance   BEST PRACTICES Present winning teacher a gift package in their classroom at the school with representatives from the paper, sponsor, and the school principal. This is great content for an article online, in print, on-air, and social posts.   Educate principals of this program prior to the beginning of the campaign and throughout the year. The more educators know and actively participate, the better your program will perform. Tools you can use for this are email, letters, and/or packets dropped off at the school.   HOW TO EXECUTE Two-phase ballot where the public nominates a teacher each month. All nominations then move to voting round where the public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366</cp:revision>
  <dcterms:modified xsi:type="dcterms:W3CDTF">2026-01-09T22:47:37Z</dcterms:modified>
</cp:coreProperties>
</file>