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60" r:id="rId2"/>
    <p:sldId id="262"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
      <p:font typeface="Oswald" panose="00000500000000000000" pitchFamily="2"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2D433-764C-4DEF-A961-4476AB20368B}" v="345" dt="2026-01-09T22:43:55.913"/>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381F3AC7-2210-ED80-1105-88E9020717A4}" v="516" dt="2026-01-09T23:12:46.814"/>
    <p1510:client id="{41620A26-AC39-F7C6-8AEC-54B2CB613FA5}" v="29" dt="2026-01-09T22:06:57.58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0A95662-F28E-ECB5-8CA3-1C31335E2F5B}" v="42" dt="2026-01-09T22:04:48.748"/>
    <p1510:client id="{96159CDC-B0CA-8657-BE65-CB410D5B5A8D}" v="70" dt="2026-01-09T22:53:05.503"/>
    <p1510:client id="{9A704999-17D5-69D6-2014-90E6B9BA14F7}" v="23" dt="2026-01-09T22:50:41.085"/>
    <p1510:client id="{9C900849-AFCF-C45D-8AB4-6DCD154BE164}" v="20" dt="2026-01-09T17:46:07.904"/>
    <p1510:client id="{A8C2C151-8A06-2EF1-D345-B9BB3D654B9C}" v="27" dt="2026-01-09T23:14:34.773"/>
    <p1510:client id="{A995A02B-EDBA-5417-BA73-81AF184069BC}" v="120" dt="2026-01-09T17:52:45.569"/>
    <p1510:client id="{AC473ADB-EF4A-DA90-5ABB-18E9E9A2ADF8}" v="172" dt="2026-01-09T17:26:11.100"/>
    <p1510:client id="{ADDD1B6C-BF94-A86D-A0A0-9CE342A19C19}" v="25" dt="2026-01-09T16:16:01.316"/>
    <p1510:client id="{C7039345-0808-6406-A178-E437A794B2F0}" v="17" dt="2026-01-09T22:54:25.58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8E12E2C-4255-7482-9C29-EB815F3785D9}" v="21" dt="2026-01-09T22:08:16.790"/>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A8C2C151-8A06-2EF1-D345-B9BB3D654B9C}"/>
    <pc:docChg chg="modSld">
      <pc:chgData name="Kristen Wehe" userId="S::kwehe@uplandsoftware.com::71c548a5-196e-4bde-9567-700fef4dffde" providerId="AD" clId="Web-{A8C2C151-8A06-2EF1-D345-B9BB3D654B9C}" dt="2026-01-09T23:14:32.617" v="17" actId="20577"/>
      <pc:docMkLst>
        <pc:docMk/>
      </pc:docMkLst>
      <pc:sldChg chg="modSp">
        <pc:chgData name="Kristen Wehe" userId="S::kwehe@uplandsoftware.com::71c548a5-196e-4bde-9567-700fef4dffde" providerId="AD" clId="Web-{A8C2C151-8A06-2EF1-D345-B9BB3D654B9C}" dt="2026-01-09T23:14:32.617" v="17" actId="20577"/>
        <pc:sldMkLst>
          <pc:docMk/>
          <pc:sldMk cId="0" sldId="257"/>
        </pc:sldMkLst>
        <pc:spChg chg="mod">
          <ac:chgData name="Kristen Wehe" userId="S::kwehe@uplandsoftware.com::71c548a5-196e-4bde-9567-700fef4dffde" providerId="AD" clId="Web-{A8C2C151-8A06-2EF1-D345-B9BB3D654B9C}" dt="2026-01-09T23:14:28.148" v="8" actId="20577"/>
          <ac:spMkLst>
            <pc:docMk/>
            <pc:sldMk cId="0" sldId="257"/>
            <ac:spMk id="7" creationId="{FC1E980A-3AF2-0849-9F92-EB312C06691C}"/>
          </ac:spMkLst>
        </pc:spChg>
        <pc:spChg chg="mod">
          <ac:chgData name="Kristen Wehe" userId="S::kwehe@uplandsoftware.com::71c548a5-196e-4bde-9567-700fef4dffde" providerId="AD" clId="Web-{A8C2C151-8A06-2EF1-D345-B9BB3D654B9C}" dt="2026-01-09T23:14:32.617" v="17"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478653dead_4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478653dead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r>
              <a:rPr lang="en" sz="3000" b="1" dirty="0">
                <a:latin typeface="Galano Grotesque"/>
                <a:ea typeface="Oswald"/>
                <a:cs typeface="Oswald"/>
                <a:sym typeface="Oswald"/>
              </a:rPr>
              <a:t>How to Use This Sales One-Sheet</a:t>
            </a:r>
            <a:endParaRPr sz="3000" b="1" dirty="0">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The following one-sheets are meant to help you sell Custom Advertiser promotions that drive qualified leads for your clients. We hope these are useful in driving revenue from advertisers that want leads and measurable results. </a:t>
            </a:r>
            <a:endParaRPr lang="en-US"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dirty="0">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extLst>
      <p:ext uri="{BB962C8B-B14F-4D97-AF65-F5344CB8AC3E}">
        <p14:creationId xmlns:p14="http://schemas.microsoft.com/office/powerpoint/2010/main" val="327342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830984"/>
            <a:ext cx="7310917" cy="7988291"/>
          </a:xfrm>
          <a:prstGeom prst="rect">
            <a:avLst/>
          </a:prstGeom>
          <a:noFill/>
          <a:ln>
            <a:noFill/>
          </a:ln>
        </p:spPr>
        <p:txBody>
          <a:bodyPr spcFirstLastPara="1" wrap="square" lIns="91425" tIns="91425" rIns="91425" bIns="91425" anchor="t" anchorCtr="0">
            <a:noAutofit/>
          </a:bodyPr>
          <a:lstStyle/>
          <a:p>
            <a:pPr algn="ctr"/>
            <a:r>
              <a:rPr lang="en" sz="2200" b="1" dirty="0">
                <a:solidFill>
                  <a:schemeClr val="dk1"/>
                </a:solidFill>
                <a:latin typeface="Galano Grotesque"/>
                <a:ea typeface="Oswald"/>
                <a:cs typeface="Oswald"/>
                <a:sym typeface="Oswald"/>
              </a:rPr>
              <a:t>Quiz Bundle Ideas</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endParaRPr lang="en" sz="700" b="1" dirty="0">
              <a:solidFill>
                <a:schemeClr val="dk1"/>
              </a:solidFill>
              <a:latin typeface="Galano Grotesque"/>
              <a:ea typeface="Oswald"/>
              <a:cs typeface="Oswald"/>
            </a:endParaRPr>
          </a:p>
          <a:p>
            <a:pPr algn="ctr"/>
            <a:r>
              <a:rPr lang="en" sz="1600" b="1" dirty="0">
                <a:solidFill>
                  <a:schemeClr val="dk1"/>
                </a:solidFill>
                <a:latin typeface="Galano Grotesque"/>
              </a:rPr>
              <a:t>Product/Services Quizzes</a:t>
            </a:r>
            <a:endParaRPr lang="en" sz="1600">
              <a:solidFill>
                <a:schemeClr val="dk1"/>
              </a:solidFill>
              <a:latin typeface="Galano Grotesque"/>
            </a:endParaRPr>
          </a:p>
          <a:p>
            <a:pPr algn="ctr"/>
            <a:r>
              <a:rPr lang="en" sz="1300" dirty="0">
                <a:solidFill>
                  <a:schemeClr val="dk1"/>
                </a:solidFill>
                <a:latin typeface="Galano Grotesque"/>
              </a:rPr>
              <a:t>(Tailored to sponsor products or services)</a:t>
            </a:r>
            <a:endParaRPr lang="en" dirty="0">
              <a:solidFill>
                <a:schemeClr val="dk1"/>
              </a:solidFill>
            </a:endParaRPr>
          </a:p>
          <a:p>
            <a:pPr algn="ctr"/>
            <a:endParaRPr lang="en" sz="1600" b="1" dirty="0">
              <a:solidFill>
                <a:schemeClr val="dk1"/>
              </a:solidFill>
              <a:latin typeface="Galano Grotesque"/>
            </a:endParaRPr>
          </a:p>
          <a:p>
            <a:pPr algn="ctr"/>
            <a:r>
              <a:rPr lang="en" sz="1600" b="1" dirty="0">
                <a:solidFill>
                  <a:schemeClr val="dk1"/>
                </a:solidFill>
                <a:latin typeface="Galano Grotesque"/>
              </a:rPr>
              <a:t>Home Buying IQ</a:t>
            </a:r>
            <a:endParaRPr lang="en">
              <a:solidFill>
                <a:schemeClr val="dk1"/>
              </a:solidFill>
            </a:endParaRPr>
          </a:p>
          <a:p>
            <a:pPr algn="ctr"/>
            <a:r>
              <a:rPr lang="en" sz="1300" dirty="0">
                <a:solidFill>
                  <a:schemeClr val="dk1"/>
                </a:solidFill>
                <a:latin typeface="Galano Grotesque"/>
                <a:ea typeface="Muli"/>
              </a:rPr>
              <a:t>(Real Estate Sponsor)</a:t>
            </a:r>
          </a:p>
          <a:p>
            <a:pPr algn="ctr"/>
            <a:endParaRPr lang="en" sz="1300" dirty="0">
              <a:solidFill>
                <a:schemeClr val="dk1"/>
              </a:solidFill>
              <a:latin typeface="Galano Grotesque"/>
              <a:ea typeface="Muli"/>
            </a:endParaRPr>
          </a:p>
          <a:p>
            <a:pPr algn="ctr"/>
            <a:r>
              <a:rPr lang="en" sz="1600" b="1" dirty="0">
                <a:solidFill>
                  <a:schemeClr val="dk1"/>
                </a:solidFill>
                <a:latin typeface="Galano Grotesque"/>
              </a:rPr>
              <a:t>Are You Smarter Than A (3rd, 4th, 5th) Grader</a:t>
            </a:r>
            <a:endParaRPr lang="en" sz="1600" dirty="0">
              <a:solidFill>
                <a:schemeClr val="dk1"/>
              </a:solidFill>
              <a:latin typeface="Galano Grotesque"/>
            </a:endParaRPr>
          </a:p>
          <a:p>
            <a:pPr algn="ctr"/>
            <a:r>
              <a:rPr lang="en" sz="1300" dirty="0">
                <a:solidFill>
                  <a:schemeClr val="dk1"/>
                </a:solidFill>
                <a:latin typeface="Galano Grotesque"/>
              </a:rPr>
              <a:t>(Education/Tutor Sponsor)</a:t>
            </a:r>
          </a:p>
          <a:p>
            <a:pPr algn="ctr"/>
            <a:endParaRPr lang="en" sz="1300" dirty="0">
              <a:solidFill>
                <a:schemeClr val="dk1"/>
              </a:solidFill>
              <a:latin typeface="Galano Grotesque"/>
            </a:endParaRPr>
          </a:p>
          <a:p>
            <a:pPr algn="ctr"/>
            <a:r>
              <a:rPr lang="en" sz="1600" b="1" dirty="0">
                <a:solidFill>
                  <a:schemeClr val="dk1"/>
                </a:solidFill>
                <a:latin typeface="Galano Grotesque"/>
              </a:rPr>
              <a:t>Fitness/Health/Nutrition Facts</a:t>
            </a:r>
            <a:endParaRPr lang="en" sz="1600" dirty="0">
              <a:solidFill>
                <a:schemeClr val="dk1"/>
              </a:solidFill>
              <a:latin typeface="Galano Grotesque"/>
            </a:endParaRPr>
          </a:p>
          <a:p>
            <a:pPr algn="ctr"/>
            <a:r>
              <a:rPr lang="en" sz="1600" b="1" dirty="0">
                <a:solidFill>
                  <a:schemeClr val="dk1"/>
                </a:solidFill>
                <a:latin typeface="Galano Grotesque"/>
              </a:rPr>
              <a:t>What Exercise Classes Should You Take?</a:t>
            </a:r>
          </a:p>
          <a:p>
            <a:pPr algn="ctr"/>
            <a:r>
              <a:rPr lang="en" sz="1300" dirty="0">
                <a:solidFill>
                  <a:schemeClr val="dk1"/>
                </a:solidFill>
                <a:latin typeface="Galano Grotesque"/>
              </a:rPr>
              <a:t>(Gym Sponsor)</a:t>
            </a:r>
          </a:p>
          <a:p>
            <a:pPr algn="ctr"/>
            <a:endParaRPr lang="en" sz="1300" dirty="0">
              <a:solidFill>
                <a:schemeClr val="dk1"/>
              </a:solidFill>
              <a:latin typeface="Galano Grotesque"/>
            </a:endParaRPr>
          </a:p>
          <a:p>
            <a:pPr algn="ctr"/>
            <a:r>
              <a:rPr lang="en" sz="1600" b="1" dirty="0">
                <a:solidFill>
                  <a:schemeClr val="dk1"/>
                </a:solidFill>
                <a:latin typeface="Galano Grotesque"/>
              </a:rPr>
              <a:t>Fitness/Health/Nutrition Facts</a:t>
            </a:r>
            <a:endParaRPr lang="en" sz="1600">
              <a:solidFill>
                <a:schemeClr val="dk1"/>
              </a:solidFill>
              <a:latin typeface="Galano Grotesque"/>
            </a:endParaRPr>
          </a:p>
          <a:p>
            <a:pPr algn="ctr"/>
            <a:r>
              <a:rPr lang="en" sz="1600" b="1" dirty="0">
                <a:solidFill>
                  <a:schemeClr val="dk1"/>
                </a:solidFill>
                <a:latin typeface="Galano Grotesque"/>
              </a:rPr>
              <a:t>What Exercise Classes Should You Take?</a:t>
            </a:r>
            <a:endParaRPr lang="en" sz="1600">
              <a:solidFill>
                <a:schemeClr val="dk1"/>
              </a:solidFill>
              <a:latin typeface="Galano Grotesque"/>
            </a:endParaRPr>
          </a:p>
          <a:p>
            <a:pPr algn="ctr"/>
            <a:r>
              <a:rPr lang="en" sz="1300" dirty="0">
                <a:solidFill>
                  <a:schemeClr val="dk1"/>
                </a:solidFill>
                <a:latin typeface="Galano Grotesque"/>
              </a:rPr>
              <a:t>(Gym Sponsor)</a:t>
            </a:r>
            <a:endParaRPr lang="en-US" sz="1300">
              <a:solidFill>
                <a:schemeClr val="dk1"/>
              </a:solidFill>
              <a:latin typeface="Galano Grotesque"/>
            </a:endParaRPr>
          </a:p>
          <a:p>
            <a:pPr algn="ctr"/>
            <a:endParaRPr lang="en" sz="1300" dirty="0">
              <a:solidFill>
                <a:schemeClr val="dk1"/>
              </a:solidFill>
              <a:latin typeface="Galano Grotesque"/>
            </a:endParaRPr>
          </a:p>
          <a:p>
            <a:pPr algn="ctr"/>
            <a:r>
              <a:rPr lang="en" sz="1600" b="1" dirty="0">
                <a:solidFill>
                  <a:schemeClr val="dk1"/>
                </a:solidFill>
                <a:latin typeface="Galano Grotesque"/>
              </a:rPr>
              <a:t>Halloween/Thanksgiving/Christmas Quizzes</a:t>
            </a:r>
          </a:p>
          <a:p>
            <a:pPr algn="ctr"/>
            <a:r>
              <a:rPr lang="en" sz="1300" dirty="0">
                <a:solidFill>
                  <a:schemeClr val="dk1"/>
                </a:solidFill>
                <a:latin typeface="Galano Grotesque"/>
              </a:rPr>
              <a:t>(Retail, Grocery, Food, Seasonal Attractions, Healthcare, Financial, Travel Sponsors)</a:t>
            </a:r>
          </a:p>
          <a:p>
            <a:pPr algn="ctr"/>
            <a:endParaRPr lang="en" sz="1600" b="1" dirty="0">
              <a:latin typeface="Galano Grotesque"/>
            </a:endParaRPr>
          </a:p>
          <a:p>
            <a:pPr algn="ctr"/>
            <a:r>
              <a:rPr lang="en" sz="1600" b="1" dirty="0">
                <a:solidFill>
                  <a:schemeClr val="dk1"/>
                </a:solidFill>
                <a:latin typeface="Galano Grotesque"/>
              </a:rPr>
              <a:t>Sports Quizzes</a:t>
            </a:r>
            <a:endParaRPr lang="en" sz="1600" dirty="0">
              <a:solidFill>
                <a:schemeClr val="dk1"/>
              </a:solidFill>
              <a:latin typeface="Galano Grotesque"/>
            </a:endParaRPr>
          </a:p>
          <a:p>
            <a:pPr algn="ctr"/>
            <a:r>
              <a:rPr lang="en" sz="1600" b="1" dirty="0">
                <a:solidFill>
                  <a:schemeClr val="dk1"/>
                </a:solidFill>
                <a:latin typeface="Galano Grotesque"/>
              </a:rPr>
              <a:t>What Kind Of Fan Are You? / Test Your Sports Trivia</a:t>
            </a:r>
          </a:p>
          <a:p>
            <a:pPr algn="ctr"/>
            <a:r>
              <a:rPr lang="en" sz="1300" dirty="0">
                <a:solidFill>
                  <a:schemeClr val="dk1"/>
                </a:solidFill>
                <a:latin typeface="Galano Grotesque"/>
              </a:rPr>
              <a:t>(Bars/Restaurants, Retailers, Spirits Sponsors)</a:t>
            </a:r>
          </a:p>
          <a:p>
            <a:pPr algn="ctr"/>
            <a:endParaRPr lang="en" sz="1300" dirty="0">
              <a:solidFill>
                <a:schemeClr val="dk1"/>
              </a:solidFill>
              <a:latin typeface="Galano Grotesque"/>
            </a:endParaRPr>
          </a:p>
          <a:p>
            <a:pPr algn="ctr"/>
            <a:r>
              <a:rPr lang="en" sz="1600" b="1" dirty="0">
                <a:solidFill>
                  <a:schemeClr val="dk1"/>
                </a:solidFill>
                <a:latin typeface="Galano Grotesque"/>
              </a:rPr>
              <a:t>Awareness/Advocacy Quizzes</a:t>
            </a:r>
            <a:endParaRPr lang="en">
              <a:solidFill>
                <a:schemeClr val="dk1"/>
              </a:solidFill>
            </a:endParaRPr>
          </a:p>
          <a:p>
            <a:pPr algn="ctr"/>
            <a:r>
              <a:rPr lang="en" sz="1300" dirty="0">
                <a:solidFill>
                  <a:schemeClr val="dk1"/>
                </a:solidFill>
                <a:latin typeface="Galano Grotesque"/>
              </a:rPr>
              <a:t>(Non-profits, Healthcare sponsors)</a:t>
            </a:r>
            <a:endParaRPr lang="en">
              <a:solidFill>
                <a:schemeClr val="dk1"/>
              </a:solidFill>
            </a:endParaRPr>
          </a:p>
        </p:txBody>
      </p:sp>
      <p:pic>
        <p:nvPicPr>
          <p:cNvPr id="2" name="Picture 1" descr="A door with two potted trees&#10;&#10;AI-generated content may be incorrect.">
            <a:extLst>
              <a:ext uri="{FF2B5EF4-FFF2-40B4-BE49-F238E27FC236}">
                <a16:creationId xmlns:a16="http://schemas.microsoft.com/office/drawing/2014/main" id="{431C9958-3674-CB0B-2444-27DE61F81954}"/>
              </a:ext>
            </a:extLst>
          </p:cNvPr>
          <p:cNvPicPr>
            <a:picLocks noChangeAspect="1"/>
          </p:cNvPicPr>
          <p:nvPr/>
        </p:nvPicPr>
        <p:blipFill>
          <a:blip r:embed="rId3"/>
          <a:stretch>
            <a:fillRect/>
          </a:stretch>
        </p:blipFill>
        <p:spPr>
          <a:xfrm>
            <a:off x="221466" y="269027"/>
            <a:ext cx="7326113" cy="1575896"/>
          </a:xfrm>
          <a:prstGeom prst="rect">
            <a:avLst/>
          </a:prstGeom>
        </p:spPr>
      </p:pic>
    </p:spTree>
    <p:extLst>
      <p:ext uri="{BB962C8B-B14F-4D97-AF65-F5344CB8AC3E}">
        <p14:creationId xmlns:p14="http://schemas.microsoft.com/office/powerpoint/2010/main" val="421828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Newspaper</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1779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Quiz Bundle</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3 Month Campaign</a:t>
            </a:r>
            <a:endParaRPr lang="en-US" sz="2000" dirty="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sym typeface="Muli"/>
              </a:rPr>
              <a:t>Generate leads with this 12-week multimedia campaign including print and digital ads, an educational and lead-generating quiz, and an email campaign designed to drive the best results for your business!</a:t>
            </a:r>
            <a:endParaRPr lang="en" dirty="0"/>
          </a:p>
          <a:p>
            <a:pPr algn="ctr"/>
            <a:endParaRPr lang="en" sz="1100" dirty="0">
              <a:solidFill>
                <a:schemeClr val="dk1"/>
              </a:solidFill>
              <a:latin typeface="Galano Grotesque"/>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Quiz Bundle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30K run-of-site impressions (for your business) on yourwebsitegoeshere.com during 12-week campaign</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20K run-of-site impressions to promote contest on yourwebsitegoeshere.com during 12-week campaign</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Quarter-page print ad (for your business) to run once per week for 12 weeks (12 times)</a:t>
            </a:r>
            <a:endParaRPr lang="en-US" sz="1000"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Quarter-page print contest promotional ad to run once every other  week for 12 weeks (6  times) </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each quiz</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each quiz</a:t>
            </a:r>
          </a:p>
          <a:p>
            <a:endParaRPr lang="en-US" sz="600">
              <a:solidFill>
                <a:schemeClr val="dk1"/>
              </a:solidFill>
              <a:latin typeface="Galano Grotesque"/>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Product or service giveaway over $200</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Three Month time frame goes here</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VALUE</a:t>
            </a:r>
            <a:r>
              <a:rPr lang="en-US" dirty="0">
                <a:solidFill>
                  <a:schemeClr val="dk1"/>
                </a:solidFill>
                <a:latin typeface="Galano Grotesque"/>
                <a:ea typeface="Muli"/>
                <a:cs typeface="Segoe UI"/>
                <a:sym typeface="Muli"/>
              </a:rPr>
              <a:t>: $XXXX</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$5,000 (small market) $10,000 (mid-size market), $20,000 (large market)</a:t>
            </a:r>
            <a:endParaRPr lang="en-US" dirty="0">
              <a:solidFill>
                <a:schemeClr val="dk1"/>
              </a:solidFill>
              <a:latin typeface="Galano Grotesque"/>
              <a:ea typeface="Muli"/>
              <a:cs typeface="Segoe U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542</cp:revision>
  <dcterms:modified xsi:type="dcterms:W3CDTF">2026-01-09T23:14:37Z</dcterms:modified>
</cp:coreProperties>
</file>