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9" r:id="rId3"/>
    <p:sldId id="260" r:id="rId4"/>
    <p:sldId id="257" r:id="rId5"/>
  </p:sldIdLst>
  <p:sldSz cx="7772400" cy="10058400"/>
  <p:notesSz cx="6858000" cy="9144000"/>
  <p:embeddedFontLst>
    <p:embeddedFont>
      <p:font typeface="Galano Grotesque" panose="020B0604020202020204" charset="0"/>
      <p:regular r:id="rId7"/>
      <p:bold r:id="rId8"/>
      <p:italic r:id="rId9"/>
      <p:boldItalic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2298294F-BC3C-62C6-B467-7FBC252A6D4C}" v="113" dt="2026-01-09T18:28:52.126"/>
    <p1510:client id="{48377A28-330B-1B55-E039-586F56CCFB5D}" v="21" dt="2026-01-09T18:43:18.207"/>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B473237D-259E-641E-2345-0265C1B42338}" v="4" dt="2026-01-09T22:47:03.088"/>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E9C80A73-65D7-4C46-6FD0-E34C8FB9C7EC}" v="7" dt="2026-01-09T22:17:51.753"/>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B473237D-259E-641E-2345-0265C1B42338}"/>
    <pc:docChg chg="modSld">
      <pc:chgData name="Kristen Wehe" userId="S::kwehe@uplandsoftware.com::71c548a5-196e-4bde-9567-700fef4dffde" providerId="AD" clId="Web-{B473237D-259E-641E-2345-0265C1B42338}" dt="2026-01-09T22:47:01.525" v="0" actId="20577"/>
      <pc:docMkLst>
        <pc:docMk/>
      </pc:docMkLst>
      <pc:sldChg chg="modSp">
        <pc:chgData name="Kristen Wehe" userId="S::kwehe@uplandsoftware.com::71c548a5-196e-4bde-9567-700fef4dffde" providerId="AD" clId="Web-{B473237D-259E-641E-2345-0265C1B42338}" dt="2026-01-09T22:47:01.525" v="0" actId="20577"/>
        <pc:sldMkLst>
          <pc:docMk/>
          <pc:sldMk cId="0" sldId="257"/>
        </pc:sldMkLst>
        <pc:spChg chg="mod">
          <ac:chgData name="Kristen Wehe" userId="S::kwehe@uplandsoftware.com::71c548a5-196e-4bde-9567-700fef4dffde" providerId="AD" clId="Web-{B473237D-259E-641E-2345-0265C1B42338}" dt="2026-01-09T22:47:01.525" v="0" actId="20577"/>
          <ac:spMkLst>
            <pc:docMk/>
            <pc:sldMk cId="0" sldId="257"/>
            <ac:spMk id="7" creationId="{FC1E980A-3AF2-0849-9F92-EB312C06691C}"/>
          </ac:spMkLst>
        </pc:spChg>
      </pc:sldChg>
    </pc:docChg>
  </pc:docChgLst>
  <pc:docChgLst>
    <pc:chgData name="Kristen Wehe" userId="S::kwehe@uplandsoftware.com::71c548a5-196e-4bde-9567-700fef4dffde" providerId="AD" clId="Web-{E9C80A73-65D7-4C46-6FD0-E34C8FB9C7EC}"/>
    <pc:docChg chg="modSld">
      <pc:chgData name="Kristen Wehe" userId="S::kwehe@uplandsoftware.com::71c548a5-196e-4bde-9567-700fef4dffde" providerId="AD" clId="Web-{E9C80A73-65D7-4C46-6FD0-E34C8FB9C7EC}" dt="2026-01-09T22:17:47.800" v="3" actId="20577"/>
      <pc:docMkLst>
        <pc:docMk/>
      </pc:docMkLst>
      <pc:sldChg chg="modSp">
        <pc:chgData name="Kristen Wehe" userId="S::kwehe@uplandsoftware.com::71c548a5-196e-4bde-9567-700fef4dffde" providerId="AD" clId="Web-{E9C80A73-65D7-4C46-6FD0-E34C8FB9C7EC}" dt="2026-01-09T22:17:47.800" v="3" actId="20577"/>
        <pc:sldMkLst>
          <pc:docMk/>
          <pc:sldMk cId="0" sldId="257"/>
        </pc:sldMkLst>
        <pc:spChg chg="mod">
          <ac:chgData name="Kristen Wehe" userId="S::kwehe@uplandsoftware.com::71c548a5-196e-4bde-9567-700fef4dffde" providerId="AD" clId="Web-{E9C80A73-65D7-4C46-6FD0-E34C8FB9C7EC}" dt="2026-01-09T22:17:47.800" v="3" actId="20577"/>
          <ac:spMkLst>
            <pc:docMk/>
            <pc:sldMk cId="0" sldId="257"/>
            <ac:spMk id="7" creationId="{FC1E980A-3AF2-0849-9F92-EB312C06691C}"/>
          </ac:spMkLst>
        </pc:spChg>
      </pc:sldChg>
    </pc:docChg>
  </pc:docChgLst>
  <pc:docChgLst>
    <pc:chgData name="Kristen Wehe" userId="S::kwehe@uplandsoftware.com::71c548a5-196e-4bde-9567-700fef4dffde" providerId="AD" clId="Web-{CEEFCAAE-368D-EB1B-A3AF-B4F8AC44B371}"/>
    <pc:docChg chg="addSld delSld modSld sldOrd">
      <pc:chgData name="Kristen Wehe" userId="S::kwehe@uplandsoftware.com::71c548a5-196e-4bde-9567-700fef4dffde" providerId="AD" clId="Web-{CEEFCAAE-368D-EB1B-A3AF-B4F8AC44B371}" dt="2026-01-09T19:01:27.809" v="77" actId="20577"/>
      <pc:docMkLst>
        <pc:docMk/>
      </pc:docMkLst>
      <pc:sldChg chg="modSp">
        <pc:chgData name="Kristen Wehe" userId="S::kwehe@uplandsoftware.com::71c548a5-196e-4bde-9567-700fef4dffde" providerId="AD" clId="Web-{CEEFCAAE-368D-EB1B-A3AF-B4F8AC44B371}" dt="2026-01-09T19:01:27.809" v="77" actId="20577"/>
        <pc:sldMkLst>
          <pc:docMk/>
          <pc:sldMk cId="0" sldId="257"/>
        </pc:sldMkLst>
        <pc:spChg chg="mod">
          <ac:chgData name="Kristen Wehe" userId="S::kwehe@uplandsoftware.com::71c548a5-196e-4bde-9567-700fef4dffde" providerId="AD" clId="Web-{CEEFCAAE-368D-EB1B-A3AF-B4F8AC44B371}" dt="2026-01-09T19:01:27.809" v="77" actId="20577"/>
          <ac:spMkLst>
            <pc:docMk/>
            <pc:sldMk cId="0" sldId="257"/>
            <ac:spMk id="7" creationId="{FC1E980A-3AF2-0849-9F92-EB312C06691C}"/>
          </ac:spMkLst>
        </pc:spChg>
      </pc:sldChg>
      <pc:sldChg chg="add del">
        <pc:chgData name="Kristen Wehe" userId="S::kwehe@uplandsoftware.com::71c548a5-196e-4bde-9567-700fef4dffde" providerId="AD" clId="Web-{CEEFCAAE-368D-EB1B-A3AF-B4F8AC44B371}" dt="2026-01-09T18:49:57.242" v="5"/>
        <pc:sldMkLst>
          <pc:docMk/>
          <pc:sldMk cId="3968013732" sldId="258"/>
        </pc:sldMkLst>
      </pc:sldChg>
      <pc:sldChg chg="modSp add ord">
        <pc:chgData name="Kristen Wehe" userId="S::kwehe@uplandsoftware.com::71c548a5-196e-4bde-9567-700fef4dffde" providerId="AD" clId="Web-{CEEFCAAE-368D-EB1B-A3AF-B4F8AC44B371}" dt="2026-01-09T18:50:47.711" v="13"/>
        <pc:sldMkLst>
          <pc:docMk/>
          <pc:sldMk cId="583986310" sldId="259"/>
        </pc:sldMkLst>
        <pc:spChg chg="mod">
          <ac:chgData name="Kristen Wehe" userId="S::kwehe@uplandsoftware.com::71c548a5-196e-4bde-9567-700fef4dffde" providerId="AD" clId="Web-{CEEFCAAE-368D-EB1B-A3AF-B4F8AC44B371}" dt="2026-01-09T18:50:47.523" v="12" actId="20577"/>
          <ac:spMkLst>
            <pc:docMk/>
            <pc:sldMk cId="583986310" sldId="259"/>
            <ac:spMk id="61" creationId="{00000000-0000-0000-0000-000000000000}"/>
          </ac:spMkLst>
        </pc:spChg>
      </pc:sldChg>
      <pc:sldChg chg="del">
        <pc:chgData name="Kristen Wehe" userId="S::kwehe@uplandsoftware.com::71c548a5-196e-4bde-9567-700fef4dffde" providerId="AD" clId="Web-{CEEFCAAE-368D-EB1B-A3AF-B4F8AC44B371}" dt="2026-01-09T18:49:34.024" v="0"/>
        <pc:sldMkLst>
          <pc:docMk/>
          <pc:sldMk cId="1200804773" sldId="259"/>
        </pc:sldMkLst>
      </pc:sldChg>
      <pc:sldChg chg="modSp add ord">
        <pc:chgData name="Kristen Wehe" userId="S::kwehe@uplandsoftware.com::71c548a5-196e-4bde-9567-700fef4dffde" providerId="AD" clId="Web-{CEEFCAAE-368D-EB1B-A3AF-B4F8AC44B371}" dt="2026-01-09T18:51:28.336" v="24" actId="20577"/>
        <pc:sldMkLst>
          <pc:docMk/>
          <pc:sldMk cId="4218281453" sldId="260"/>
        </pc:sldMkLst>
        <pc:spChg chg="mod">
          <ac:chgData name="Kristen Wehe" userId="S::kwehe@uplandsoftware.com::71c548a5-196e-4bde-9567-700fef4dffde" providerId="AD" clId="Web-{CEEFCAAE-368D-EB1B-A3AF-B4F8AC44B371}" dt="2026-01-09T18:51:28.336" v="24" actId="20577"/>
          <ac:spMkLst>
            <pc:docMk/>
            <pc:sldMk cId="4218281453" sldId="260"/>
            <ac:spMk id="67" creationId="{00000000-0000-0000-0000-000000000000}"/>
          </ac:spMkLst>
        </pc:spChg>
      </pc:sldChg>
      <pc:sldChg chg="add del">
        <pc:chgData name="Kristen Wehe" userId="S::kwehe@uplandsoftware.com::71c548a5-196e-4bde-9567-700fef4dffde" providerId="AD" clId="Web-{CEEFCAAE-368D-EB1B-A3AF-B4F8AC44B371}" dt="2026-01-09T19:00:10.076" v="75"/>
        <pc:sldMkLst>
          <pc:docMk/>
          <pc:sldMk cId="1992522064"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47a458cf82_0_2: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47a458cf8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lab.secondstreet.com/articles/parenting-photo-contests/"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64900" y="2228850"/>
            <a:ext cx="7242600" cy="7563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Kid of the Month</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12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400" b="1" dirty="0">
                <a:solidFill>
                  <a:srgbClr val="2574DB"/>
                </a:solidFill>
                <a:latin typeface="Galano Grotesque"/>
                <a:ea typeface="Muli"/>
                <a:cs typeface="Muli"/>
                <a:sym typeface="Muli"/>
              </a:rPr>
              <a:t>ADVERTISERS TO TARGET</a:t>
            </a:r>
            <a:endParaRPr sz="14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Think about advertisers in your market that have larger budgets, want to be a part of a campaign that has a community and family focus and their demographic is the target audience of the theme.</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Healthcare</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Education</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Automotive</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Financial</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Insurance </a:t>
            </a:r>
            <a:endParaRPr sz="1500" dirty="0">
              <a:latin typeface="Galano Grotesque"/>
              <a:ea typeface="Muli"/>
              <a:cs typeface="Muli"/>
            </a:endParaRPr>
          </a:p>
          <a:p>
            <a:pPr marL="457200" lvl="0" indent="-323850" algn="l" rtl="0">
              <a:lnSpc>
                <a:spcPct val="115000"/>
              </a:lnSpc>
              <a:spcBef>
                <a:spcPts val="0"/>
              </a:spcBef>
              <a:spcAft>
                <a:spcPts val="0"/>
              </a:spcAft>
              <a:buSzPts val="1500"/>
              <a:buFont typeface="Muli"/>
              <a:buChar char="●"/>
            </a:pPr>
            <a:r>
              <a:rPr lang="en" sz="1500" dirty="0">
                <a:latin typeface="Galano Grotesque"/>
                <a:ea typeface="Muli"/>
                <a:cs typeface="Muli"/>
                <a:sym typeface="Muli"/>
              </a:rPr>
              <a:t>Regional and Local Attractions</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b="1" dirty="0">
                <a:solidFill>
                  <a:srgbClr val="2574DB"/>
                </a:solidFill>
                <a:latin typeface="Galano Grotesque"/>
                <a:ea typeface="Muli"/>
                <a:cs typeface="Muli"/>
                <a:sym typeface="Muli"/>
              </a:rPr>
              <a:t>BEST PRACTICE</a:t>
            </a:r>
            <a:endParaRPr sz="15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Change themes each month. See next page for ideas! Present winning kid a gift package with representatives from the media company and sponsor. This is great content for an article online, in print, on-air, and social posts. </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b="1" dirty="0">
                <a:solidFill>
                  <a:srgbClr val="2574DB"/>
                </a:solidFill>
                <a:latin typeface="Galano Grotesque"/>
                <a:ea typeface="Muli"/>
                <a:cs typeface="Muli"/>
                <a:sym typeface="Muli"/>
              </a:rPr>
              <a:t>HOW TO EXECUTE</a:t>
            </a:r>
            <a:endParaRPr sz="15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500" dirty="0">
                <a:latin typeface="Galano Grotesque"/>
                <a:ea typeface="Muli"/>
                <a:cs typeface="Muli"/>
                <a:sym typeface="Muli"/>
              </a:rPr>
              <a:t>Two-phase photo contest where the public nominates a kid each month. All nominations then move to voting round where the public votes for the winner (Two weeks of nominations and two weeks of voting).</a:t>
            </a: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5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200" b="1" dirty="0">
              <a:latin typeface="Galano Grotesque"/>
              <a:ea typeface="Muli"/>
              <a:cs typeface="Muli"/>
            </a:endParaRPr>
          </a:p>
          <a:p>
            <a:pPr marL="0" lvl="0" indent="0" algn="ctr" rtl="0">
              <a:spcBef>
                <a:spcPts val="0"/>
              </a:spcBef>
              <a:spcAft>
                <a:spcPts val="0"/>
              </a:spcAft>
              <a:buNone/>
            </a:pPr>
            <a:endParaRPr sz="1200" dirty="0">
              <a:latin typeface="Galano Grotesque"/>
            </a:endParaRPr>
          </a:p>
        </p:txBody>
      </p:sp>
      <p:pic>
        <p:nvPicPr>
          <p:cNvPr id="62" name="Google Shape;62;p14"/>
          <p:cNvPicPr preferRelativeResize="0"/>
          <p:nvPr/>
        </p:nvPicPr>
        <p:blipFill rotWithShape="1">
          <a:blip r:embed="rId3">
            <a:alphaModFix/>
          </a:blip>
          <a:srcRect t="11762" b="11861"/>
          <a:stretch/>
        </p:blipFill>
        <p:spPr>
          <a:xfrm>
            <a:off x="236775" y="304225"/>
            <a:ext cx="7298851" cy="1755450"/>
          </a:xfrm>
          <a:prstGeom prst="rect">
            <a:avLst/>
          </a:prstGeom>
          <a:noFill/>
          <a:ln>
            <a:noFill/>
          </a:ln>
        </p:spPr>
      </p:pic>
    </p:spTree>
    <p:extLst>
      <p:ext uri="{BB962C8B-B14F-4D97-AF65-F5344CB8AC3E}">
        <p14:creationId xmlns:p14="http://schemas.microsoft.com/office/powerpoint/2010/main" val="583986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367075"/>
            <a:ext cx="7295100" cy="84522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None/>
            </a:pPr>
            <a:r>
              <a:rPr lang="en" sz="2200" b="1" dirty="0">
                <a:solidFill>
                  <a:schemeClr val="dk1"/>
                </a:solidFill>
                <a:latin typeface="Galano Grotesque"/>
                <a:ea typeface="Oswald"/>
                <a:cs typeface="Oswald"/>
                <a:sym typeface="Oswald"/>
              </a:rPr>
              <a:t>Recurring Revenue Kid of the Month</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2000" b="1" dirty="0">
                <a:solidFill>
                  <a:schemeClr val="dk1"/>
                </a:solidFill>
                <a:latin typeface="Galano Grotesque"/>
                <a:ea typeface="Oswald"/>
                <a:cs typeface="Oswald"/>
                <a:sym typeface="Oswald"/>
              </a:rPr>
              <a:t>Themes</a:t>
            </a:r>
            <a:endParaRPr sz="20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endParaRPr sz="7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1250" b="1" u="sng" dirty="0">
                <a:solidFill>
                  <a:schemeClr val="hlink"/>
                </a:solidFill>
                <a:latin typeface="Galano Grotesque"/>
                <a:ea typeface="Muli"/>
                <a:cs typeface="Muli"/>
                <a:sym typeface="Muli"/>
                <a:hlinkClick r:id="rId3">
                  <a:extLst>
                    <a:ext uri="{A12FA001-AC4F-418D-AE19-62706E023703}">
                      <ahyp:hlinkClr xmlns:ahyp="http://schemas.microsoft.com/office/drawing/2018/hyperlinkcolor" val="tx"/>
                    </a:ext>
                  </a:extLst>
                </a:hlinkClick>
              </a:rPr>
              <a:t>Lab Article </a:t>
            </a:r>
            <a:r>
              <a:rPr lang="en" sz="1250" b="1" dirty="0">
                <a:solidFill>
                  <a:schemeClr val="dk1"/>
                </a:solidFill>
                <a:latin typeface="Galano Grotesque"/>
                <a:ea typeface="Muli"/>
                <a:cs typeface="Muli"/>
                <a:sym typeface="Muli"/>
              </a:rPr>
              <a:t>with 148 Ideas</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January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Creative Kids/Workout with Mom or Dad</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February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Hugs</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March</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Caught Napping</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April</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Easter/Spring</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May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Grads/Mommy and Me</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June</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Summer/Beach Babies/Daddy and Me</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July</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Patriotic</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August</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Back to School </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September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Sporty (Football)</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October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Halloween</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November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Thankful</a:t>
            </a:r>
            <a:endParaRPr sz="1250" dirty="0">
              <a:solidFill>
                <a:schemeClr val="dk1"/>
              </a:solidFill>
              <a:latin typeface="Galano Grotesque"/>
              <a:ea typeface="Muli"/>
              <a:cs typeface="Muli"/>
            </a:endParaRPr>
          </a:p>
          <a:p>
            <a:pPr marL="0" lvl="0" indent="0" algn="ctr" rtl="0">
              <a:lnSpc>
                <a:spcPct val="100000"/>
              </a:lnSpc>
              <a:spcBef>
                <a:spcPts val="0"/>
              </a:spcBef>
              <a:spcAft>
                <a:spcPts val="0"/>
              </a:spcAft>
              <a:buNone/>
            </a:pP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b="1" dirty="0">
                <a:solidFill>
                  <a:schemeClr val="dk1"/>
                </a:solidFill>
                <a:latin typeface="Galano Grotesque"/>
                <a:ea typeface="Muli"/>
                <a:cs typeface="Muli"/>
                <a:sym typeface="Muli"/>
              </a:rPr>
              <a:t>December</a:t>
            </a:r>
            <a:endParaRPr sz="1250" b="1" dirty="0">
              <a:solidFill>
                <a:schemeClr val="dk1"/>
              </a:solidFill>
              <a:latin typeface="Galano Grotesque"/>
              <a:ea typeface="Muli"/>
              <a:cs typeface="Muli"/>
            </a:endParaRPr>
          </a:p>
          <a:p>
            <a:pPr marL="0" lvl="0" indent="0" algn="ctr" rtl="0">
              <a:lnSpc>
                <a:spcPct val="100000"/>
              </a:lnSpc>
              <a:spcBef>
                <a:spcPts val="0"/>
              </a:spcBef>
              <a:spcAft>
                <a:spcPts val="0"/>
              </a:spcAft>
              <a:buNone/>
            </a:pPr>
            <a:r>
              <a:rPr lang="en" sz="1250" dirty="0">
                <a:solidFill>
                  <a:schemeClr val="dk1"/>
                </a:solidFill>
                <a:latin typeface="Galano Grotesque"/>
                <a:ea typeface="Muli"/>
                <a:cs typeface="Muli"/>
                <a:sym typeface="Muli"/>
              </a:rPr>
              <a:t>Scared of Santa/Holiday</a:t>
            </a:r>
            <a:endParaRPr sz="1250" dirty="0">
              <a:solidFill>
                <a:schemeClr val="dk1"/>
              </a:solidFill>
              <a:latin typeface="Galano Grotesque"/>
              <a:ea typeface="Muli"/>
              <a:cs typeface="Muli"/>
            </a:endParaRPr>
          </a:p>
        </p:txBody>
      </p:sp>
      <p:pic>
        <p:nvPicPr>
          <p:cNvPr id="68" name="Google Shape;68;p15"/>
          <p:cNvPicPr preferRelativeResize="0"/>
          <p:nvPr/>
        </p:nvPicPr>
        <p:blipFill rotWithShape="1">
          <a:blip r:embed="rId4">
            <a:alphaModFix/>
          </a:blip>
          <a:srcRect t="11759" b="41997"/>
          <a:stretch/>
        </p:blipFill>
        <p:spPr>
          <a:xfrm>
            <a:off x="236775" y="304225"/>
            <a:ext cx="7298851" cy="1062851"/>
          </a:xfrm>
          <a:prstGeom prst="rect">
            <a:avLst/>
          </a:prstGeom>
          <a:noFill/>
          <a:ln>
            <a:noFill/>
          </a:ln>
        </p:spPr>
      </p:pic>
    </p:spTree>
    <p:extLst>
      <p:ext uri="{BB962C8B-B14F-4D97-AF65-F5344CB8AC3E}">
        <p14:creationId xmlns:p14="http://schemas.microsoft.com/office/powerpoint/2010/main" val="4218281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Radio</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863965"/>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Kid of the Month</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cs typeface="Segoe UI"/>
                <a:sym typeface="Muli"/>
              </a:rPr>
              <a:t>Be the exclusive sponsor of this 12-Month Kid of the Month campaign. Each month our audience will submit nominations and then vote. Themes change each month (e.g. Halloween, Sporty, Messy) </a:t>
            </a: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Every month can feature different products/services and lead-gen questions from the sponsor. </a:t>
            </a:r>
            <a:endParaRPr lang="en" dirty="0">
              <a:solidFill>
                <a:schemeClr val="dk1"/>
              </a:solidFill>
              <a:latin typeface="Galano Grotesque"/>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Kid of the Month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(on-air,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yourwebsitegoeshere.com</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80x :30 promotional spots weekly (M-F 6a-7p, Sa-Su 8a-4p)</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120x :30 streaming promo spots weekly (M-F 6a-7p, Sa-Su 8a-4p)</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60x :30 on-air commercials weekly (M-F 6a-7p)</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Kids Valued at $XXX Per Month for 12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12 months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4</Slides>
  <Notes>4</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Simple Light</vt:lpstr>
      <vt:lpstr>   How to Use This Sales One-Sheet</vt:lpstr>
      <vt:lpstr>      Recurring Revenue Kid of the Month 12 Month Campaign  ADVERTISERS TO TARGET Think about advertisers in your market that have larger budgets, want to be a part of a campaign that has a community and family focus and their demographic is the target audience of the theme.  Healthcare Education Automotive Financial Insurance  Regional and Local Attractions  BEST PRACTICE Change themes each month. See next page for ideas! Present winning kid a gift package with representatives from the media company and sponsor. This is great content for an article online, in print, on-air, and social posts.   HOW TO EXECUTE Two-phase photo contest where the public nominates a kid each month. All nominations then move to voting round where the public votes for the winner (Two weeks of nominations and two weeks of voting).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295</cp:revision>
  <dcterms:modified xsi:type="dcterms:W3CDTF">2026-01-09T22:47:04Z</dcterms:modified>
</cp:coreProperties>
</file>