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6"/>
  </p:notesMasterIdLst>
  <p:sldIdLst>
    <p:sldId id="256" r:id="rId2"/>
    <p:sldId id="259" r:id="rId3"/>
    <p:sldId id="260" r:id="rId4"/>
    <p:sldId id="257" r:id="rId5"/>
  </p:sldIdLst>
  <p:sldSz cx="7772400" cy="10058400"/>
  <p:notesSz cx="6858000" cy="9144000"/>
  <p:embeddedFontLst>
    <p:embeddedFont>
      <p:font typeface="Galano Grotesque" panose="020B0604020202020204" charset="0"/>
      <p:regular r:id="rId7"/>
      <p:bold r:id="rId8"/>
      <p:italic r:id="rId9"/>
      <p:boldItalic r:id="rId1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574D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6EBB0FE-A029-C214-9011-29C6949AEA5B}" v="127" dt="2026-01-09T17:30:14.701"/>
    <p1510:client id="{196B44AC-C620-376B-E731-FB4BDEFEF3D0}" v="289" dt="2026-01-09T16:52:29.160"/>
    <p1510:client id="{2298294F-BC3C-62C6-B467-7FBC252A6D4C}" v="113" dt="2026-01-09T18:28:52.126"/>
    <p1510:client id="{48377A28-330B-1B55-E039-586F56CCFB5D}" v="21" dt="2026-01-09T18:43:18.207"/>
    <p1510:client id="{5958F89A-2D8E-5F7F-4976-75B8ED2FF0B9}" v="24" dt="2026-01-09T17:06:18.973"/>
    <p1510:client id="{624BDCB2-DD77-7917-6DDA-AE171E9D901D}" v="9" dt="2026-01-09T22:18:27.182"/>
    <p1510:client id="{66AB5DB8-CA0A-347E-1458-B4604E96AE65}" v="17" dt="2026-01-09T17:00:34.854"/>
    <p1510:client id="{75593FA8-1AE3-56AD-379F-87AE14907F27}" v="20" dt="2026-01-09T17:31:17.737"/>
    <p1510:client id="{7BD2926E-E15E-BD05-ED12-BC137FAAC200}" v="472" dt="2026-01-09T16:06:11.109"/>
    <p1510:client id="{8C7996C1-79F9-3AE8-7692-8054F01407BA}" v="17" dt="2026-01-09T19:02:11.313"/>
    <p1510:client id="{9C900849-AFCF-C45D-8AB4-6DCD154BE164}" v="20" dt="2026-01-09T17:46:07.904"/>
    <p1510:client id="{A995A02B-EDBA-5417-BA73-81AF184069BC}" v="120" dt="2026-01-09T17:52:45.569"/>
    <p1510:client id="{AC473ADB-EF4A-DA90-5ABB-18E9E9A2ADF8}" v="172" dt="2026-01-09T17:26:11.100"/>
    <p1510:client id="{ADDD1B6C-BF94-A86D-A0A0-9CE342A19C19}" v="25" dt="2026-01-09T16:16:01.316"/>
    <p1510:client id="{C963AB8F-F318-F0A8-4F40-25FC61EC8398}" v="22" dt="2026-01-09T16:13:23.559"/>
    <p1510:client id="{CEDE35FB-7B33-63AC-81E1-6744759F8D81}" v="21" dt="2026-01-09T17:49:04.249"/>
    <p1510:client id="{CEEFCAAE-368D-EB1B-A3AF-B4F8AC44B371}" v="134" dt="2026-01-09T19:01:28.122"/>
    <p1510:client id="{D0001CDB-9F9C-CF76-144D-C8C473224FC6}" v="26" dt="2026-01-09T16:10:23.975"/>
    <p1510:client id="{DFC82E5B-5DCC-7AE0-FF81-76C43105A101}" v="19" dt="2026-01-09T19:04:28.177"/>
    <p1510:client id="{EB7E8BAB-7BE5-66B6-EFFB-3779C0CA643C}" v="17" dt="2026-01-09T18:47:03.818"/>
    <p1510:client id="{F6947DE7-9662-EE8F-C6F0-BD571DAD80AC}" v="23" dt="2026-01-09T18:33:40.37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3168"/>
        <p:guide pos="2448"/>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2.fntdata"/><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font" Target="fonts/font1.fntdata"/><Relationship Id="rId12" Type="http://schemas.openxmlformats.org/officeDocument/2006/relationships/viewProps" Target="view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font" Target="fonts/font4.fntdata"/><Relationship Id="rId4" Type="http://schemas.openxmlformats.org/officeDocument/2006/relationships/slide" Target="slides/slide3.xml"/><Relationship Id="rId9" Type="http://schemas.openxmlformats.org/officeDocument/2006/relationships/font" Target="fonts/font3.fntdata"/><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risten Wehe" userId="S::kwehe@uplandsoftware.com::71c548a5-196e-4bde-9567-700fef4dffde" providerId="AD" clId="Web-{624BDCB2-DD77-7917-6DDA-AE171E9D901D}"/>
    <pc:docChg chg="modSld">
      <pc:chgData name="Kristen Wehe" userId="S::kwehe@uplandsoftware.com::71c548a5-196e-4bde-9567-700fef4dffde" providerId="AD" clId="Web-{624BDCB2-DD77-7917-6DDA-AE171E9D901D}" dt="2026-01-09T22:18:26.838" v="3" actId="20577"/>
      <pc:docMkLst>
        <pc:docMk/>
      </pc:docMkLst>
      <pc:sldChg chg="modSp">
        <pc:chgData name="Kristen Wehe" userId="S::kwehe@uplandsoftware.com::71c548a5-196e-4bde-9567-700fef4dffde" providerId="AD" clId="Web-{624BDCB2-DD77-7917-6DDA-AE171E9D901D}" dt="2026-01-09T22:18:26.838" v="3" actId="20577"/>
        <pc:sldMkLst>
          <pc:docMk/>
          <pc:sldMk cId="0" sldId="257"/>
        </pc:sldMkLst>
        <pc:spChg chg="mod">
          <ac:chgData name="Kristen Wehe" userId="S::kwehe@uplandsoftware.com::71c548a5-196e-4bde-9567-700fef4dffde" providerId="AD" clId="Web-{624BDCB2-DD77-7917-6DDA-AE171E9D901D}" dt="2026-01-09T22:18:26.838" v="3" actId="20577"/>
          <ac:spMkLst>
            <pc:docMk/>
            <pc:sldMk cId="0" sldId="257"/>
            <ac:spMk id="7" creationId="{FC1E980A-3AF2-0849-9F92-EB312C06691C}"/>
          </ac:spMkLst>
        </pc:spChg>
      </pc:sldChg>
    </pc:docChg>
  </pc:docChgLst>
  <pc:docChgLst>
    <pc:chgData name="Kristen Wehe" userId="S::kwehe@uplandsoftware.com::71c548a5-196e-4bde-9567-700fef4dffde" providerId="AD" clId="Web-{DFC82E5B-5DCC-7AE0-FF81-76C43105A101}"/>
    <pc:docChg chg="modSld">
      <pc:chgData name="Kristen Wehe" userId="S::kwehe@uplandsoftware.com::71c548a5-196e-4bde-9567-700fef4dffde" providerId="AD" clId="Web-{DFC82E5B-5DCC-7AE0-FF81-76C43105A101}" dt="2026-01-09T19:04:25.130" v="9" actId="20577"/>
      <pc:docMkLst>
        <pc:docMk/>
      </pc:docMkLst>
      <pc:sldChg chg="modSp">
        <pc:chgData name="Kristen Wehe" userId="S::kwehe@uplandsoftware.com::71c548a5-196e-4bde-9567-700fef4dffde" providerId="AD" clId="Web-{DFC82E5B-5DCC-7AE0-FF81-76C43105A101}" dt="2026-01-09T19:04:25.130" v="9" actId="20577"/>
        <pc:sldMkLst>
          <pc:docMk/>
          <pc:sldMk cId="0" sldId="257"/>
        </pc:sldMkLst>
        <pc:spChg chg="mod">
          <ac:chgData name="Kristen Wehe" userId="S::kwehe@uplandsoftware.com::71c548a5-196e-4bde-9567-700fef4dffde" providerId="AD" clId="Web-{DFC82E5B-5DCC-7AE0-FF81-76C43105A101}" dt="2026-01-09T19:04:25.130" v="9" actId="20577"/>
          <ac:spMkLst>
            <pc:docMk/>
            <pc:sldMk cId="0" sldId="257"/>
            <ac:spMk id="7" creationId="{FC1E980A-3AF2-0849-9F92-EB312C06691C}"/>
          </ac:spMkLst>
        </pc:spChg>
        <pc:spChg chg="mod">
          <ac:chgData name="Kristen Wehe" userId="S::kwehe@uplandsoftware.com::71c548a5-196e-4bde-9567-700fef4dffde" providerId="AD" clId="Web-{DFC82E5B-5DCC-7AE0-FF81-76C43105A101}" dt="2026-01-09T19:04:08.849" v="3" actId="20577"/>
          <ac:spMkLst>
            <pc:docMk/>
            <pc:sldMk cId="0" sldId="257"/>
            <ac:spMk id="63"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
        <p:cNvGrpSpPr/>
        <p:nvPr/>
      </p:nvGrpSpPr>
      <p:grpSpPr>
        <a:xfrm>
          <a:off x="0" y="0"/>
          <a:ext cx="0" cy="0"/>
          <a:chOff x="0" y="0"/>
          <a:chExt cx="0" cy="0"/>
        </a:xfrm>
      </p:grpSpPr>
      <p:sp>
        <p:nvSpPr>
          <p:cNvPr id="52" name="Google Shape;52;g7a4f792647_0_7:notes"/>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 name="Google Shape;53;g7a4f792647_0_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47a458cf82_0_2:notes"/>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47a458cf82_0_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g47a458cf82_1_0:notes"/>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 name="Google Shape;65;g47a458cf82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5f4cd6c1f9_1_43:notes"/>
          <p:cNvSpPr>
            <a:spLocks noGrp="1" noRot="1" noChangeAspect="1"/>
          </p:cNvSpPr>
          <p:nvPr>
            <p:ph type="sldImg" idx="2"/>
          </p:nvPr>
        </p:nvSpPr>
        <p:spPr>
          <a:xfrm>
            <a:off x="2105025" y="685800"/>
            <a:ext cx="2649538"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5f4cd6c1f9_1_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0"/>
        <p:cNvGrpSpPr/>
        <p:nvPr/>
      </p:nvGrpSpPr>
      <p:grpSpPr>
        <a:xfrm>
          <a:off x="0" y="0"/>
          <a:ext cx="0" cy="0"/>
          <a:chOff x="0" y="0"/>
          <a:chExt cx="0" cy="0"/>
        </a:xfrm>
      </p:grpSpPr>
      <p:sp>
        <p:nvSpPr>
          <p:cNvPr id="11" name="Google Shape;11;p2"/>
          <p:cNvSpPr txBox="1">
            <a:spLocks noGrp="1"/>
          </p:cNvSpPr>
          <p:nvPr>
            <p:ph type="ctrTitle"/>
          </p:nvPr>
        </p:nvSpPr>
        <p:spPr>
          <a:xfrm>
            <a:off x="264952" y="1456058"/>
            <a:ext cx="7242600" cy="40140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2" name="Google Shape;12;p2"/>
          <p:cNvSpPr txBox="1">
            <a:spLocks noGrp="1"/>
          </p:cNvSpPr>
          <p:nvPr>
            <p:ph type="subTitle" idx="1"/>
          </p:nvPr>
        </p:nvSpPr>
        <p:spPr>
          <a:xfrm>
            <a:off x="264945" y="5542289"/>
            <a:ext cx="7242600" cy="1550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3" name="Google Shape;13;p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5"/>
        <p:cNvGrpSpPr/>
        <p:nvPr/>
      </p:nvGrpSpPr>
      <p:grpSpPr>
        <a:xfrm>
          <a:off x="0" y="0"/>
          <a:ext cx="0" cy="0"/>
          <a:chOff x="0" y="0"/>
          <a:chExt cx="0" cy="0"/>
        </a:xfrm>
      </p:grpSpPr>
      <p:sp>
        <p:nvSpPr>
          <p:cNvPr id="46" name="Google Shape;46;p11"/>
          <p:cNvSpPr txBox="1">
            <a:spLocks noGrp="1"/>
          </p:cNvSpPr>
          <p:nvPr>
            <p:ph type="title" hasCustomPrompt="1"/>
          </p:nvPr>
        </p:nvSpPr>
        <p:spPr>
          <a:xfrm>
            <a:off x="264945" y="2163089"/>
            <a:ext cx="7242600" cy="38397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7" name="Google Shape;47;p11"/>
          <p:cNvSpPr txBox="1">
            <a:spLocks noGrp="1"/>
          </p:cNvSpPr>
          <p:nvPr>
            <p:ph type="body" idx="1"/>
          </p:nvPr>
        </p:nvSpPr>
        <p:spPr>
          <a:xfrm>
            <a:off x="264945" y="6164351"/>
            <a:ext cx="7242600" cy="25437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8" name="Google Shape;48;p11"/>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9"/>
        <p:cNvGrpSpPr/>
        <p:nvPr/>
      </p:nvGrpSpPr>
      <p:grpSpPr>
        <a:xfrm>
          <a:off x="0" y="0"/>
          <a:ext cx="0" cy="0"/>
          <a:chOff x="0" y="0"/>
          <a:chExt cx="0" cy="0"/>
        </a:xfrm>
      </p:grpSpPr>
      <p:sp>
        <p:nvSpPr>
          <p:cNvPr id="50" name="Google Shape;50;p1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4"/>
        <p:cNvGrpSpPr/>
        <p:nvPr/>
      </p:nvGrpSpPr>
      <p:grpSpPr>
        <a:xfrm>
          <a:off x="0" y="0"/>
          <a:ext cx="0" cy="0"/>
          <a:chOff x="0" y="0"/>
          <a:chExt cx="0" cy="0"/>
        </a:xfrm>
      </p:grpSpPr>
      <p:sp>
        <p:nvSpPr>
          <p:cNvPr id="15" name="Google Shape;15;p3"/>
          <p:cNvSpPr txBox="1">
            <a:spLocks noGrp="1"/>
          </p:cNvSpPr>
          <p:nvPr>
            <p:ph type="title"/>
          </p:nvPr>
        </p:nvSpPr>
        <p:spPr>
          <a:xfrm>
            <a:off x="264945" y="4206107"/>
            <a:ext cx="7242600" cy="16461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6" name="Google Shape;16;p3"/>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9" name="Google Shape;19;p4"/>
          <p:cNvSpPr txBox="1">
            <a:spLocks noGrp="1"/>
          </p:cNvSpPr>
          <p:nvPr>
            <p:ph type="body" idx="1"/>
          </p:nvPr>
        </p:nvSpPr>
        <p:spPr>
          <a:xfrm>
            <a:off x="264945" y="2253729"/>
            <a:ext cx="7242600" cy="66810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20" name="Google Shape;20;p4"/>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1"/>
        <p:cNvGrpSpPr/>
        <p:nvPr/>
      </p:nvGrpSpPr>
      <p:grpSpPr>
        <a:xfrm>
          <a:off x="0" y="0"/>
          <a:ext cx="0" cy="0"/>
          <a:chOff x="0" y="0"/>
          <a:chExt cx="0" cy="0"/>
        </a:xfrm>
      </p:grpSpPr>
      <p:sp>
        <p:nvSpPr>
          <p:cNvPr id="22" name="Google Shape;22;p5"/>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3" name="Google Shape;23;p5"/>
          <p:cNvSpPr txBox="1">
            <a:spLocks noGrp="1"/>
          </p:cNvSpPr>
          <p:nvPr>
            <p:ph type="body" idx="1"/>
          </p:nvPr>
        </p:nvSpPr>
        <p:spPr>
          <a:xfrm>
            <a:off x="264945" y="2253729"/>
            <a:ext cx="3399900" cy="66810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body" idx="2"/>
          </p:nvPr>
        </p:nvSpPr>
        <p:spPr>
          <a:xfrm>
            <a:off x="4107540" y="2253729"/>
            <a:ext cx="3399900" cy="66810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5" name="Google Shape;25;p5"/>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6"/>
        <p:cNvGrpSpPr/>
        <p:nvPr/>
      </p:nvGrpSpPr>
      <p:grpSpPr>
        <a:xfrm>
          <a:off x="0" y="0"/>
          <a:ext cx="0" cy="0"/>
          <a:chOff x="0" y="0"/>
          <a:chExt cx="0" cy="0"/>
        </a:xfrm>
      </p:grpSpPr>
      <p:sp>
        <p:nvSpPr>
          <p:cNvPr id="27" name="Google Shape;27;p6"/>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8" name="Google Shape;28;p6"/>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9"/>
        <p:cNvGrpSpPr/>
        <p:nvPr/>
      </p:nvGrpSpPr>
      <p:grpSpPr>
        <a:xfrm>
          <a:off x="0" y="0"/>
          <a:ext cx="0" cy="0"/>
          <a:chOff x="0" y="0"/>
          <a:chExt cx="0" cy="0"/>
        </a:xfrm>
      </p:grpSpPr>
      <p:sp>
        <p:nvSpPr>
          <p:cNvPr id="30" name="Google Shape;30;p7"/>
          <p:cNvSpPr txBox="1">
            <a:spLocks noGrp="1"/>
          </p:cNvSpPr>
          <p:nvPr>
            <p:ph type="title"/>
          </p:nvPr>
        </p:nvSpPr>
        <p:spPr>
          <a:xfrm>
            <a:off x="264945" y="1086507"/>
            <a:ext cx="2386800" cy="14778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1" name="Google Shape;31;p7"/>
          <p:cNvSpPr txBox="1">
            <a:spLocks noGrp="1"/>
          </p:cNvSpPr>
          <p:nvPr>
            <p:ph type="body" idx="1"/>
          </p:nvPr>
        </p:nvSpPr>
        <p:spPr>
          <a:xfrm>
            <a:off x="264945" y="2717440"/>
            <a:ext cx="2386800" cy="62175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2" name="Google Shape;32;p7"/>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3"/>
        <p:cNvGrpSpPr/>
        <p:nvPr/>
      </p:nvGrpSpPr>
      <p:grpSpPr>
        <a:xfrm>
          <a:off x="0" y="0"/>
          <a:ext cx="0" cy="0"/>
          <a:chOff x="0" y="0"/>
          <a:chExt cx="0" cy="0"/>
        </a:xfrm>
      </p:grpSpPr>
      <p:sp>
        <p:nvSpPr>
          <p:cNvPr id="34" name="Google Shape;34;p8"/>
          <p:cNvSpPr txBox="1">
            <a:spLocks noGrp="1"/>
          </p:cNvSpPr>
          <p:nvPr>
            <p:ph type="title"/>
          </p:nvPr>
        </p:nvSpPr>
        <p:spPr>
          <a:xfrm>
            <a:off x="416713" y="880293"/>
            <a:ext cx="5412600" cy="7999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5" name="Google Shape;35;p8"/>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6"/>
        <p:cNvGrpSpPr/>
        <p:nvPr/>
      </p:nvGrpSpPr>
      <p:grpSpPr>
        <a:xfrm>
          <a:off x="0" y="0"/>
          <a:ext cx="0" cy="0"/>
          <a:chOff x="0" y="0"/>
          <a:chExt cx="0" cy="0"/>
        </a:xfrm>
      </p:grpSpPr>
      <p:sp>
        <p:nvSpPr>
          <p:cNvPr id="37" name="Google Shape;37;p9"/>
          <p:cNvSpPr/>
          <p:nvPr/>
        </p:nvSpPr>
        <p:spPr>
          <a:xfrm>
            <a:off x="3886200" y="-244"/>
            <a:ext cx="3886200" cy="100584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9"/>
          <p:cNvSpPr txBox="1">
            <a:spLocks noGrp="1"/>
          </p:cNvSpPr>
          <p:nvPr>
            <p:ph type="title"/>
          </p:nvPr>
        </p:nvSpPr>
        <p:spPr>
          <a:xfrm>
            <a:off x="225675" y="2411542"/>
            <a:ext cx="3438300" cy="28986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9" name="Google Shape;39;p9"/>
          <p:cNvSpPr txBox="1">
            <a:spLocks noGrp="1"/>
          </p:cNvSpPr>
          <p:nvPr>
            <p:ph type="subTitle" idx="1"/>
          </p:nvPr>
        </p:nvSpPr>
        <p:spPr>
          <a:xfrm>
            <a:off x="225675" y="5481569"/>
            <a:ext cx="3438300" cy="24153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40" name="Google Shape;40;p9"/>
          <p:cNvSpPr txBox="1">
            <a:spLocks noGrp="1"/>
          </p:cNvSpPr>
          <p:nvPr>
            <p:ph type="body" idx="2"/>
          </p:nvPr>
        </p:nvSpPr>
        <p:spPr>
          <a:xfrm>
            <a:off x="4198575" y="1415969"/>
            <a:ext cx="3261300" cy="7226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1" name="Google Shape;41;p9"/>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2"/>
        <p:cNvGrpSpPr/>
        <p:nvPr/>
      </p:nvGrpSpPr>
      <p:grpSpPr>
        <a:xfrm>
          <a:off x="0" y="0"/>
          <a:ext cx="0" cy="0"/>
          <a:chOff x="0" y="0"/>
          <a:chExt cx="0" cy="0"/>
        </a:xfrm>
      </p:grpSpPr>
      <p:sp>
        <p:nvSpPr>
          <p:cNvPr id="43" name="Google Shape;43;p10"/>
          <p:cNvSpPr txBox="1">
            <a:spLocks noGrp="1"/>
          </p:cNvSpPr>
          <p:nvPr>
            <p:ph type="body" idx="1"/>
          </p:nvPr>
        </p:nvSpPr>
        <p:spPr>
          <a:xfrm>
            <a:off x="264945" y="8273124"/>
            <a:ext cx="5099100" cy="11832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4" name="Google Shape;44;p10"/>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264945" y="870271"/>
            <a:ext cx="7242600" cy="11199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264945" y="2253729"/>
            <a:ext cx="7242600" cy="66810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7201589" y="9119180"/>
            <a:ext cx="466500" cy="7698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pic>
        <p:nvPicPr>
          <p:cNvPr id="9" name="Google Shape;9;p1"/>
          <p:cNvPicPr preferRelativeResize="0"/>
          <p:nvPr/>
        </p:nvPicPr>
        <p:blipFill>
          <a:blip r:embed="rId13">
            <a:alphaModFix/>
          </a:blip>
          <a:stretch>
            <a:fillRect/>
          </a:stretch>
        </p:blipFill>
        <p:spPr>
          <a:xfrm>
            <a:off x="-34650" y="25"/>
            <a:ext cx="7807048" cy="10058375"/>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s://lab.secondstreet.com/articles/parenting-photo-contests/" TargetMode="External"/><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4"/>
        <p:cNvGrpSpPr/>
        <p:nvPr/>
      </p:nvGrpSpPr>
      <p:grpSpPr>
        <a:xfrm>
          <a:off x="0" y="0"/>
          <a:ext cx="0" cy="0"/>
          <a:chOff x="0" y="0"/>
          <a:chExt cx="0" cy="0"/>
        </a:xfrm>
      </p:grpSpPr>
      <p:sp>
        <p:nvSpPr>
          <p:cNvPr id="55" name="Google Shape;55;p13"/>
          <p:cNvSpPr txBox="1">
            <a:spLocks noGrp="1"/>
          </p:cNvSpPr>
          <p:nvPr>
            <p:ph type="ctrTitle"/>
          </p:nvPr>
        </p:nvSpPr>
        <p:spPr>
          <a:xfrm>
            <a:off x="264900" y="528200"/>
            <a:ext cx="7242600" cy="6720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endParaRPr lang="en-US" sz="2500" b="1" dirty="0">
              <a:latin typeface="Galano Grotesque"/>
              <a:ea typeface="Oswald"/>
              <a:cs typeface="Oswald"/>
            </a:endParaRPr>
          </a:p>
          <a:p>
            <a:pPr marL="0" lvl="0" indent="0" algn="ctr" rtl="0">
              <a:spcBef>
                <a:spcPts val="0"/>
              </a:spcBef>
              <a:spcAft>
                <a:spcPts val="0"/>
              </a:spcAft>
              <a:buNone/>
            </a:pPr>
            <a:endParaRPr sz="2500" b="1" dirty="0">
              <a:latin typeface="Galano Grotesque"/>
              <a:ea typeface="Oswald"/>
              <a:cs typeface="Oswald"/>
            </a:endParaRPr>
          </a:p>
          <a:p>
            <a:pPr marL="0" lvl="0" indent="0" algn="ctr" rtl="0">
              <a:spcBef>
                <a:spcPts val="0"/>
              </a:spcBef>
              <a:spcAft>
                <a:spcPts val="0"/>
              </a:spcAft>
              <a:buNone/>
            </a:pPr>
            <a:endParaRPr sz="2500" b="1" dirty="0">
              <a:latin typeface="Galano Grotesque"/>
              <a:ea typeface="Oswald"/>
              <a:cs typeface="Oswald"/>
            </a:endParaRPr>
          </a:p>
          <a:p>
            <a:pPr marL="0" lvl="0" indent="0" algn="ctr" rtl="0">
              <a:spcBef>
                <a:spcPts val="0"/>
              </a:spcBef>
              <a:spcAft>
                <a:spcPts val="0"/>
              </a:spcAft>
              <a:buNone/>
            </a:pPr>
            <a:r>
              <a:rPr lang="en" sz="3000" b="1">
                <a:latin typeface="Galano Grotesque"/>
                <a:ea typeface="Oswald"/>
                <a:cs typeface="Oswald"/>
                <a:sym typeface="Oswald"/>
              </a:rPr>
              <a:t>How to Use This Sales One-Sheet</a:t>
            </a:r>
            <a:endParaRPr sz="3000" b="1">
              <a:latin typeface="Galano Grotesque"/>
              <a:ea typeface="Oswald"/>
              <a:cs typeface="Oswald"/>
            </a:endParaRPr>
          </a:p>
        </p:txBody>
      </p:sp>
      <p:sp>
        <p:nvSpPr>
          <p:cNvPr id="56" name="Google Shape;56;p13"/>
          <p:cNvSpPr txBox="1"/>
          <p:nvPr/>
        </p:nvSpPr>
        <p:spPr>
          <a:xfrm>
            <a:off x="211050" y="1314250"/>
            <a:ext cx="7350300" cy="8201700"/>
          </a:xfrm>
          <a:prstGeom prst="rect">
            <a:avLst/>
          </a:prstGeom>
          <a:noFill/>
          <a:ln>
            <a:noFill/>
          </a:ln>
        </p:spPr>
        <p:txBody>
          <a:bodyPr spcFirstLastPara="1" wrap="square" lIns="91425" tIns="91425" rIns="91425" bIns="91425" anchor="t" anchorCtr="0">
            <a:noAutofit/>
          </a:bodyPr>
          <a:lstStyle/>
          <a:p>
            <a:r>
              <a:rPr lang="en" sz="1600" dirty="0">
                <a:solidFill>
                  <a:schemeClr val="dk1"/>
                </a:solidFill>
                <a:latin typeface="Galano Grotesque"/>
                <a:ea typeface="Muli"/>
                <a:cs typeface="Muli"/>
                <a:sym typeface="Muli"/>
              </a:rPr>
              <a:t>The following one-sheets are meant to help you sell Recurring Revenue promotions that drive monthly revenue for you and qualified leads for your clients.</a:t>
            </a:r>
            <a:endParaRPr lang="en-US" sz="1600" dirty="0">
              <a:solidFill>
                <a:schemeClr val="dk1"/>
              </a:solidFill>
              <a:latin typeface="Galano Grotesque"/>
              <a:ea typeface="Muli"/>
              <a:cs typeface="Muli"/>
              <a:sym typeface="Muli"/>
            </a:endParaRPr>
          </a:p>
          <a:p>
            <a:pPr marL="0" lvl="0" indent="0" algn="l">
              <a:lnSpc>
                <a:spcPct val="100000"/>
              </a:lnSpc>
              <a:spcBef>
                <a:spcPts val="0"/>
              </a:spcBef>
              <a:spcAft>
                <a:spcPts val="0"/>
              </a:spcAft>
              <a:buNone/>
            </a:pPr>
            <a:endParaRPr lang="en" sz="1600" dirty="0">
              <a:solidFill>
                <a:schemeClr val="dk1"/>
              </a:solidFill>
              <a:latin typeface="Galano Grotesque"/>
              <a:ea typeface="Muli"/>
              <a:cs typeface="Muli"/>
            </a:endParaRPr>
          </a:p>
          <a:p>
            <a:pPr marL="0" lvl="0" indent="0" algn="l" rtl="0">
              <a:lnSpc>
                <a:spcPct val="100000"/>
              </a:lnSpc>
              <a:spcBef>
                <a:spcPts val="0"/>
              </a:spcBef>
              <a:spcAft>
                <a:spcPts val="0"/>
              </a:spcAft>
              <a:buNone/>
            </a:pPr>
            <a:r>
              <a:rPr lang="en" sz="1600" b="1" dirty="0">
                <a:solidFill>
                  <a:schemeClr val="dk1"/>
                </a:solidFill>
                <a:latin typeface="Galano Grotesque"/>
                <a:ea typeface="Oswald"/>
                <a:cs typeface="Oswald"/>
                <a:sym typeface="Oswald"/>
              </a:rPr>
              <a:t>Promotion Name and Header Graphic</a:t>
            </a:r>
            <a:endParaRPr sz="1600" b="1">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dirty="0">
                <a:solidFill>
                  <a:schemeClr val="dk1"/>
                </a:solidFill>
                <a:latin typeface="Galano Grotesque"/>
                <a:ea typeface="Muli"/>
                <a:cs typeface="Muli"/>
                <a:sym typeface="Muli"/>
              </a:rPr>
              <a:t>Yes you can edit the name and/or header graphic of the promotion. Or even the type (e.g. You want to do a sweepstakes instead of a photo contest).</a:t>
            </a:r>
            <a:endParaRPr sz="160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dirty="0">
                <a:solidFill>
                  <a:schemeClr val="dk1"/>
                </a:solidFill>
                <a:latin typeface="Galano Grotesque"/>
                <a:ea typeface="Oswald"/>
                <a:cs typeface="Oswald"/>
                <a:sym typeface="Oswald"/>
              </a:rPr>
              <a:t>Time Frame</a:t>
            </a:r>
            <a:endParaRPr sz="1600" b="1">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dirty="0">
                <a:solidFill>
                  <a:schemeClr val="dk1"/>
                </a:solidFill>
                <a:latin typeface="Galano Grotesque"/>
                <a:ea typeface="Muli"/>
                <a:cs typeface="Muli"/>
                <a:sym typeface="Muli"/>
              </a:rPr>
              <a:t>We have these as 9-12 month packages. If you’re looking for something with a shorter time frame to align with programming or a special issue, you can adjust the timing of the campaign. </a:t>
            </a:r>
            <a:endParaRPr sz="1600" dirty="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dirty="0">
                <a:solidFill>
                  <a:schemeClr val="dk1"/>
                </a:solidFill>
                <a:latin typeface="Galano Grotesque"/>
                <a:ea typeface="Oswald"/>
                <a:cs typeface="Oswald"/>
                <a:sym typeface="Oswald"/>
              </a:rPr>
              <a:t>Package</a:t>
            </a:r>
            <a:endParaRPr sz="1600" b="1">
              <a:solidFill>
                <a:schemeClr val="dk1"/>
              </a:solidFill>
              <a:latin typeface="Galano Grotesque"/>
              <a:ea typeface="Oswald"/>
              <a:cs typeface="Oswald"/>
            </a:endParaRPr>
          </a:p>
          <a:p>
            <a:r>
              <a:rPr lang="en" sz="1600" dirty="0">
                <a:solidFill>
                  <a:schemeClr val="dk1"/>
                </a:solidFill>
                <a:latin typeface="Galano Grotesque"/>
                <a:ea typeface="Muli"/>
                <a:cs typeface="Muli"/>
                <a:sym typeface="Muli"/>
              </a:rPr>
              <a:t>We have created packages based on media type that include digital, core, email, and social media. If you would like to edit the items in the package to reflect the inventory or capabilities of your media company, go for it! </a:t>
            </a:r>
            <a:endParaRPr sz="1600" dirty="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dirty="0">
                <a:solidFill>
                  <a:schemeClr val="dk1"/>
                </a:solidFill>
                <a:latin typeface="Galano Grotesque"/>
                <a:ea typeface="Oswald"/>
                <a:cs typeface="Oswald"/>
                <a:sym typeface="Oswald"/>
              </a:rPr>
              <a:t>Pricing</a:t>
            </a:r>
            <a:endParaRPr sz="1600" b="1">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dirty="0">
                <a:solidFill>
                  <a:schemeClr val="dk1"/>
                </a:solidFill>
                <a:latin typeface="Galano Grotesque"/>
                <a:ea typeface="Muli"/>
                <a:cs typeface="Muli"/>
                <a:sym typeface="Muli"/>
              </a:rPr>
              <a:t>We have created pricing tiers based on small, mid-size and large markets. These pricing tiers are an average of what we see our partners charging for custom promotions. Feel free to adjust these pricing tiers based on your market size, media type, promotion length, unique package, and what you feel the market can bear in terms of pricing. </a:t>
            </a:r>
            <a:endParaRPr sz="160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dirty="0">
                <a:solidFill>
                  <a:schemeClr val="dk1"/>
                </a:solidFill>
                <a:latin typeface="Galano Grotesque"/>
                <a:ea typeface="Oswald"/>
                <a:cs typeface="Oswald"/>
                <a:sym typeface="Oswald"/>
              </a:rPr>
              <a:t>Prize</a:t>
            </a:r>
            <a:endParaRPr sz="1600" b="1">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dirty="0">
                <a:solidFill>
                  <a:schemeClr val="dk1"/>
                </a:solidFill>
                <a:latin typeface="Galano Grotesque"/>
                <a:ea typeface="Muli"/>
                <a:cs typeface="Muli"/>
                <a:sym typeface="Muli"/>
              </a:rPr>
              <a:t>A suggested prize is on each one-sheet. You can adjust the prize based on what your advertiser can offer. Remember with prizes: Relevance + Value = Participation. When discussing prizes with your advertisers don’t forget to ask them about co-op dollars they may be able to acquire. That can offset the cost of pricing and prizes for them! </a:t>
            </a:r>
            <a:endParaRPr sz="1600">
              <a:solidFill>
                <a:schemeClr val="dk1"/>
              </a:solidFill>
              <a:latin typeface="Galano Grotesque"/>
              <a:ea typeface="Muli"/>
              <a:cs typeface="Muli"/>
            </a:endParaRPr>
          </a:p>
          <a:p>
            <a:pPr marL="0" lvl="0" indent="0" algn="l" rtl="0">
              <a:lnSpc>
                <a:spcPct val="100000"/>
              </a:lnSpc>
              <a:spcBef>
                <a:spcPts val="0"/>
              </a:spcBef>
              <a:spcAft>
                <a:spcPts val="0"/>
              </a:spcAft>
              <a:buNone/>
            </a:pPr>
            <a:endParaRPr sz="16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endParaRPr sz="1600" b="1" dirty="0">
              <a:solidFill>
                <a:schemeClr val="dk1"/>
              </a:solidFill>
              <a:latin typeface="Galano Grotesque"/>
              <a:ea typeface="Oswald"/>
              <a:cs typeface="Oswald"/>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1" name="Google Shape;61;p14"/>
          <p:cNvSpPr txBox="1">
            <a:spLocks noGrp="1"/>
          </p:cNvSpPr>
          <p:nvPr>
            <p:ph type="ctrTitle"/>
          </p:nvPr>
        </p:nvSpPr>
        <p:spPr>
          <a:xfrm>
            <a:off x="264900" y="2228850"/>
            <a:ext cx="7242600" cy="75636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Clr>
                <a:schemeClr val="dk1"/>
              </a:buClr>
              <a:buSzPts val="1100"/>
              <a:buFont typeface="Arial"/>
              <a:buNone/>
            </a:pPr>
            <a:endParaRPr lang="en-US" sz="2200" b="1" dirty="0">
              <a:latin typeface="Galano Grotesque"/>
              <a:ea typeface="Oswald"/>
              <a:cs typeface="Oswald"/>
            </a:endParaRPr>
          </a:p>
          <a:p>
            <a:pPr marL="0" lvl="0" indent="0" algn="ctr" rtl="0">
              <a:spcBef>
                <a:spcPts val="0"/>
              </a:spcBef>
              <a:spcAft>
                <a:spcPts val="0"/>
              </a:spcAft>
              <a:buClr>
                <a:schemeClr val="dk1"/>
              </a:buClr>
              <a:buSzPts val="1100"/>
              <a:buFont typeface="Arial"/>
              <a:buNone/>
            </a:pPr>
            <a:endParaRPr sz="2200" b="1" dirty="0">
              <a:latin typeface="Galano Grotesque"/>
              <a:ea typeface="Oswald"/>
              <a:cs typeface="Oswald"/>
            </a:endParaRPr>
          </a:p>
          <a:p>
            <a:pPr marL="0" lvl="0" indent="0" algn="ctr" rtl="0">
              <a:spcBef>
                <a:spcPts val="0"/>
              </a:spcBef>
              <a:spcAft>
                <a:spcPts val="0"/>
              </a:spcAft>
              <a:buClr>
                <a:schemeClr val="dk1"/>
              </a:buClr>
              <a:buSzPts val="1100"/>
              <a:buFont typeface="Arial"/>
              <a:buNone/>
            </a:pPr>
            <a:endParaRPr sz="2200" b="1" dirty="0">
              <a:latin typeface="Galano Grotesque"/>
              <a:ea typeface="Oswald"/>
              <a:cs typeface="Oswald"/>
            </a:endParaRPr>
          </a:p>
          <a:p>
            <a:pPr marL="0" lvl="0" indent="0" algn="ctr" rtl="0">
              <a:spcBef>
                <a:spcPts val="0"/>
              </a:spcBef>
              <a:spcAft>
                <a:spcPts val="0"/>
              </a:spcAft>
              <a:buClr>
                <a:schemeClr val="dk1"/>
              </a:buClr>
              <a:buSzPts val="1100"/>
              <a:buFont typeface="Arial"/>
              <a:buNone/>
            </a:pPr>
            <a:endParaRPr sz="2200" b="1" dirty="0">
              <a:latin typeface="Galano Grotesque"/>
              <a:ea typeface="Oswald"/>
              <a:cs typeface="Oswald"/>
            </a:endParaRPr>
          </a:p>
          <a:p>
            <a:pPr marL="0" lvl="0" indent="0" algn="ctr" rtl="0">
              <a:spcBef>
                <a:spcPts val="0"/>
              </a:spcBef>
              <a:spcAft>
                <a:spcPts val="0"/>
              </a:spcAft>
              <a:buClr>
                <a:schemeClr val="dk1"/>
              </a:buClr>
              <a:buSzPts val="1100"/>
              <a:buFont typeface="Arial"/>
              <a:buNone/>
            </a:pPr>
            <a:endParaRPr sz="2200" b="1" dirty="0">
              <a:latin typeface="Galano Grotesque"/>
              <a:ea typeface="Oswald"/>
              <a:cs typeface="Oswald"/>
            </a:endParaRPr>
          </a:p>
          <a:p>
            <a:pPr marL="0" lvl="0" indent="0" algn="ctr" rtl="0">
              <a:spcBef>
                <a:spcPts val="0"/>
              </a:spcBef>
              <a:spcAft>
                <a:spcPts val="0"/>
              </a:spcAft>
              <a:buClr>
                <a:schemeClr val="dk1"/>
              </a:buClr>
              <a:buSzPts val="1100"/>
              <a:buFont typeface="Arial"/>
              <a:buNone/>
            </a:pPr>
            <a:endParaRPr sz="2200" b="1" dirty="0">
              <a:latin typeface="Galano Grotesque"/>
              <a:ea typeface="Oswald"/>
              <a:cs typeface="Oswald"/>
            </a:endParaRPr>
          </a:p>
          <a:p>
            <a:pPr marL="0" lvl="0" indent="0" algn="ctr" rtl="0">
              <a:spcBef>
                <a:spcPts val="0"/>
              </a:spcBef>
              <a:spcAft>
                <a:spcPts val="0"/>
              </a:spcAft>
              <a:buClr>
                <a:schemeClr val="dk1"/>
              </a:buClr>
              <a:buSzPts val="1100"/>
              <a:buFont typeface="Arial"/>
              <a:buNone/>
            </a:pPr>
            <a:r>
              <a:rPr lang="en" sz="2200" b="1" dirty="0">
                <a:latin typeface="Galano Grotesque"/>
                <a:ea typeface="Oswald"/>
                <a:cs typeface="Oswald"/>
                <a:sym typeface="Oswald"/>
              </a:rPr>
              <a:t>Recurring Revenue Kid of the Month</a:t>
            </a:r>
            <a:endParaRPr sz="2200" b="1" dirty="0">
              <a:latin typeface="Galano Grotesque"/>
              <a:ea typeface="Oswald"/>
              <a:cs typeface="Oswald"/>
            </a:endParaRPr>
          </a:p>
          <a:p>
            <a:pPr marL="0" lvl="0" indent="0" algn="ctr" rtl="0">
              <a:spcBef>
                <a:spcPts val="0"/>
              </a:spcBef>
              <a:spcAft>
                <a:spcPts val="0"/>
              </a:spcAft>
              <a:buClr>
                <a:schemeClr val="dk1"/>
              </a:buClr>
              <a:buSzPts val="1100"/>
              <a:buFont typeface="Arial"/>
              <a:buNone/>
            </a:pPr>
            <a:r>
              <a:rPr lang="en" sz="2000" b="1" dirty="0">
                <a:latin typeface="Galano Grotesque"/>
                <a:ea typeface="Oswald"/>
                <a:cs typeface="Oswald"/>
                <a:sym typeface="Oswald"/>
              </a:rPr>
              <a:t>12 Month Campaign</a:t>
            </a:r>
            <a:endParaRPr sz="2000" b="1" dirty="0">
              <a:latin typeface="Galano Grotesque"/>
              <a:ea typeface="Oswald"/>
              <a:cs typeface="Oswald"/>
            </a:endParaRPr>
          </a:p>
          <a:p>
            <a:pPr marL="0" lvl="0" indent="0" algn="l" rtl="0">
              <a:lnSpc>
                <a:spcPct val="115000"/>
              </a:lnSpc>
              <a:spcBef>
                <a:spcPts val="0"/>
              </a:spcBef>
              <a:spcAft>
                <a:spcPts val="0"/>
              </a:spcAft>
              <a:buClr>
                <a:schemeClr val="dk1"/>
              </a:buClr>
              <a:buSzPts val="1100"/>
              <a:buFont typeface="Arial"/>
              <a:buNone/>
            </a:pPr>
            <a:endParaRPr sz="1100" b="1" dirty="0">
              <a:latin typeface="Galano Grotesque"/>
            </a:endParaRPr>
          </a:p>
          <a:p>
            <a:pPr marL="0" lvl="0" indent="0" algn="l" rtl="0">
              <a:lnSpc>
                <a:spcPct val="115000"/>
              </a:lnSpc>
              <a:spcBef>
                <a:spcPts val="0"/>
              </a:spcBef>
              <a:spcAft>
                <a:spcPts val="0"/>
              </a:spcAft>
              <a:buClr>
                <a:schemeClr val="dk1"/>
              </a:buClr>
              <a:buSzPts val="1100"/>
              <a:buFont typeface="Arial"/>
              <a:buNone/>
            </a:pPr>
            <a:r>
              <a:rPr lang="en" sz="1400" b="1" dirty="0">
                <a:solidFill>
                  <a:srgbClr val="2574DB"/>
                </a:solidFill>
                <a:latin typeface="Galano Grotesque"/>
                <a:ea typeface="Muli"/>
                <a:cs typeface="Muli"/>
                <a:sym typeface="Muli"/>
              </a:rPr>
              <a:t>ADVERTISERS TO TARGET</a:t>
            </a:r>
            <a:endParaRPr sz="1400" b="1" dirty="0">
              <a:solidFill>
                <a:srgbClr val="2574DB"/>
              </a:solidFill>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r>
              <a:rPr lang="en" sz="1500" dirty="0">
                <a:latin typeface="Galano Grotesque"/>
                <a:ea typeface="Muli"/>
                <a:cs typeface="Muli"/>
                <a:sym typeface="Muli"/>
              </a:rPr>
              <a:t>Think about advertisers in your market that have larger budgets, want to be a part of a campaign that has a community and family focus and their demographic is the target audience of the theme.</a:t>
            </a:r>
            <a:endParaRPr sz="1500" dirty="0">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endParaRPr sz="1500" dirty="0">
              <a:latin typeface="Galano Grotesque"/>
              <a:ea typeface="Muli"/>
              <a:cs typeface="Muli"/>
            </a:endParaRPr>
          </a:p>
          <a:p>
            <a:pPr marL="457200" lvl="0" indent="-323850" algn="l" rtl="0">
              <a:lnSpc>
                <a:spcPct val="115000"/>
              </a:lnSpc>
              <a:spcBef>
                <a:spcPts val="0"/>
              </a:spcBef>
              <a:spcAft>
                <a:spcPts val="0"/>
              </a:spcAft>
              <a:buSzPts val="1500"/>
              <a:buFont typeface="Muli"/>
              <a:buChar char="●"/>
            </a:pPr>
            <a:r>
              <a:rPr lang="en" sz="1500" dirty="0">
                <a:latin typeface="Galano Grotesque"/>
                <a:ea typeface="Muli"/>
                <a:cs typeface="Muli"/>
                <a:sym typeface="Muli"/>
              </a:rPr>
              <a:t>Healthcare</a:t>
            </a:r>
            <a:endParaRPr sz="1500" dirty="0">
              <a:latin typeface="Galano Grotesque"/>
              <a:ea typeface="Muli"/>
              <a:cs typeface="Muli"/>
            </a:endParaRPr>
          </a:p>
          <a:p>
            <a:pPr marL="457200" lvl="0" indent="-323850" algn="l" rtl="0">
              <a:lnSpc>
                <a:spcPct val="115000"/>
              </a:lnSpc>
              <a:spcBef>
                <a:spcPts val="0"/>
              </a:spcBef>
              <a:spcAft>
                <a:spcPts val="0"/>
              </a:spcAft>
              <a:buSzPts val="1500"/>
              <a:buFont typeface="Muli"/>
              <a:buChar char="●"/>
            </a:pPr>
            <a:r>
              <a:rPr lang="en" sz="1500" dirty="0">
                <a:latin typeface="Galano Grotesque"/>
                <a:ea typeface="Muli"/>
                <a:cs typeface="Muli"/>
                <a:sym typeface="Muli"/>
              </a:rPr>
              <a:t>Education</a:t>
            </a:r>
            <a:endParaRPr sz="1500" dirty="0">
              <a:latin typeface="Galano Grotesque"/>
              <a:ea typeface="Muli"/>
              <a:cs typeface="Muli"/>
            </a:endParaRPr>
          </a:p>
          <a:p>
            <a:pPr marL="457200" lvl="0" indent="-323850" algn="l" rtl="0">
              <a:lnSpc>
                <a:spcPct val="115000"/>
              </a:lnSpc>
              <a:spcBef>
                <a:spcPts val="0"/>
              </a:spcBef>
              <a:spcAft>
                <a:spcPts val="0"/>
              </a:spcAft>
              <a:buSzPts val="1500"/>
              <a:buFont typeface="Muli"/>
              <a:buChar char="●"/>
            </a:pPr>
            <a:r>
              <a:rPr lang="en" sz="1500" dirty="0">
                <a:latin typeface="Galano Grotesque"/>
                <a:ea typeface="Muli"/>
                <a:cs typeface="Muli"/>
                <a:sym typeface="Muli"/>
              </a:rPr>
              <a:t>Automotive</a:t>
            </a:r>
            <a:endParaRPr sz="1500" dirty="0">
              <a:latin typeface="Galano Grotesque"/>
              <a:ea typeface="Muli"/>
              <a:cs typeface="Muli"/>
            </a:endParaRPr>
          </a:p>
          <a:p>
            <a:pPr marL="457200" lvl="0" indent="-323850" algn="l" rtl="0">
              <a:lnSpc>
                <a:spcPct val="115000"/>
              </a:lnSpc>
              <a:spcBef>
                <a:spcPts val="0"/>
              </a:spcBef>
              <a:spcAft>
                <a:spcPts val="0"/>
              </a:spcAft>
              <a:buSzPts val="1500"/>
              <a:buFont typeface="Muli"/>
              <a:buChar char="●"/>
            </a:pPr>
            <a:r>
              <a:rPr lang="en" sz="1500" dirty="0">
                <a:latin typeface="Galano Grotesque"/>
                <a:ea typeface="Muli"/>
                <a:cs typeface="Muli"/>
                <a:sym typeface="Muli"/>
              </a:rPr>
              <a:t>Financial</a:t>
            </a:r>
            <a:endParaRPr sz="1500" dirty="0">
              <a:latin typeface="Galano Grotesque"/>
              <a:ea typeface="Muli"/>
              <a:cs typeface="Muli"/>
            </a:endParaRPr>
          </a:p>
          <a:p>
            <a:pPr marL="457200" lvl="0" indent="-323850" algn="l" rtl="0">
              <a:lnSpc>
                <a:spcPct val="115000"/>
              </a:lnSpc>
              <a:spcBef>
                <a:spcPts val="0"/>
              </a:spcBef>
              <a:spcAft>
                <a:spcPts val="0"/>
              </a:spcAft>
              <a:buSzPts val="1500"/>
              <a:buFont typeface="Muli"/>
              <a:buChar char="●"/>
            </a:pPr>
            <a:r>
              <a:rPr lang="en" sz="1500" dirty="0">
                <a:latin typeface="Galano Grotesque"/>
                <a:ea typeface="Muli"/>
                <a:cs typeface="Muli"/>
                <a:sym typeface="Muli"/>
              </a:rPr>
              <a:t>Insurance </a:t>
            </a:r>
            <a:endParaRPr sz="1500" dirty="0">
              <a:latin typeface="Galano Grotesque"/>
              <a:ea typeface="Muli"/>
              <a:cs typeface="Muli"/>
            </a:endParaRPr>
          </a:p>
          <a:p>
            <a:pPr marL="457200" lvl="0" indent="-323850" algn="l" rtl="0">
              <a:lnSpc>
                <a:spcPct val="115000"/>
              </a:lnSpc>
              <a:spcBef>
                <a:spcPts val="0"/>
              </a:spcBef>
              <a:spcAft>
                <a:spcPts val="0"/>
              </a:spcAft>
              <a:buSzPts val="1500"/>
              <a:buFont typeface="Muli"/>
              <a:buChar char="●"/>
            </a:pPr>
            <a:r>
              <a:rPr lang="en" sz="1500" dirty="0">
                <a:latin typeface="Galano Grotesque"/>
                <a:ea typeface="Muli"/>
                <a:cs typeface="Muli"/>
                <a:sym typeface="Muli"/>
              </a:rPr>
              <a:t>Regional and Local Attractions</a:t>
            </a:r>
            <a:endParaRPr sz="1500" dirty="0">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endParaRPr sz="1500" dirty="0">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r>
              <a:rPr lang="en" sz="1500" b="1" dirty="0">
                <a:solidFill>
                  <a:srgbClr val="2574DB"/>
                </a:solidFill>
                <a:latin typeface="Galano Grotesque"/>
                <a:ea typeface="Muli"/>
                <a:cs typeface="Muli"/>
                <a:sym typeface="Muli"/>
              </a:rPr>
              <a:t>BEST PRACTICE</a:t>
            </a:r>
            <a:endParaRPr sz="1500" b="1" dirty="0">
              <a:solidFill>
                <a:srgbClr val="2574DB"/>
              </a:solidFill>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r>
              <a:rPr lang="en" sz="1500" dirty="0">
                <a:latin typeface="Galano Grotesque"/>
                <a:ea typeface="Muli"/>
                <a:cs typeface="Muli"/>
                <a:sym typeface="Muli"/>
              </a:rPr>
              <a:t>Change themes each month. See next page for ideas! Present winning kid a gift package with representatives from the media company and sponsor. This is great content for an article online, in print, on-air, and social posts. </a:t>
            </a:r>
            <a:endParaRPr sz="1500" dirty="0">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endParaRPr sz="1500" b="1" dirty="0">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r>
              <a:rPr lang="en" sz="1500" b="1" dirty="0">
                <a:solidFill>
                  <a:srgbClr val="2574DB"/>
                </a:solidFill>
                <a:latin typeface="Galano Grotesque"/>
                <a:ea typeface="Muli"/>
                <a:cs typeface="Muli"/>
                <a:sym typeface="Muli"/>
              </a:rPr>
              <a:t>HOW TO EXECUTE</a:t>
            </a:r>
            <a:endParaRPr sz="1500" b="1" dirty="0">
              <a:solidFill>
                <a:srgbClr val="2574DB"/>
              </a:solidFill>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r>
              <a:rPr lang="en" sz="1500" dirty="0">
                <a:latin typeface="Galano Grotesque"/>
                <a:ea typeface="Muli"/>
                <a:cs typeface="Muli"/>
                <a:sym typeface="Muli"/>
              </a:rPr>
              <a:t>Two-phase photo contest where the public nominates a kid each month. All nominations then move to voting round where the public votes for the winner (Two weeks of nominations and two weeks of voting).</a:t>
            </a:r>
            <a:endParaRPr sz="1500" dirty="0">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endParaRPr sz="1500" dirty="0">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endParaRPr sz="1500" b="1" dirty="0">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endParaRPr sz="1200" b="1" dirty="0">
              <a:latin typeface="Galano Grotesque"/>
              <a:ea typeface="Muli"/>
              <a:cs typeface="Muli"/>
            </a:endParaRPr>
          </a:p>
          <a:p>
            <a:pPr marL="0" lvl="0" indent="0" algn="ctr" rtl="0">
              <a:spcBef>
                <a:spcPts val="0"/>
              </a:spcBef>
              <a:spcAft>
                <a:spcPts val="0"/>
              </a:spcAft>
              <a:buNone/>
            </a:pPr>
            <a:endParaRPr sz="1200" dirty="0">
              <a:latin typeface="Galano Grotesque"/>
            </a:endParaRPr>
          </a:p>
        </p:txBody>
      </p:sp>
      <p:pic>
        <p:nvPicPr>
          <p:cNvPr id="62" name="Google Shape;62;p14"/>
          <p:cNvPicPr preferRelativeResize="0"/>
          <p:nvPr/>
        </p:nvPicPr>
        <p:blipFill rotWithShape="1">
          <a:blip r:embed="rId3">
            <a:alphaModFix/>
          </a:blip>
          <a:srcRect t="11762" b="11861"/>
          <a:stretch/>
        </p:blipFill>
        <p:spPr>
          <a:xfrm>
            <a:off x="236775" y="304225"/>
            <a:ext cx="7298851" cy="1755450"/>
          </a:xfrm>
          <a:prstGeom prst="rect">
            <a:avLst/>
          </a:prstGeom>
          <a:noFill/>
          <a:ln>
            <a:noFill/>
          </a:ln>
        </p:spPr>
      </p:pic>
    </p:spTree>
    <p:extLst>
      <p:ext uri="{BB962C8B-B14F-4D97-AF65-F5344CB8AC3E}">
        <p14:creationId xmlns:p14="http://schemas.microsoft.com/office/powerpoint/2010/main" val="5839863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7" name="Google Shape;67;p15"/>
          <p:cNvSpPr txBox="1"/>
          <p:nvPr/>
        </p:nvSpPr>
        <p:spPr>
          <a:xfrm>
            <a:off x="221325" y="1367075"/>
            <a:ext cx="7295100" cy="84522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0"/>
              </a:spcAft>
              <a:buNone/>
            </a:pPr>
            <a:r>
              <a:rPr lang="en" sz="2200" b="1" dirty="0">
                <a:solidFill>
                  <a:schemeClr val="dk1"/>
                </a:solidFill>
                <a:latin typeface="Galano Grotesque"/>
                <a:ea typeface="Oswald"/>
                <a:cs typeface="Oswald"/>
                <a:sym typeface="Oswald"/>
              </a:rPr>
              <a:t>Recurring Revenue Kid of the Month</a:t>
            </a:r>
            <a:endParaRPr lang="en-US" sz="2200" b="1" dirty="0">
              <a:solidFill>
                <a:schemeClr val="dk1"/>
              </a:solidFill>
              <a:latin typeface="Galano Grotesque"/>
              <a:ea typeface="Oswald"/>
              <a:cs typeface="Oswald"/>
            </a:endParaRPr>
          </a:p>
          <a:p>
            <a:pPr marL="0" lvl="0" indent="0" algn="ctr" rtl="0">
              <a:lnSpc>
                <a:spcPct val="100000"/>
              </a:lnSpc>
              <a:spcBef>
                <a:spcPts val="0"/>
              </a:spcBef>
              <a:spcAft>
                <a:spcPts val="0"/>
              </a:spcAft>
              <a:buNone/>
            </a:pPr>
            <a:r>
              <a:rPr lang="en" sz="2000" b="1" dirty="0">
                <a:solidFill>
                  <a:schemeClr val="dk1"/>
                </a:solidFill>
                <a:latin typeface="Galano Grotesque"/>
                <a:ea typeface="Oswald"/>
                <a:cs typeface="Oswald"/>
                <a:sym typeface="Oswald"/>
              </a:rPr>
              <a:t>Themes</a:t>
            </a:r>
            <a:endParaRPr sz="2000" b="1" dirty="0">
              <a:solidFill>
                <a:schemeClr val="dk1"/>
              </a:solidFill>
              <a:latin typeface="Galano Grotesque"/>
              <a:ea typeface="Oswald"/>
              <a:cs typeface="Oswald"/>
            </a:endParaRPr>
          </a:p>
          <a:p>
            <a:pPr marL="0" lvl="0" indent="0" algn="ctr" rtl="0">
              <a:lnSpc>
                <a:spcPct val="100000"/>
              </a:lnSpc>
              <a:spcBef>
                <a:spcPts val="0"/>
              </a:spcBef>
              <a:spcAft>
                <a:spcPts val="0"/>
              </a:spcAft>
              <a:buNone/>
            </a:pPr>
            <a:endParaRPr sz="700" b="1" dirty="0">
              <a:solidFill>
                <a:schemeClr val="dk1"/>
              </a:solidFill>
              <a:latin typeface="Galano Grotesque"/>
              <a:ea typeface="Oswald"/>
              <a:cs typeface="Oswald"/>
            </a:endParaRPr>
          </a:p>
          <a:p>
            <a:pPr marL="0" lvl="0" indent="0" algn="ctr" rtl="0">
              <a:lnSpc>
                <a:spcPct val="100000"/>
              </a:lnSpc>
              <a:spcBef>
                <a:spcPts val="0"/>
              </a:spcBef>
              <a:spcAft>
                <a:spcPts val="0"/>
              </a:spcAft>
              <a:buNone/>
            </a:pPr>
            <a:r>
              <a:rPr lang="en" sz="1250" b="1" u="sng" dirty="0">
                <a:solidFill>
                  <a:schemeClr val="hlink"/>
                </a:solidFill>
                <a:latin typeface="Galano Grotesque"/>
                <a:ea typeface="Muli"/>
                <a:cs typeface="Muli"/>
                <a:sym typeface="Muli"/>
                <a:hlinkClick r:id="rId3">
                  <a:extLst>
                    <a:ext uri="{A12FA001-AC4F-418D-AE19-62706E023703}">
                      <ahyp:hlinkClr xmlns:ahyp="http://schemas.microsoft.com/office/drawing/2018/hyperlinkcolor" val="tx"/>
                    </a:ext>
                  </a:extLst>
                </a:hlinkClick>
              </a:rPr>
              <a:t>Lab Article </a:t>
            </a:r>
            <a:r>
              <a:rPr lang="en" sz="1250" b="1" dirty="0">
                <a:solidFill>
                  <a:schemeClr val="dk1"/>
                </a:solidFill>
                <a:latin typeface="Galano Grotesque"/>
                <a:ea typeface="Muli"/>
                <a:cs typeface="Muli"/>
                <a:sym typeface="Muli"/>
              </a:rPr>
              <a:t>with 148 Ideas</a:t>
            </a:r>
            <a:endParaRPr sz="1250" b="1" dirty="0">
              <a:solidFill>
                <a:schemeClr val="dk1"/>
              </a:solidFill>
              <a:latin typeface="Galano Grotesque"/>
              <a:ea typeface="Muli"/>
              <a:cs typeface="Muli"/>
            </a:endParaRPr>
          </a:p>
          <a:p>
            <a:pPr marL="0" lvl="0" indent="0" algn="ctr" rtl="0">
              <a:lnSpc>
                <a:spcPct val="100000"/>
              </a:lnSpc>
              <a:spcBef>
                <a:spcPts val="0"/>
              </a:spcBef>
              <a:spcAft>
                <a:spcPts val="0"/>
              </a:spcAft>
              <a:buNone/>
            </a:pPr>
            <a:endParaRPr sz="1250"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50" b="1" dirty="0">
                <a:solidFill>
                  <a:schemeClr val="dk1"/>
                </a:solidFill>
                <a:latin typeface="Galano Grotesque"/>
                <a:ea typeface="Muli"/>
                <a:cs typeface="Muli"/>
                <a:sym typeface="Muli"/>
              </a:rPr>
              <a:t>January</a:t>
            </a:r>
            <a:endParaRPr sz="1250" b="1"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50" dirty="0">
                <a:solidFill>
                  <a:schemeClr val="dk1"/>
                </a:solidFill>
                <a:latin typeface="Galano Grotesque"/>
                <a:ea typeface="Muli"/>
                <a:cs typeface="Muli"/>
                <a:sym typeface="Muli"/>
              </a:rPr>
              <a:t>Creative Kids/Workout with Mom or Dad</a:t>
            </a:r>
            <a:endParaRPr sz="1250" dirty="0">
              <a:solidFill>
                <a:schemeClr val="dk1"/>
              </a:solidFill>
              <a:latin typeface="Galano Grotesque"/>
              <a:ea typeface="Muli"/>
              <a:cs typeface="Muli"/>
            </a:endParaRPr>
          </a:p>
          <a:p>
            <a:pPr marL="0" lvl="0" indent="0" algn="ctr" rtl="0">
              <a:lnSpc>
                <a:spcPct val="100000"/>
              </a:lnSpc>
              <a:spcBef>
                <a:spcPts val="0"/>
              </a:spcBef>
              <a:spcAft>
                <a:spcPts val="0"/>
              </a:spcAft>
              <a:buNone/>
            </a:pPr>
            <a:endParaRPr sz="1250" b="1"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50" b="1" dirty="0">
                <a:solidFill>
                  <a:schemeClr val="dk1"/>
                </a:solidFill>
                <a:latin typeface="Galano Grotesque"/>
                <a:ea typeface="Muli"/>
                <a:cs typeface="Muli"/>
                <a:sym typeface="Muli"/>
              </a:rPr>
              <a:t>February</a:t>
            </a:r>
            <a:endParaRPr sz="1250" b="1"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50" dirty="0">
                <a:solidFill>
                  <a:schemeClr val="dk1"/>
                </a:solidFill>
                <a:latin typeface="Galano Grotesque"/>
                <a:ea typeface="Muli"/>
                <a:cs typeface="Muli"/>
                <a:sym typeface="Muli"/>
              </a:rPr>
              <a:t>Hugs</a:t>
            </a:r>
            <a:endParaRPr sz="1250" dirty="0">
              <a:solidFill>
                <a:schemeClr val="dk1"/>
              </a:solidFill>
              <a:latin typeface="Galano Grotesque"/>
              <a:ea typeface="Muli"/>
              <a:cs typeface="Muli"/>
            </a:endParaRPr>
          </a:p>
          <a:p>
            <a:pPr marL="0" lvl="0" indent="0" algn="ctr" rtl="0">
              <a:lnSpc>
                <a:spcPct val="100000"/>
              </a:lnSpc>
              <a:spcBef>
                <a:spcPts val="0"/>
              </a:spcBef>
              <a:spcAft>
                <a:spcPts val="0"/>
              </a:spcAft>
              <a:buNone/>
            </a:pPr>
            <a:endParaRPr sz="1250" b="1"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50" b="1" dirty="0">
                <a:solidFill>
                  <a:schemeClr val="dk1"/>
                </a:solidFill>
                <a:latin typeface="Galano Grotesque"/>
                <a:ea typeface="Muli"/>
                <a:cs typeface="Muli"/>
                <a:sym typeface="Muli"/>
              </a:rPr>
              <a:t>March</a:t>
            </a:r>
            <a:endParaRPr sz="1250" b="1"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50" dirty="0">
                <a:solidFill>
                  <a:schemeClr val="dk1"/>
                </a:solidFill>
                <a:latin typeface="Galano Grotesque"/>
                <a:ea typeface="Muli"/>
                <a:cs typeface="Muli"/>
                <a:sym typeface="Muli"/>
              </a:rPr>
              <a:t>Caught Napping</a:t>
            </a:r>
            <a:endParaRPr sz="1250" dirty="0">
              <a:solidFill>
                <a:schemeClr val="dk1"/>
              </a:solidFill>
              <a:latin typeface="Galano Grotesque"/>
              <a:ea typeface="Muli"/>
              <a:cs typeface="Muli"/>
            </a:endParaRPr>
          </a:p>
          <a:p>
            <a:pPr marL="0" lvl="0" indent="0" algn="ctr" rtl="0">
              <a:lnSpc>
                <a:spcPct val="100000"/>
              </a:lnSpc>
              <a:spcBef>
                <a:spcPts val="0"/>
              </a:spcBef>
              <a:spcAft>
                <a:spcPts val="0"/>
              </a:spcAft>
              <a:buNone/>
            </a:pPr>
            <a:endParaRPr sz="1250" b="1"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50" b="1" dirty="0">
                <a:solidFill>
                  <a:schemeClr val="dk1"/>
                </a:solidFill>
                <a:latin typeface="Galano Grotesque"/>
                <a:ea typeface="Muli"/>
                <a:cs typeface="Muli"/>
                <a:sym typeface="Muli"/>
              </a:rPr>
              <a:t>April</a:t>
            </a:r>
            <a:endParaRPr sz="1250" b="1"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50" dirty="0">
                <a:solidFill>
                  <a:schemeClr val="dk1"/>
                </a:solidFill>
                <a:latin typeface="Galano Grotesque"/>
                <a:ea typeface="Muli"/>
                <a:cs typeface="Muli"/>
                <a:sym typeface="Muli"/>
              </a:rPr>
              <a:t>Easter/Spring</a:t>
            </a:r>
            <a:endParaRPr sz="1250" dirty="0">
              <a:solidFill>
                <a:schemeClr val="dk1"/>
              </a:solidFill>
              <a:latin typeface="Galano Grotesque"/>
              <a:ea typeface="Muli"/>
              <a:cs typeface="Muli"/>
            </a:endParaRPr>
          </a:p>
          <a:p>
            <a:pPr marL="0" lvl="0" indent="0" algn="ctr" rtl="0">
              <a:lnSpc>
                <a:spcPct val="100000"/>
              </a:lnSpc>
              <a:spcBef>
                <a:spcPts val="0"/>
              </a:spcBef>
              <a:spcAft>
                <a:spcPts val="0"/>
              </a:spcAft>
              <a:buNone/>
            </a:pPr>
            <a:endParaRPr sz="1250" b="1"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50" b="1" dirty="0">
                <a:solidFill>
                  <a:schemeClr val="dk1"/>
                </a:solidFill>
                <a:latin typeface="Galano Grotesque"/>
                <a:ea typeface="Muli"/>
                <a:cs typeface="Muli"/>
                <a:sym typeface="Muli"/>
              </a:rPr>
              <a:t>May</a:t>
            </a:r>
            <a:endParaRPr sz="1250" b="1"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50" dirty="0">
                <a:solidFill>
                  <a:schemeClr val="dk1"/>
                </a:solidFill>
                <a:latin typeface="Galano Grotesque"/>
                <a:ea typeface="Muli"/>
                <a:cs typeface="Muli"/>
                <a:sym typeface="Muli"/>
              </a:rPr>
              <a:t>Grads/Mommy and Me</a:t>
            </a:r>
            <a:endParaRPr sz="1250" dirty="0">
              <a:solidFill>
                <a:schemeClr val="dk1"/>
              </a:solidFill>
              <a:latin typeface="Galano Grotesque"/>
              <a:ea typeface="Muli"/>
              <a:cs typeface="Muli"/>
            </a:endParaRPr>
          </a:p>
          <a:p>
            <a:pPr marL="0" lvl="0" indent="0" algn="ctr" rtl="0">
              <a:lnSpc>
                <a:spcPct val="100000"/>
              </a:lnSpc>
              <a:spcBef>
                <a:spcPts val="0"/>
              </a:spcBef>
              <a:spcAft>
                <a:spcPts val="0"/>
              </a:spcAft>
              <a:buNone/>
            </a:pPr>
            <a:endParaRPr sz="1250" b="1"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50" b="1" dirty="0">
                <a:solidFill>
                  <a:schemeClr val="dk1"/>
                </a:solidFill>
                <a:latin typeface="Galano Grotesque"/>
                <a:ea typeface="Muli"/>
                <a:cs typeface="Muli"/>
                <a:sym typeface="Muli"/>
              </a:rPr>
              <a:t>June</a:t>
            </a:r>
            <a:endParaRPr sz="1250" b="1"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50" dirty="0">
                <a:solidFill>
                  <a:schemeClr val="dk1"/>
                </a:solidFill>
                <a:latin typeface="Galano Grotesque"/>
                <a:ea typeface="Muli"/>
                <a:cs typeface="Muli"/>
                <a:sym typeface="Muli"/>
              </a:rPr>
              <a:t>Summer/Beach Babies/Daddy and Me</a:t>
            </a:r>
            <a:endParaRPr sz="1250" dirty="0">
              <a:solidFill>
                <a:schemeClr val="dk1"/>
              </a:solidFill>
              <a:latin typeface="Galano Grotesque"/>
              <a:ea typeface="Muli"/>
              <a:cs typeface="Muli"/>
            </a:endParaRPr>
          </a:p>
          <a:p>
            <a:pPr marL="0" lvl="0" indent="0" algn="ctr" rtl="0">
              <a:lnSpc>
                <a:spcPct val="100000"/>
              </a:lnSpc>
              <a:spcBef>
                <a:spcPts val="0"/>
              </a:spcBef>
              <a:spcAft>
                <a:spcPts val="0"/>
              </a:spcAft>
              <a:buNone/>
            </a:pPr>
            <a:endParaRPr sz="1250"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50" b="1" dirty="0">
                <a:solidFill>
                  <a:schemeClr val="dk1"/>
                </a:solidFill>
                <a:latin typeface="Galano Grotesque"/>
                <a:ea typeface="Muli"/>
                <a:cs typeface="Muli"/>
                <a:sym typeface="Muli"/>
              </a:rPr>
              <a:t>July</a:t>
            </a:r>
            <a:endParaRPr sz="1250" b="1"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50" dirty="0">
                <a:solidFill>
                  <a:schemeClr val="dk1"/>
                </a:solidFill>
                <a:latin typeface="Galano Grotesque"/>
                <a:ea typeface="Muli"/>
                <a:cs typeface="Muli"/>
                <a:sym typeface="Muli"/>
              </a:rPr>
              <a:t>Patriotic</a:t>
            </a:r>
            <a:endParaRPr sz="1250" dirty="0">
              <a:solidFill>
                <a:schemeClr val="dk1"/>
              </a:solidFill>
              <a:latin typeface="Galano Grotesque"/>
              <a:ea typeface="Muli"/>
              <a:cs typeface="Muli"/>
            </a:endParaRPr>
          </a:p>
          <a:p>
            <a:pPr marL="0" lvl="0" indent="0" algn="ctr" rtl="0">
              <a:lnSpc>
                <a:spcPct val="100000"/>
              </a:lnSpc>
              <a:spcBef>
                <a:spcPts val="0"/>
              </a:spcBef>
              <a:spcAft>
                <a:spcPts val="0"/>
              </a:spcAft>
              <a:buNone/>
            </a:pPr>
            <a:endParaRPr sz="1250"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50" b="1" dirty="0">
                <a:solidFill>
                  <a:schemeClr val="dk1"/>
                </a:solidFill>
                <a:latin typeface="Galano Grotesque"/>
                <a:ea typeface="Muli"/>
                <a:cs typeface="Muli"/>
                <a:sym typeface="Muli"/>
              </a:rPr>
              <a:t>August</a:t>
            </a:r>
            <a:endParaRPr sz="1250" b="1"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50" dirty="0">
                <a:solidFill>
                  <a:schemeClr val="dk1"/>
                </a:solidFill>
                <a:latin typeface="Galano Grotesque"/>
                <a:ea typeface="Muli"/>
                <a:cs typeface="Muli"/>
                <a:sym typeface="Muli"/>
              </a:rPr>
              <a:t>Back to School </a:t>
            </a:r>
            <a:endParaRPr sz="1250" dirty="0">
              <a:solidFill>
                <a:schemeClr val="dk1"/>
              </a:solidFill>
              <a:latin typeface="Galano Grotesque"/>
              <a:ea typeface="Muli"/>
              <a:cs typeface="Muli"/>
            </a:endParaRPr>
          </a:p>
          <a:p>
            <a:pPr marL="0" lvl="0" indent="0" algn="ctr" rtl="0">
              <a:lnSpc>
                <a:spcPct val="100000"/>
              </a:lnSpc>
              <a:spcBef>
                <a:spcPts val="0"/>
              </a:spcBef>
              <a:spcAft>
                <a:spcPts val="0"/>
              </a:spcAft>
              <a:buNone/>
            </a:pPr>
            <a:endParaRPr sz="1250"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50" b="1" dirty="0">
                <a:solidFill>
                  <a:schemeClr val="dk1"/>
                </a:solidFill>
                <a:latin typeface="Galano Grotesque"/>
                <a:ea typeface="Muli"/>
                <a:cs typeface="Muli"/>
                <a:sym typeface="Muli"/>
              </a:rPr>
              <a:t>September</a:t>
            </a:r>
            <a:endParaRPr sz="1250" b="1"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50" dirty="0">
                <a:solidFill>
                  <a:schemeClr val="dk1"/>
                </a:solidFill>
                <a:latin typeface="Galano Grotesque"/>
                <a:ea typeface="Muli"/>
                <a:cs typeface="Muli"/>
                <a:sym typeface="Muli"/>
              </a:rPr>
              <a:t>Sporty (Football)</a:t>
            </a:r>
            <a:endParaRPr sz="1250" dirty="0">
              <a:solidFill>
                <a:schemeClr val="dk1"/>
              </a:solidFill>
              <a:latin typeface="Galano Grotesque"/>
              <a:ea typeface="Muli"/>
              <a:cs typeface="Muli"/>
            </a:endParaRPr>
          </a:p>
          <a:p>
            <a:pPr marL="0" lvl="0" indent="0" algn="ctr" rtl="0">
              <a:lnSpc>
                <a:spcPct val="100000"/>
              </a:lnSpc>
              <a:spcBef>
                <a:spcPts val="0"/>
              </a:spcBef>
              <a:spcAft>
                <a:spcPts val="0"/>
              </a:spcAft>
              <a:buNone/>
            </a:pPr>
            <a:endParaRPr sz="1250"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50" b="1" dirty="0">
                <a:solidFill>
                  <a:schemeClr val="dk1"/>
                </a:solidFill>
                <a:latin typeface="Galano Grotesque"/>
                <a:ea typeface="Muli"/>
                <a:cs typeface="Muli"/>
                <a:sym typeface="Muli"/>
              </a:rPr>
              <a:t>October</a:t>
            </a:r>
            <a:endParaRPr sz="1250" b="1"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50" dirty="0">
                <a:solidFill>
                  <a:schemeClr val="dk1"/>
                </a:solidFill>
                <a:latin typeface="Galano Grotesque"/>
                <a:ea typeface="Muli"/>
                <a:cs typeface="Muli"/>
                <a:sym typeface="Muli"/>
              </a:rPr>
              <a:t>Halloween</a:t>
            </a:r>
            <a:endParaRPr sz="1250" dirty="0">
              <a:solidFill>
                <a:schemeClr val="dk1"/>
              </a:solidFill>
              <a:latin typeface="Galano Grotesque"/>
              <a:ea typeface="Muli"/>
              <a:cs typeface="Muli"/>
            </a:endParaRPr>
          </a:p>
          <a:p>
            <a:pPr marL="0" lvl="0" indent="0" algn="ctr" rtl="0">
              <a:lnSpc>
                <a:spcPct val="100000"/>
              </a:lnSpc>
              <a:spcBef>
                <a:spcPts val="0"/>
              </a:spcBef>
              <a:spcAft>
                <a:spcPts val="0"/>
              </a:spcAft>
              <a:buNone/>
            </a:pPr>
            <a:endParaRPr sz="1250"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50" b="1" dirty="0">
                <a:solidFill>
                  <a:schemeClr val="dk1"/>
                </a:solidFill>
                <a:latin typeface="Galano Grotesque"/>
                <a:ea typeface="Muli"/>
                <a:cs typeface="Muli"/>
                <a:sym typeface="Muli"/>
              </a:rPr>
              <a:t>November</a:t>
            </a:r>
            <a:endParaRPr sz="1250" b="1"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50" dirty="0">
                <a:solidFill>
                  <a:schemeClr val="dk1"/>
                </a:solidFill>
                <a:latin typeface="Galano Grotesque"/>
                <a:ea typeface="Muli"/>
                <a:cs typeface="Muli"/>
                <a:sym typeface="Muli"/>
              </a:rPr>
              <a:t>Thankful</a:t>
            </a:r>
            <a:endParaRPr sz="1250" dirty="0">
              <a:solidFill>
                <a:schemeClr val="dk1"/>
              </a:solidFill>
              <a:latin typeface="Galano Grotesque"/>
              <a:ea typeface="Muli"/>
              <a:cs typeface="Muli"/>
            </a:endParaRPr>
          </a:p>
          <a:p>
            <a:pPr marL="0" lvl="0" indent="0" algn="ctr" rtl="0">
              <a:lnSpc>
                <a:spcPct val="100000"/>
              </a:lnSpc>
              <a:spcBef>
                <a:spcPts val="0"/>
              </a:spcBef>
              <a:spcAft>
                <a:spcPts val="0"/>
              </a:spcAft>
              <a:buNone/>
            </a:pPr>
            <a:endParaRPr sz="1250" b="1"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50" b="1" dirty="0">
                <a:solidFill>
                  <a:schemeClr val="dk1"/>
                </a:solidFill>
                <a:latin typeface="Galano Grotesque"/>
                <a:ea typeface="Muli"/>
                <a:cs typeface="Muli"/>
                <a:sym typeface="Muli"/>
              </a:rPr>
              <a:t>December</a:t>
            </a:r>
            <a:endParaRPr sz="1250" b="1"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50" dirty="0">
                <a:solidFill>
                  <a:schemeClr val="dk1"/>
                </a:solidFill>
                <a:latin typeface="Galano Grotesque"/>
                <a:ea typeface="Muli"/>
                <a:cs typeface="Muli"/>
                <a:sym typeface="Muli"/>
              </a:rPr>
              <a:t>Scared of Santa/Holiday</a:t>
            </a:r>
            <a:endParaRPr sz="1250" dirty="0">
              <a:solidFill>
                <a:schemeClr val="dk1"/>
              </a:solidFill>
              <a:latin typeface="Galano Grotesque"/>
              <a:ea typeface="Muli"/>
              <a:cs typeface="Muli"/>
            </a:endParaRPr>
          </a:p>
        </p:txBody>
      </p:sp>
      <p:pic>
        <p:nvPicPr>
          <p:cNvPr id="68" name="Google Shape;68;p15"/>
          <p:cNvPicPr preferRelativeResize="0"/>
          <p:nvPr/>
        </p:nvPicPr>
        <p:blipFill rotWithShape="1">
          <a:blip r:embed="rId4">
            <a:alphaModFix/>
          </a:blip>
          <a:srcRect t="11759" b="41997"/>
          <a:stretch/>
        </p:blipFill>
        <p:spPr>
          <a:xfrm>
            <a:off x="236775" y="304225"/>
            <a:ext cx="7298851" cy="1062851"/>
          </a:xfrm>
          <a:prstGeom prst="rect">
            <a:avLst/>
          </a:prstGeom>
          <a:noFill/>
          <a:ln>
            <a:noFill/>
          </a:ln>
        </p:spPr>
      </p:pic>
    </p:spTree>
    <p:extLst>
      <p:ext uri="{BB962C8B-B14F-4D97-AF65-F5344CB8AC3E}">
        <p14:creationId xmlns:p14="http://schemas.microsoft.com/office/powerpoint/2010/main" val="42182814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3" name="Google Shape;63;p14"/>
          <p:cNvSpPr txBox="1"/>
          <p:nvPr/>
        </p:nvSpPr>
        <p:spPr>
          <a:xfrm>
            <a:off x="4513325" y="-31632"/>
            <a:ext cx="3048000" cy="581100"/>
          </a:xfrm>
          <a:prstGeom prst="rect">
            <a:avLst/>
          </a:prstGeom>
          <a:noFill/>
          <a:ln>
            <a:noFill/>
          </a:ln>
        </p:spPr>
        <p:txBody>
          <a:bodyPr spcFirstLastPara="1" wrap="square" lIns="91425" tIns="91425" rIns="91425" bIns="91425" anchor="t" anchorCtr="0">
            <a:noAutofit/>
          </a:bodyPr>
          <a:lstStyle/>
          <a:p>
            <a:pPr marL="0" lvl="0" indent="0" algn="r">
              <a:spcBef>
                <a:spcPts val="0"/>
              </a:spcBef>
              <a:spcAft>
                <a:spcPts val="0"/>
              </a:spcAft>
              <a:buNone/>
            </a:pPr>
            <a:r>
              <a:rPr lang="en" sz="1800" dirty="0">
                <a:solidFill>
                  <a:schemeClr val="bg1"/>
                </a:solidFill>
                <a:latin typeface="Galano Grotesque"/>
                <a:sym typeface="Oswald Regular"/>
              </a:rPr>
              <a:t>Newspaper</a:t>
            </a:r>
            <a:endParaRPr lang="en-US" dirty="0">
              <a:solidFill>
                <a:schemeClr val="bg1"/>
              </a:solidFill>
            </a:endParaRPr>
          </a:p>
        </p:txBody>
      </p:sp>
      <p:sp>
        <p:nvSpPr>
          <p:cNvPr id="5" name="TextBox 4">
            <a:extLst>
              <a:ext uri="{FF2B5EF4-FFF2-40B4-BE49-F238E27FC236}">
                <a16:creationId xmlns:a16="http://schemas.microsoft.com/office/drawing/2014/main" id="{F5792773-9102-32B2-B329-381295790227}"/>
              </a:ext>
            </a:extLst>
          </p:cNvPr>
          <p:cNvSpPr txBox="1"/>
          <p:nvPr/>
        </p:nvSpPr>
        <p:spPr>
          <a:xfrm>
            <a:off x="1102806" y="9799025"/>
            <a:ext cx="5566787" cy="261610"/>
          </a:xfrm>
          <a:prstGeom prst="rect">
            <a:avLst/>
          </a:prstGeom>
          <a:noFill/>
        </p:spPr>
        <p:txBody>
          <a:bodyPr wrap="square" rtlCol="0">
            <a:spAutoFit/>
          </a:bodyPr>
          <a:lstStyle/>
          <a:p>
            <a:pPr lvl="0" algn="ctr"/>
            <a:r>
              <a:rPr lang="en-US" sz="1100">
                <a:solidFill>
                  <a:schemeClr val="bg1"/>
                </a:solidFill>
                <a:latin typeface="Galano Grotesque" pitchFamily="2" charset="77"/>
                <a:ea typeface="Muli"/>
                <a:cs typeface="Muli"/>
                <a:sym typeface="Muli"/>
              </a:rPr>
              <a:t>000.000.0000 </a:t>
            </a:r>
            <a:r>
              <a:rPr lang="en-US" sz="1100" err="1">
                <a:solidFill>
                  <a:schemeClr val="bg1"/>
                </a:solidFill>
                <a:latin typeface="Galano Grotesque" pitchFamily="2" charset="77"/>
                <a:ea typeface="Muli"/>
                <a:cs typeface="Muli"/>
                <a:sym typeface="Muli"/>
              </a:rPr>
              <a:t>www.newspaperurl.com</a:t>
            </a:r>
            <a:endParaRPr lang="en-US" sz="1100">
              <a:solidFill>
                <a:schemeClr val="bg1"/>
              </a:solidFill>
              <a:latin typeface="Galano Grotesque" pitchFamily="2" charset="77"/>
              <a:ea typeface="Muli"/>
              <a:cs typeface="Muli"/>
              <a:sym typeface="Muli"/>
            </a:endParaRPr>
          </a:p>
        </p:txBody>
      </p:sp>
      <p:sp>
        <p:nvSpPr>
          <p:cNvPr id="7" name="TextBox 6">
            <a:extLst>
              <a:ext uri="{FF2B5EF4-FFF2-40B4-BE49-F238E27FC236}">
                <a16:creationId xmlns:a16="http://schemas.microsoft.com/office/drawing/2014/main" id="{FC1E980A-3AF2-0849-9F92-EB312C06691C}"/>
              </a:ext>
            </a:extLst>
          </p:cNvPr>
          <p:cNvSpPr txBox="1"/>
          <p:nvPr/>
        </p:nvSpPr>
        <p:spPr>
          <a:xfrm>
            <a:off x="211650" y="550836"/>
            <a:ext cx="7350250" cy="8817799"/>
          </a:xfrm>
          <a:prstGeom prst="rect">
            <a:avLst/>
          </a:prstGeom>
          <a:noFill/>
        </p:spPr>
        <p:txBody>
          <a:bodyPr wrap="square" lIns="91440" tIns="45720" rIns="91440" bIns="45720" rtlCol="0" anchor="t">
            <a:spAutoFit/>
          </a:bodyPr>
          <a:lstStyle/>
          <a:p>
            <a:pPr algn="ctr"/>
            <a:r>
              <a:rPr lang="en" sz="2400" b="1" dirty="0">
                <a:solidFill>
                  <a:schemeClr val="dk1"/>
                </a:solidFill>
                <a:latin typeface="Galano Grotesque"/>
                <a:ea typeface="Oswald"/>
                <a:cs typeface="Oswald"/>
                <a:sym typeface="Oswald"/>
              </a:rPr>
              <a:t>Recurring Revenue Kid of the Month</a:t>
            </a:r>
            <a:endParaRPr lang="en" sz="2400" b="1" dirty="0">
              <a:solidFill>
                <a:schemeClr val="dk1"/>
              </a:solidFill>
              <a:latin typeface="Galano Grotesque"/>
              <a:ea typeface="Oswald"/>
              <a:cs typeface="Oswald"/>
            </a:endParaRPr>
          </a:p>
          <a:p>
            <a:pPr algn="ctr"/>
            <a:r>
              <a:rPr lang="en" sz="2000" b="1" dirty="0">
                <a:solidFill>
                  <a:schemeClr val="dk1"/>
                </a:solidFill>
                <a:latin typeface="Galano Grotesque"/>
                <a:ea typeface="Oswald"/>
                <a:cs typeface="Oswald"/>
                <a:sym typeface="Oswald"/>
              </a:rPr>
              <a:t>12 Month Campaign</a:t>
            </a:r>
            <a:endParaRPr lang="en-US" sz="2000" dirty="0">
              <a:solidFill>
                <a:schemeClr val="dk1"/>
              </a:solidFill>
            </a:endParaRPr>
          </a:p>
          <a:p>
            <a:pPr algn="ctr"/>
            <a:r>
              <a:rPr lang="en" sz="1100" dirty="0">
                <a:solidFill>
                  <a:schemeClr val="dk1"/>
                </a:solidFill>
                <a:latin typeface="Galano Grotesque"/>
                <a:ea typeface="Muli"/>
                <a:cs typeface="Segoe UI"/>
                <a:sym typeface="Muli"/>
              </a:rPr>
              <a:t>Be the exclusive sponsor of this 12-Month Kid of the Month campaign. Each month our audience will submit nominations and then vote. Themes change each month (e.g. Halloween, Sporty, Messy) </a:t>
            </a:r>
            <a:endParaRPr lang="en" sz="1100" dirty="0">
              <a:solidFill>
                <a:schemeClr val="dk1"/>
              </a:solidFill>
              <a:latin typeface="Galano Grotesque"/>
              <a:ea typeface="Muli"/>
              <a:cs typeface="Segoe UI"/>
            </a:endParaRPr>
          </a:p>
          <a:p>
            <a:pPr algn="ctr"/>
            <a:r>
              <a:rPr lang="en" sz="1100" dirty="0">
                <a:solidFill>
                  <a:schemeClr val="dk1"/>
                </a:solidFill>
                <a:latin typeface="Galano Grotesque"/>
                <a:ea typeface="Muli"/>
                <a:cs typeface="Segoe UI"/>
                <a:sym typeface="Muli"/>
              </a:rPr>
              <a:t>Every month can feature different products/services and lead-gen questions from the sponsor. </a:t>
            </a:r>
            <a:endParaRPr lang="en" dirty="0">
              <a:solidFill>
                <a:schemeClr val="dk1"/>
              </a:solidFill>
              <a:latin typeface="Galano Grotesque"/>
            </a:endParaRPr>
          </a:p>
          <a:p>
            <a:pPr algn="ctr"/>
            <a:endParaRPr lang="en-US" sz="600">
              <a:solidFill>
                <a:schemeClr val="dk1"/>
              </a:solidFill>
              <a:latin typeface="Galano Grotesque"/>
              <a:ea typeface="Muli"/>
            </a:endParaRPr>
          </a:p>
          <a:p>
            <a:pPr lvl="0"/>
            <a:r>
              <a:rPr lang="en-US" sz="1600" b="1" dirty="0">
                <a:solidFill>
                  <a:schemeClr val="dk1"/>
                </a:solidFill>
                <a:latin typeface="Galano Grotesque"/>
                <a:ea typeface="Muli"/>
                <a:sym typeface="Muli"/>
              </a:rPr>
              <a:t>BENEFITS OF BEING A SPONSOR:</a:t>
            </a:r>
            <a:endParaRPr lang="en-US" sz="1600" dirty="0">
              <a:solidFill>
                <a:schemeClr val="dk1"/>
              </a:solidFill>
              <a:latin typeface="Galano Grotesque"/>
            </a:endParaRPr>
          </a:p>
          <a:p>
            <a:pPr marL="171450" indent="-171450">
              <a:buChar char="•"/>
            </a:pPr>
            <a:r>
              <a:rPr lang="en-US" sz="1200" dirty="0">
                <a:solidFill>
                  <a:schemeClr val="dk1"/>
                </a:solidFill>
                <a:latin typeface="Galano Grotesque"/>
                <a:ea typeface="Muli"/>
                <a:sym typeface="Muli"/>
              </a:rPr>
              <a:t>Multimedia campaign to build brand awareness and engagement with your target audience</a:t>
            </a:r>
            <a:endParaRPr lang="en-US" sz="1200" dirty="0">
              <a:solidFill>
                <a:schemeClr val="dk1"/>
              </a:solidFill>
              <a:latin typeface="Galano Grotesque"/>
            </a:endParaRPr>
          </a:p>
          <a:p>
            <a:pPr marL="171450" indent="-171450">
              <a:buChar char="•"/>
            </a:pPr>
            <a:r>
              <a:rPr lang="en-US" sz="1200" dirty="0">
                <a:solidFill>
                  <a:schemeClr val="dk1"/>
                </a:solidFill>
                <a:latin typeface="Galano Grotesque"/>
                <a:ea typeface="Muli"/>
                <a:sym typeface="Muli"/>
              </a:rPr>
              <a:t>Generate qualified leads for your business</a:t>
            </a:r>
            <a:endParaRPr lang="en-US" sz="1200" dirty="0">
              <a:solidFill>
                <a:schemeClr val="dk1"/>
              </a:solidFill>
              <a:latin typeface="Galano Grotesque"/>
              <a:ea typeface="Muli"/>
            </a:endParaRPr>
          </a:p>
          <a:p>
            <a:pPr marL="171450" indent="-171450">
              <a:buChar char="•"/>
            </a:pPr>
            <a:r>
              <a:rPr lang="en-US" sz="1200" dirty="0">
                <a:solidFill>
                  <a:schemeClr val="dk1"/>
                </a:solidFill>
                <a:latin typeface="Galano Grotesque"/>
                <a:ea typeface="Muli"/>
                <a:sym typeface="Muli"/>
              </a:rPr>
              <a:t>Grow your email database</a:t>
            </a:r>
            <a:endParaRPr lang="en-US" sz="1200" dirty="0">
              <a:solidFill>
                <a:schemeClr val="dk1"/>
              </a:solidFill>
              <a:latin typeface="Galano Grotesque"/>
              <a:ea typeface="Muli"/>
            </a:endParaRPr>
          </a:p>
          <a:p>
            <a:pPr marL="171450" indent="-171450">
              <a:buChar char="•"/>
            </a:pPr>
            <a:r>
              <a:rPr lang="en-US" sz="1200" dirty="0">
                <a:solidFill>
                  <a:schemeClr val="dk1"/>
                </a:solidFill>
                <a:latin typeface="Galano Grotesque"/>
                <a:ea typeface="Muli"/>
                <a:sym typeface="Muli"/>
              </a:rPr>
              <a:t>Gather data on your potential customers</a:t>
            </a:r>
            <a:endParaRPr lang="en-US" sz="1200" dirty="0">
              <a:solidFill>
                <a:schemeClr val="dk1"/>
              </a:solidFill>
              <a:latin typeface="Galano Grotesque"/>
              <a:ea typeface="Muli"/>
            </a:endParaRPr>
          </a:p>
          <a:p>
            <a:pPr marL="171450" indent="-171450">
              <a:buChar char="•"/>
            </a:pPr>
            <a:r>
              <a:rPr lang="en-US" sz="1200" dirty="0">
                <a:solidFill>
                  <a:schemeClr val="dk1"/>
                </a:solidFill>
                <a:latin typeface="Galano Grotesque"/>
                <a:ea typeface="Muli"/>
                <a:sym typeface="Muli"/>
              </a:rPr>
              <a:t>Drive traffic to your website</a:t>
            </a:r>
            <a:endParaRPr lang="en-US" sz="1200" dirty="0">
              <a:solidFill>
                <a:schemeClr val="dk1"/>
              </a:solidFill>
              <a:latin typeface="Galano Grotesque"/>
            </a:endParaRPr>
          </a:p>
          <a:p>
            <a:endParaRPr lang="en-US" sz="900">
              <a:solidFill>
                <a:schemeClr val="dk1"/>
              </a:solidFill>
              <a:latin typeface="Galano Grotesque"/>
              <a:ea typeface="Muli"/>
            </a:endParaRPr>
          </a:p>
          <a:p>
            <a:pPr lvl="0"/>
            <a:r>
              <a:rPr lang="en-US" sz="1600" b="1" dirty="0">
                <a:solidFill>
                  <a:schemeClr val="dk1"/>
                </a:solidFill>
                <a:latin typeface="Galano Grotesque"/>
                <a:ea typeface="Muli"/>
                <a:sym typeface="Muli"/>
              </a:rPr>
              <a:t>SPONSORSHIP PACKAGE:</a:t>
            </a:r>
            <a:endParaRPr lang="en-US" sz="1600" dirty="0">
              <a:solidFill>
                <a:schemeClr val="dk1"/>
              </a:solidFill>
              <a:latin typeface="Galano Grotesque"/>
            </a:endParaRPr>
          </a:p>
          <a:p>
            <a:pPr marL="171450" indent="-171450">
              <a:buChar char="•"/>
            </a:pPr>
            <a:r>
              <a:rPr lang="en-US" sz="1200" dirty="0">
                <a:solidFill>
                  <a:schemeClr val="dk1"/>
                </a:solidFill>
                <a:latin typeface="Galano Grotesque"/>
                <a:ea typeface="Muli"/>
                <a:sym typeface="Muli"/>
              </a:rPr>
              <a:t>Exclusive sponsorship of Kid of the Month campaign</a:t>
            </a:r>
            <a:endParaRPr lang="en-US" sz="1200" dirty="0">
              <a:solidFill>
                <a:schemeClr val="dk1"/>
              </a:solidFill>
              <a:latin typeface="Galano Grotesque"/>
            </a:endParaRPr>
          </a:p>
          <a:p>
            <a:pPr marL="171450" indent="-171450">
              <a:buChar char="•"/>
            </a:pPr>
            <a:r>
              <a:rPr lang="en-US" sz="1200" dirty="0">
                <a:solidFill>
                  <a:schemeClr val="dk1"/>
                </a:solidFill>
                <a:latin typeface="Galano Grotesque"/>
                <a:ea typeface="Muli"/>
                <a:sym typeface="Muli"/>
              </a:rPr>
              <a:t>Sponsor logo on promotional elements (print, digital, social, and email) </a:t>
            </a:r>
            <a:endParaRPr lang="en-US" sz="1200" dirty="0">
              <a:solidFill>
                <a:schemeClr val="dk1"/>
              </a:solidFill>
              <a:latin typeface="Galano Grotesque"/>
            </a:endParaRPr>
          </a:p>
          <a:p>
            <a:pPr marL="171450" indent="-171450">
              <a:buChar char="•"/>
            </a:pPr>
            <a:r>
              <a:rPr lang="en-US" b="1" dirty="0">
                <a:solidFill>
                  <a:schemeClr val="dk1"/>
                </a:solidFill>
                <a:latin typeface="Galano Grotesque"/>
                <a:ea typeface="Muli"/>
                <a:sym typeface="Muli"/>
              </a:rPr>
              <a:t>Digital</a:t>
            </a:r>
            <a:endParaRPr lang="en-US" b="1">
              <a:solidFill>
                <a:schemeClr val="dk1"/>
              </a:solidFill>
              <a:latin typeface="Galano Grotesque"/>
              <a:ea typeface="Muli"/>
              <a:sym typeface="Muli"/>
            </a:endParaRPr>
          </a:p>
          <a:p>
            <a:pPr marL="628650" indent="-171450">
              <a:buFont typeface="Courier New"/>
              <a:buChar char="o"/>
            </a:pPr>
            <a:r>
              <a:rPr lang="en-US" sz="1200" dirty="0">
                <a:solidFill>
                  <a:schemeClr val="dk1"/>
                </a:solidFill>
                <a:latin typeface="Galano Grotesque"/>
                <a:ea typeface="Muli"/>
                <a:sym typeface="Muli"/>
              </a:rPr>
              <a:t>25K run-of-site impressions each month to </a:t>
            </a:r>
            <a:r>
              <a:rPr lang="en-US" sz="1200">
                <a:solidFill>
                  <a:schemeClr val="dk1"/>
                </a:solidFill>
                <a:latin typeface="Galano Grotesque"/>
                <a:ea typeface="Muli"/>
                <a:sym typeface="Muli"/>
              </a:rPr>
              <a:t>promote contest</a:t>
            </a:r>
            <a:r>
              <a:rPr lang="en-US" sz="1200" dirty="0">
                <a:solidFill>
                  <a:schemeClr val="dk1"/>
                </a:solidFill>
                <a:latin typeface="Galano Grotesque"/>
                <a:ea typeface="Muli"/>
                <a:sym typeface="Muli"/>
              </a:rPr>
              <a:t> on yourwebsitegoeshere.com</a:t>
            </a:r>
            <a:endParaRPr lang="en-US" sz="1200" dirty="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Exclusive 728x90 digital ad unit on contest page</a:t>
            </a:r>
            <a:endParaRPr lang="en-US" dirty="0">
              <a:solidFill>
                <a:schemeClr val="dk1"/>
              </a:solidFill>
            </a:endParaRPr>
          </a:p>
          <a:p>
            <a:pPr marL="628650" lvl="1" indent="-171450">
              <a:buFont typeface="Courier New"/>
              <a:buChar char="o"/>
            </a:pPr>
            <a:r>
              <a:rPr lang="en-US" sz="1200" dirty="0">
                <a:solidFill>
                  <a:schemeClr val="dk1"/>
                </a:solidFill>
                <a:latin typeface="Galano Grotesque"/>
                <a:ea typeface="Muli"/>
                <a:sym typeface="Muli"/>
              </a:rPr>
              <a:t>Up to 3 lead-generation question on the contest registration form each month</a:t>
            </a:r>
            <a:endParaRPr lang="en-US" sz="1200" dirty="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Digital offer/coupon on the sweepstakes thank-you page</a:t>
            </a:r>
            <a:endParaRPr lang="en-US" sz="1200" dirty="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Opt-in for leads and email database on registration form </a:t>
            </a:r>
            <a:endParaRPr lang="en-US" sz="1200" dirty="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Social follow field(s) on registration form</a:t>
            </a:r>
            <a:endParaRPr lang="en-US" sz="1200" dirty="0">
              <a:solidFill>
                <a:schemeClr val="dk1"/>
              </a:solidFill>
              <a:latin typeface="Galano Grotesque"/>
              <a:ea typeface="Muli"/>
            </a:endParaRPr>
          </a:p>
          <a:p>
            <a:pPr marL="171450" lvl="0" indent="-171450">
              <a:buChar char="•"/>
            </a:pPr>
            <a:r>
              <a:rPr lang="en-US" b="1" dirty="0">
                <a:solidFill>
                  <a:schemeClr val="dk1"/>
                </a:solidFill>
                <a:latin typeface="Galano Grotesque"/>
                <a:sym typeface="Muli"/>
              </a:rPr>
              <a:t>Print</a:t>
            </a:r>
            <a:endParaRPr lang="en-US" b="1" dirty="0">
              <a:solidFill>
                <a:schemeClr val="dk1"/>
              </a:solidFill>
              <a:latin typeface="Galano Grotesque"/>
            </a:endParaRPr>
          </a:p>
          <a:p>
            <a:pPr marL="628650" indent="-171450">
              <a:buFont typeface="Courier New"/>
              <a:buChar char="o"/>
            </a:pPr>
            <a:r>
              <a:rPr lang="en-US" sz="1200" dirty="0">
                <a:solidFill>
                  <a:schemeClr val="dk1"/>
                </a:solidFill>
                <a:latin typeface="Galano Grotesque"/>
                <a:ea typeface="Muli"/>
                <a:sym typeface="Muli"/>
              </a:rPr>
              <a:t>Full page Print Ad to run to run every other week for 12 months (26 times)</a:t>
            </a:r>
            <a:endParaRPr lang="en-US" sz="1200" dirty="0">
              <a:solidFill>
                <a:schemeClr val="dk1"/>
              </a:solidFill>
              <a:latin typeface="Galano Grotesque"/>
            </a:endParaRPr>
          </a:p>
          <a:p>
            <a:pPr marL="628650" indent="-171450">
              <a:buFont typeface="Courier New"/>
              <a:buChar char="o"/>
            </a:pPr>
            <a:r>
              <a:rPr lang="en-US" sz="1200" dirty="0">
                <a:solidFill>
                  <a:schemeClr val="dk1"/>
                </a:solidFill>
                <a:latin typeface="Galano Grotesque"/>
                <a:ea typeface="Muli"/>
                <a:sym typeface="Muli"/>
              </a:rPr>
              <a:t>Half-page print contest promotional ad to run every other week for 12 months (26 times)</a:t>
            </a:r>
            <a:endParaRPr lang="en-US" dirty="0">
              <a:solidFill>
                <a:schemeClr val="dk1"/>
              </a:solidFill>
            </a:endParaRPr>
          </a:p>
          <a:p>
            <a:pPr marL="171450" lvl="0" indent="-171450">
              <a:buChar char="•"/>
            </a:pPr>
            <a:r>
              <a:rPr lang="en-US" b="1" dirty="0">
                <a:solidFill>
                  <a:schemeClr val="dk1"/>
                </a:solidFill>
                <a:latin typeface="Galano Grotesque"/>
                <a:ea typeface="Muli"/>
                <a:sym typeface="Muli"/>
              </a:rPr>
              <a:t>Email</a:t>
            </a:r>
            <a:endParaRPr lang="en-US" b="1" dirty="0">
              <a:solidFill>
                <a:schemeClr val="dk1"/>
              </a:solidFill>
              <a:latin typeface="Galano Grotesque"/>
            </a:endParaRPr>
          </a:p>
          <a:p>
            <a:pPr marL="628650" indent="-171450">
              <a:buFont typeface="Courier New"/>
              <a:buChar char="o"/>
            </a:pPr>
            <a:r>
              <a:rPr lang="en-US" sz="1200" dirty="0">
                <a:solidFill>
                  <a:schemeClr val="dk1"/>
                </a:solidFill>
                <a:latin typeface="Galano Grotesque"/>
                <a:ea typeface="Muli"/>
                <a:sym typeface="Muli"/>
              </a:rPr>
              <a:t>Logo recognition on two promotional emails sent in each campaign (24 total) to our opted-in database of XX,000 (Your Email List Size goes here)</a:t>
            </a:r>
            <a:endParaRPr lang="en-US" sz="1200" dirty="0">
              <a:solidFill>
                <a:schemeClr val="dk1"/>
              </a:solidFill>
              <a:latin typeface="Galano Grotesque"/>
            </a:endParaRPr>
          </a:p>
          <a:p>
            <a:pPr marL="1085850" lvl="1" indent="-171450">
              <a:buFont typeface="Courier New"/>
              <a:buChar char="o"/>
            </a:pPr>
            <a:r>
              <a:rPr lang="en-US" sz="1200" dirty="0">
                <a:solidFill>
                  <a:schemeClr val="dk1"/>
                </a:solidFill>
                <a:latin typeface="Galano Grotesque"/>
                <a:ea typeface="Muli"/>
                <a:sym typeface="Muli"/>
              </a:rPr>
              <a:t>One invite email to be sent at the beginning of the nomination round</a:t>
            </a:r>
            <a:endParaRPr lang="en-US" sz="1200" dirty="0">
              <a:solidFill>
                <a:schemeClr val="dk1"/>
              </a:solidFill>
              <a:latin typeface="Galano Grotesque"/>
              <a:ea typeface="Muli"/>
            </a:endParaRPr>
          </a:p>
          <a:p>
            <a:pPr marL="1085850" lvl="1" indent="-171450">
              <a:buFont typeface="Courier New"/>
              <a:buChar char="o"/>
            </a:pPr>
            <a:r>
              <a:rPr lang="en-US" sz="1200" dirty="0">
                <a:solidFill>
                  <a:schemeClr val="dk1"/>
                </a:solidFill>
                <a:latin typeface="Galano Grotesque"/>
                <a:ea typeface="Muli"/>
                <a:sym typeface="Muli"/>
              </a:rPr>
              <a:t>One invite email to be sent at the beginning of the voting round</a:t>
            </a:r>
            <a:endParaRPr lang="en-US" sz="1200">
              <a:solidFill>
                <a:schemeClr val="dk1"/>
              </a:solidFill>
              <a:latin typeface="Galano Grotesque"/>
              <a:ea typeface="Muli"/>
            </a:endParaRPr>
          </a:p>
          <a:p>
            <a:pPr marL="628650" indent="-171450">
              <a:buFont typeface="Courier New"/>
              <a:buChar char="o"/>
            </a:pPr>
            <a:r>
              <a:rPr lang="en-US" sz="1200" dirty="0">
                <a:solidFill>
                  <a:schemeClr val="dk1"/>
                </a:solidFill>
                <a:latin typeface="Galano Grotesque"/>
                <a:ea typeface="Muli"/>
                <a:sym typeface="Muli"/>
              </a:rPr>
              <a:t>Thank you email sent to everyone who enters with coupon or offer from your business  </a:t>
            </a:r>
            <a:endParaRPr lang="en-US" sz="1200" dirty="0">
              <a:solidFill>
                <a:schemeClr val="dk1"/>
              </a:solidFill>
              <a:latin typeface="Galano Grotesque"/>
            </a:endParaRPr>
          </a:p>
          <a:p>
            <a:pPr marL="171450" lvl="0" indent="-171450">
              <a:buChar char="•"/>
            </a:pPr>
            <a:r>
              <a:rPr lang="en-US" b="1" dirty="0">
                <a:solidFill>
                  <a:schemeClr val="dk1"/>
                </a:solidFill>
                <a:latin typeface="Galano Grotesque"/>
                <a:ea typeface="Muli"/>
                <a:sym typeface="Muli"/>
              </a:rPr>
              <a:t>Social</a:t>
            </a:r>
            <a:endParaRPr lang="en-US" b="1" dirty="0">
              <a:solidFill>
                <a:schemeClr val="dk1"/>
              </a:solidFill>
              <a:latin typeface="Galano Grotesque"/>
            </a:endParaRPr>
          </a:p>
          <a:p>
            <a:pPr marL="628650" lvl="1" indent="-171450">
              <a:buFont typeface="Courier New,monospace"/>
              <a:buChar char="o"/>
            </a:pPr>
            <a:r>
              <a:rPr lang="en-US" sz="1200" dirty="0">
                <a:solidFill>
                  <a:schemeClr val="dk1"/>
                </a:solidFill>
                <a:latin typeface="Galano Grotesque"/>
              </a:rPr>
              <a:t>Social media posts with sponsor logo and tag on promotional ad for contest</a:t>
            </a:r>
          </a:p>
          <a:p>
            <a:pPr marL="1085850" lvl="2" indent="-171450">
              <a:buFont typeface="Arial,Sans-Serif"/>
              <a:buChar char="•"/>
            </a:pPr>
            <a:r>
              <a:rPr lang="en-US" sz="1200" dirty="0">
                <a:solidFill>
                  <a:schemeClr val="dk1"/>
                </a:solidFill>
                <a:latin typeface="Galano Grotesque"/>
              </a:rPr>
              <a:t>One at the beginning of the nomination round</a:t>
            </a:r>
          </a:p>
          <a:p>
            <a:pPr marL="1085850" lvl="2" indent="-171450">
              <a:buFont typeface="Wingdings,Sans-Serif"/>
              <a:buChar char="§"/>
            </a:pPr>
            <a:r>
              <a:rPr lang="en-US" sz="1200" dirty="0">
                <a:solidFill>
                  <a:schemeClr val="dk1"/>
                </a:solidFill>
                <a:latin typeface="Galano Grotesque"/>
              </a:rPr>
              <a:t>One at the beginning of the voting round</a:t>
            </a:r>
            <a:endParaRPr lang="en-US" dirty="0">
              <a:solidFill>
                <a:schemeClr val="dk1"/>
              </a:solidFill>
            </a:endParaRPr>
          </a:p>
          <a:p>
            <a:endParaRPr lang="en-US" sz="600">
              <a:solidFill>
                <a:schemeClr val="dk1"/>
              </a:solidFill>
              <a:latin typeface="Galano Grotesque"/>
              <a:ea typeface="Muli"/>
            </a:endParaRPr>
          </a:p>
          <a:p>
            <a:r>
              <a:rPr lang="en-US" b="1" dirty="0">
                <a:solidFill>
                  <a:schemeClr val="dk1"/>
                </a:solidFill>
                <a:latin typeface="Galano Grotesque"/>
                <a:ea typeface="Muli"/>
                <a:cs typeface="Segoe UI"/>
                <a:sym typeface="Muli"/>
              </a:rPr>
              <a:t>PRIZE</a:t>
            </a:r>
            <a:r>
              <a:rPr lang="en-US" dirty="0">
                <a:solidFill>
                  <a:schemeClr val="dk1"/>
                </a:solidFill>
                <a:latin typeface="Galano Grotesque"/>
                <a:ea typeface="Muli"/>
                <a:cs typeface="Segoe UI"/>
                <a:sym typeface="Muli"/>
              </a:rPr>
              <a:t>: Monthly Gift Card for Kids Valued at $XXX Per Month for 12 Months (optional)</a:t>
            </a:r>
            <a:endParaRPr lang="en-US" dirty="0">
              <a:solidFill>
                <a:schemeClr val="dk1"/>
              </a:solidFill>
              <a:latin typeface="Galano Grotesque"/>
              <a:ea typeface="Muli"/>
              <a:cs typeface="Segoe UI"/>
            </a:endParaRPr>
          </a:p>
          <a:p>
            <a:r>
              <a:rPr lang="en-US" b="1" dirty="0">
                <a:solidFill>
                  <a:schemeClr val="dk1"/>
                </a:solidFill>
                <a:latin typeface="Galano Grotesque"/>
                <a:ea typeface="Muli"/>
                <a:cs typeface="Segoe UI"/>
                <a:sym typeface="Muli"/>
              </a:rPr>
              <a:t>RUN DATES</a:t>
            </a:r>
            <a:r>
              <a:rPr lang="en-US" dirty="0">
                <a:solidFill>
                  <a:schemeClr val="dk1"/>
                </a:solidFill>
                <a:latin typeface="Galano Grotesque"/>
                <a:ea typeface="Muli"/>
                <a:cs typeface="Segoe UI"/>
                <a:sym typeface="Muli"/>
              </a:rPr>
              <a:t>: 12 months </a:t>
            </a:r>
            <a:endParaRPr lang="en-US" dirty="0">
              <a:solidFill>
                <a:schemeClr val="dk1"/>
              </a:solidFill>
              <a:latin typeface="Galano Grotesque"/>
              <a:cs typeface="Segoe UI"/>
            </a:endParaRPr>
          </a:p>
          <a:p>
            <a:r>
              <a:rPr lang="en-US" b="1" dirty="0">
                <a:solidFill>
                  <a:schemeClr val="dk1"/>
                </a:solidFill>
                <a:latin typeface="Galano Grotesque"/>
                <a:ea typeface="Muli"/>
                <a:cs typeface="Segoe UI"/>
                <a:sym typeface="Muli"/>
              </a:rPr>
              <a:t>EXCLUSIVE SPONSOR VALUE</a:t>
            </a:r>
            <a:r>
              <a:rPr lang="en-US" dirty="0">
                <a:solidFill>
                  <a:schemeClr val="dk1"/>
                </a:solidFill>
                <a:latin typeface="Galano Grotesque"/>
                <a:ea typeface="Muli"/>
                <a:cs typeface="Segoe UI"/>
                <a:sym typeface="Muli"/>
              </a:rPr>
              <a:t>: $X,XXX a month (12-month sponsorship package) </a:t>
            </a:r>
            <a:endParaRPr lang="en-US" dirty="0">
              <a:solidFill>
                <a:schemeClr val="dk1"/>
              </a:solidFill>
              <a:latin typeface="Galano Grotesque"/>
              <a:cs typeface="Segoe UI"/>
            </a:endParaRPr>
          </a:p>
          <a:p>
            <a:r>
              <a:rPr lang="en-US" b="1" dirty="0">
                <a:solidFill>
                  <a:schemeClr val="dk1"/>
                </a:solidFill>
                <a:latin typeface="Galano Grotesque"/>
                <a:ea typeface="Muli"/>
                <a:cs typeface="Segoe UI"/>
                <a:sym typeface="Muli"/>
              </a:rPr>
              <a:t>INVESTMENT</a:t>
            </a:r>
            <a:r>
              <a:rPr lang="en-US" dirty="0">
                <a:solidFill>
                  <a:schemeClr val="dk1"/>
                </a:solidFill>
                <a:latin typeface="Galano Grotesque"/>
                <a:ea typeface="Muli"/>
                <a:cs typeface="Segoe UI"/>
                <a:sym typeface="Muli"/>
              </a:rPr>
              <a:t>: $1,500/month (small market) $3,000/month (mid-size market), $7,500/month (large market)</a:t>
            </a:r>
            <a:endParaRPr lang="en-US" dirty="0">
              <a:solidFill>
                <a:schemeClr val="dk1"/>
              </a:solidFill>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Custom</PresentationFormat>
  <Slides>4</Slides>
  <Notes>4</Notes>
  <HiddenSlides>0</HiddenSlide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Simple Light</vt:lpstr>
      <vt:lpstr>   How to Use This Sales One-Sheet</vt:lpstr>
      <vt:lpstr>      Recurring Revenue Kid of the Month 12 Month Campaign  ADVERTISERS TO TARGET Think about advertisers in your market that have larger budgets, want to be a part of a campaign that has a community and family focus and their demographic is the target audience of the theme.  Healthcare Education Automotive Financial Insurance  Regional and Local Attractions  BEST PRACTICE Change themes each month. See next page for ideas! Present winning kid a gift package with representatives from the media company and sponsor. This is great content for an article online, in print, on-air, and social posts.   HOW TO EXECUTE Two-phase photo contest where the public nominates a kid each month. All nominations then move to voting round where the public votes for the winner (Two weeks of nominations and two weeks of voting).    </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revision>303</cp:revision>
  <dcterms:modified xsi:type="dcterms:W3CDTF">2026-01-09T22:18:29Z</dcterms:modified>
</cp:coreProperties>
</file>