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
  </p:notesMasterIdLst>
  <p:sldIdLst>
    <p:sldId id="256" r:id="rId2"/>
    <p:sldId id="259" r:id="rId3"/>
    <p:sldId id="260" r:id="rId4"/>
    <p:sldId id="257" r:id="rId5"/>
  </p:sldIdLst>
  <p:sldSz cx="7772400" cy="10058400"/>
  <p:notesSz cx="6858000" cy="9144000"/>
  <p:embeddedFontLst>
    <p:embeddedFont>
      <p:font typeface="Galano Grotesque" panose="020B0604020202020204"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EBB0FE-A029-C214-9011-29C6949AEA5B}" v="127" dt="2026-01-09T17:30:14.701"/>
    <p1510:client id="{17E93832-C320-C4FD-CFB0-5998D35F115B}" v="11" dt="2026-01-09T22:18:51.828"/>
    <p1510:client id="{180D62FA-1A89-A97F-88AD-6FC34A6702E4}" v="28" dt="2026-01-09T21:44:47.964"/>
    <p1510:client id="{196B44AC-C620-376B-E731-FB4BDEFEF3D0}" v="289" dt="2026-01-09T16:52:29.160"/>
    <p1510:client id="{2298294F-BC3C-62C6-B467-7FBC252A6D4C}" v="113" dt="2026-01-09T18:28:52.126"/>
    <p1510:client id="{48377A28-330B-1B55-E039-586F56CCFB5D}" v="21" dt="2026-01-09T18:43:18.207"/>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8C7996C1-79F9-3AE8-7692-8054F01407BA}" v="17" dt="2026-01-09T19:02:11.313"/>
    <p1510:client id="{9C900849-AFCF-C45D-8AB4-6DCD154BE164}" v="20" dt="2026-01-09T17:46:07.904"/>
    <p1510:client id="{A995A02B-EDBA-5417-BA73-81AF184069BC}" v="120" dt="2026-01-09T17:52:45.569"/>
    <p1510:client id="{AC473ADB-EF4A-DA90-5ABB-18E9E9A2ADF8}" v="172" dt="2026-01-09T17:26:11.100"/>
    <p1510:client id="{ADDD1B6C-BF94-A86D-A0A0-9CE342A19C19}" v="25" dt="2026-01-09T16:16:01.316"/>
    <p1510:client id="{C963AB8F-F318-F0A8-4F40-25FC61EC8398}" v="22" dt="2026-01-09T16:13:23.559"/>
    <p1510:client id="{CEDE35FB-7B33-63AC-81E1-6744759F8D81}" v="21" dt="2026-01-09T17:49:04.249"/>
    <p1510:client id="{CEEFCAAE-368D-EB1B-A3AF-B4F8AC44B371}" v="134" dt="2026-01-09T19:01:28.122"/>
    <p1510:client id="{D0001CDB-9F9C-CF76-144D-C8C473224FC6}" v="26" dt="2026-01-09T16:10:23.975"/>
    <p1510:client id="{DFC82E5B-5DCC-7AE0-FF81-76C43105A101}" v="19" dt="2026-01-09T19:04:28.177"/>
    <p1510:client id="{EB7E8BAB-7BE5-66B6-EFFB-3779C0CA643C}" v="17" dt="2026-01-09T18:47:03.818"/>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180D62FA-1A89-A97F-88AD-6FC34A6702E4}"/>
    <pc:docChg chg="addSld delSld modSld">
      <pc:chgData name="Kristen Wehe" userId="S::kwehe@uplandsoftware.com::71c548a5-196e-4bde-9567-700fef4dffde" providerId="AD" clId="Web-{180D62FA-1A89-A97F-88AD-6FC34A6702E4}" dt="2026-01-09T21:44:47.964" v="18"/>
      <pc:docMkLst>
        <pc:docMk/>
      </pc:docMkLst>
      <pc:sldChg chg="modSp">
        <pc:chgData name="Kristen Wehe" userId="S::kwehe@uplandsoftware.com::71c548a5-196e-4bde-9567-700fef4dffde" providerId="AD" clId="Web-{180D62FA-1A89-A97F-88AD-6FC34A6702E4}" dt="2026-01-09T19:06:12.071" v="12" actId="20577"/>
        <pc:sldMkLst>
          <pc:docMk/>
          <pc:sldMk cId="0" sldId="257"/>
        </pc:sldMkLst>
        <pc:spChg chg="mod">
          <ac:chgData name="Kristen Wehe" userId="S::kwehe@uplandsoftware.com::71c548a5-196e-4bde-9567-700fef4dffde" providerId="AD" clId="Web-{180D62FA-1A89-A97F-88AD-6FC34A6702E4}" dt="2026-01-09T19:06:12.071" v="12" actId="20577"/>
          <ac:spMkLst>
            <pc:docMk/>
            <pc:sldMk cId="0" sldId="257"/>
            <ac:spMk id="7" creationId="{FC1E980A-3AF2-0849-9F92-EB312C06691C}"/>
          </ac:spMkLst>
        </pc:spChg>
        <pc:spChg chg="mod">
          <ac:chgData name="Kristen Wehe" userId="S::kwehe@uplandsoftware.com::71c548a5-196e-4bde-9567-700fef4dffde" providerId="AD" clId="Web-{180D62FA-1A89-A97F-88AD-6FC34A6702E4}" dt="2026-01-09T19:05:49.491" v="5" actId="20577"/>
          <ac:spMkLst>
            <pc:docMk/>
            <pc:sldMk cId="0" sldId="257"/>
            <ac:spMk id="63" creationId="{00000000-0000-0000-0000-000000000000}"/>
          </ac:spMkLst>
        </pc:spChg>
      </pc:sldChg>
      <pc:sldChg chg="add del">
        <pc:chgData name="Kristen Wehe" userId="S::kwehe@uplandsoftware.com::71c548a5-196e-4bde-9567-700fef4dffde" providerId="AD" clId="Web-{180D62FA-1A89-A97F-88AD-6FC34A6702E4}" dt="2026-01-09T21:44:47.964" v="16"/>
        <pc:sldMkLst>
          <pc:docMk/>
          <pc:sldMk cId="0" sldId="258"/>
        </pc:sldMkLst>
      </pc:sldChg>
      <pc:sldChg chg="add del">
        <pc:chgData name="Kristen Wehe" userId="S::kwehe@uplandsoftware.com::71c548a5-196e-4bde-9567-700fef4dffde" providerId="AD" clId="Web-{180D62FA-1A89-A97F-88AD-6FC34A6702E4}" dt="2026-01-09T21:44:47.964" v="18"/>
        <pc:sldMkLst>
          <pc:docMk/>
          <pc:sldMk cId="3964498631" sldId="261"/>
        </pc:sldMkLst>
      </pc:sldChg>
      <pc:sldChg chg="add del">
        <pc:chgData name="Kristen Wehe" userId="S::kwehe@uplandsoftware.com::71c548a5-196e-4bde-9567-700fef4dffde" providerId="AD" clId="Web-{180D62FA-1A89-A97F-88AD-6FC34A6702E4}" dt="2026-01-09T21:44:47.964" v="17"/>
        <pc:sldMkLst>
          <pc:docMk/>
          <pc:sldMk cId="746189391" sldId="262"/>
        </pc:sldMkLst>
      </pc:sldChg>
    </pc:docChg>
  </pc:docChgLst>
  <pc:docChgLst>
    <pc:chgData name="Kristen Wehe" userId="S::kwehe@uplandsoftware.com::71c548a5-196e-4bde-9567-700fef4dffde" providerId="AD" clId="Web-{17E93832-C320-C4FD-CFB0-5998D35F115B}"/>
    <pc:docChg chg="modSld">
      <pc:chgData name="Kristen Wehe" userId="S::kwehe@uplandsoftware.com::71c548a5-196e-4bde-9567-700fef4dffde" providerId="AD" clId="Web-{17E93832-C320-C4FD-CFB0-5998D35F115B}" dt="2026-01-09T22:18:51.469" v="4" actId="20577"/>
      <pc:docMkLst>
        <pc:docMk/>
      </pc:docMkLst>
      <pc:sldChg chg="modSp">
        <pc:chgData name="Kristen Wehe" userId="S::kwehe@uplandsoftware.com::71c548a5-196e-4bde-9567-700fef4dffde" providerId="AD" clId="Web-{17E93832-C320-C4FD-CFB0-5998D35F115B}" dt="2026-01-09T22:18:51.469" v="4" actId="20577"/>
        <pc:sldMkLst>
          <pc:docMk/>
          <pc:sldMk cId="0" sldId="257"/>
        </pc:sldMkLst>
        <pc:spChg chg="mod">
          <ac:chgData name="Kristen Wehe" userId="S::kwehe@uplandsoftware.com::71c548a5-196e-4bde-9567-700fef4dffde" providerId="AD" clId="Web-{17E93832-C320-C4FD-CFB0-5998D35F115B}" dt="2026-01-09T22:18:51.469" v="4" actId="20577"/>
          <ac:spMkLst>
            <pc:docMk/>
            <pc:sldMk cId="0" sldId="257"/>
            <ac:spMk id="7" creationId="{FC1E980A-3AF2-0849-9F92-EB312C0669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47a458cf82_0_2: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47a458cf82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47a458cf82_1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47a458cf8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lab.secondstreet.com/articles/parenting-photo-contests/"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r>
              <a:rPr lang="en" sz="1600" dirty="0">
                <a:solidFill>
                  <a:schemeClr val="dk1"/>
                </a:solidFill>
                <a:latin typeface="Galano Grotesque"/>
                <a:ea typeface="Muli"/>
                <a:cs typeface="Muli"/>
                <a:sym typeface="Muli"/>
              </a:rPr>
              <a:t>The following one-sheets are meant to help you sell Recurring Revenue promotions that drive monthly revenue for you and qualified leads for your clients.</a:t>
            </a:r>
            <a:endParaRPr lang="en-US" sz="1600" dirty="0">
              <a:solidFill>
                <a:schemeClr val="dk1"/>
              </a:solidFill>
              <a:latin typeface="Galano Grotesque"/>
              <a:ea typeface="Muli"/>
              <a:cs typeface="Muli"/>
              <a:sym typeface="Muli"/>
            </a:endParaRPr>
          </a:p>
          <a:p>
            <a:pPr marL="0" lvl="0" indent="0" algn="l">
              <a:lnSpc>
                <a:spcPct val="100000"/>
              </a:lnSpc>
              <a:spcBef>
                <a:spcPts val="0"/>
              </a:spcBef>
              <a:spcAft>
                <a:spcPts val="0"/>
              </a:spcAft>
              <a:buNone/>
            </a:pPr>
            <a:endParaRPr lang="en"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9-12 month packages. If you’re looking for something with a shorter time frame to align with programming or a special issue, you can adjust the timing of the campaign.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264900" y="2228850"/>
            <a:ext cx="7242600" cy="7563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Clr>
                <a:schemeClr val="dk1"/>
              </a:buClr>
              <a:buSzPts val="1100"/>
              <a:buFont typeface="Arial"/>
              <a:buNone/>
            </a:pPr>
            <a:endParaRPr lang="en-US"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200" b="1" dirty="0">
                <a:latin typeface="Galano Grotesque"/>
                <a:ea typeface="Oswald"/>
                <a:cs typeface="Oswald"/>
                <a:sym typeface="Oswald"/>
              </a:rPr>
              <a:t>Recurring Revenue Kid of the Month</a:t>
            </a: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000" b="1" dirty="0">
                <a:latin typeface="Galano Grotesque"/>
                <a:ea typeface="Oswald"/>
                <a:cs typeface="Oswald"/>
                <a:sym typeface="Oswald"/>
              </a:rPr>
              <a:t>12 Month Campaign</a:t>
            </a:r>
            <a:endParaRPr sz="2000" b="1" dirty="0">
              <a:latin typeface="Galano Grotesque"/>
              <a:ea typeface="Oswald"/>
              <a:cs typeface="Oswald"/>
            </a:endParaRPr>
          </a:p>
          <a:p>
            <a:pPr marL="0" lvl="0" indent="0" algn="l" rtl="0">
              <a:lnSpc>
                <a:spcPct val="115000"/>
              </a:lnSpc>
              <a:spcBef>
                <a:spcPts val="0"/>
              </a:spcBef>
              <a:spcAft>
                <a:spcPts val="0"/>
              </a:spcAft>
              <a:buClr>
                <a:schemeClr val="dk1"/>
              </a:buClr>
              <a:buSzPts val="1100"/>
              <a:buFont typeface="Arial"/>
              <a:buNone/>
            </a:pPr>
            <a:endParaRPr sz="1100" b="1" dirty="0">
              <a:latin typeface="Galano Grotesque"/>
            </a:endParaRPr>
          </a:p>
          <a:p>
            <a:pPr marL="0" lvl="0" indent="0" algn="l" rtl="0">
              <a:lnSpc>
                <a:spcPct val="115000"/>
              </a:lnSpc>
              <a:spcBef>
                <a:spcPts val="0"/>
              </a:spcBef>
              <a:spcAft>
                <a:spcPts val="0"/>
              </a:spcAft>
              <a:buClr>
                <a:schemeClr val="dk1"/>
              </a:buClr>
              <a:buSzPts val="1100"/>
              <a:buFont typeface="Arial"/>
              <a:buNone/>
            </a:pPr>
            <a:r>
              <a:rPr lang="en" sz="1400" b="1" dirty="0">
                <a:solidFill>
                  <a:srgbClr val="2574DB"/>
                </a:solidFill>
                <a:latin typeface="Galano Grotesque"/>
                <a:ea typeface="Muli"/>
                <a:cs typeface="Muli"/>
                <a:sym typeface="Muli"/>
              </a:rPr>
              <a:t>ADVERTISERS TO TARGET</a:t>
            </a:r>
            <a:endParaRPr sz="14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dirty="0">
                <a:latin typeface="Galano Grotesque"/>
                <a:ea typeface="Muli"/>
                <a:cs typeface="Muli"/>
                <a:sym typeface="Muli"/>
              </a:rPr>
              <a:t>Think about advertisers in your market that have larger budgets, want to be a part of a campaign that has a community and family focus and their demographic is the target audience of the theme.</a:t>
            </a: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Healthcare</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Education</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Automotive</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Financial</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Insurance </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Regional and Local Attractions</a:t>
            </a: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b="1" dirty="0">
                <a:solidFill>
                  <a:srgbClr val="2574DB"/>
                </a:solidFill>
                <a:latin typeface="Galano Grotesque"/>
                <a:ea typeface="Muli"/>
                <a:cs typeface="Muli"/>
                <a:sym typeface="Muli"/>
              </a:rPr>
              <a:t>BEST PRACTICE</a:t>
            </a:r>
            <a:endParaRPr sz="15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dirty="0">
                <a:latin typeface="Galano Grotesque"/>
                <a:ea typeface="Muli"/>
                <a:cs typeface="Muli"/>
                <a:sym typeface="Muli"/>
              </a:rPr>
              <a:t>Change themes each month. See next page for ideas! Present winning kid a gift package with representatives from the media company and sponsor. This is great content for an article online, in print, on-air, and social posts. </a:t>
            </a: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b="1" dirty="0">
                <a:solidFill>
                  <a:srgbClr val="2574DB"/>
                </a:solidFill>
                <a:latin typeface="Galano Grotesque"/>
                <a:ea typeface="Muli"/>
                <a:cs typeface="Muli"/>
                <a:sym typeface="Muli"/>
              </a:rPr>
              <a:t>HOW TO EXECUTE</a:t>
            </a:r>
            <a:endParaRPr sz="15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dirty="0">
                <a:latin typeface="Galano Grotesque"/>
                <a:ea typeface="Muli"/>
                <a:cs typeface="Muli"/>
                <a:sym typeface="Muli"/>
              </a:rPr>
              <a:t>Two-phase photo contest where the public nominates a kid each month. All nominations then move to voting round where the public votes for the winner (Two weeks of nominations and two weeks of voting).</a:t>
            </a: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b="1" dirty="0">
              <a:latin typeface="Galano Grotesque"/>
              <a:ea typeface="Muli"/>
              <a:cs typeface="Muli"/>
            </a:endParaRPr>
          </a:p>
          <a:p>
            <a:pPr marL="0" lvl="0" indent="0" algn="ctr" rtl="0">
              <a:spcBef>
                <a:spcPts val="0"/>
              </a:spcBef>
              <a:spcAft>
                <a:spcPts val="0"/>
              </a:spcAft>
              <a:buNone/>
            </a:pPr>
            <a:endParaRPr sz="1200" dirty="0">
              <a:latin typeface="Galano Grotesque"/>
            </a:endParaRPr>
          </a:p>
        </p:txBody>
      </p:sp>
      <p:pic>
        <p:nvPicPr>
          <p:cNvPr id="62" name="Google Shape;62;p14"/>
          <p:cNvPicPr preferRelativeResize="0"/>
          <p:nvPr/>
        </p:nvPicPr>
        <p:blipFill rotWithShape="1">
          <a:blip r:embed="rId3">
            <a:alphaModFix/>
          </a:blip>
          <a:srcRect t="11762" b="11861"/>
          <a:stretch/>
        </p:blipFill>
        <p:spPr>
          <a:xfrm>
            <a:off x="236775" y="304225"/>
            <a:ext cx="7298851" cy="1755450"/>
          </a:xfrm>
          <a:prstGeom prst="rect">
            <a:avLst/>
          </a:prstGeom>
          <a:noFill/>
          <a:ln>
            <a:noFill/>
          </a:ln>
        </p:spPr>
      </p:pic>
    </p:spTree>
    <p:extLst>
      <p:ext uri="{BB962C8B-B14F-4D97-AF65-F5344CB8AC3E}">
        <p14:creationId xmlns:p14="http://schemas.microsoft.com/office/powerpoint/2010/main" val="583986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p:nvPr/>
        </p:nvSpPr>
        <p:spPr>
          <a:xfrm>
            <a:off x="221325" y="1367075"/>
            <a:ext cx="7295100" cy="8452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2200" b="1" dirty="0">
                <a:solidFill>
                  <a:schemeClr val="dk1"/>
                </a:solidFill>
                <a:latin typeface="Galano Grotesque"/>
                <a:ea typeface="Oswald"/>
                <a:cs typeface="Oswald"/>
                <a:sym typeface="Oswald"/>
              </a:rPr>
              <a:t>Recurring Revenue Kid of the Month</a:t>
            </a:r>
            <a:endParaRPr lang="en-US" sz="22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2000" b="1" dirty="0">
                <a:solidFill>
                  <a:schemeClr val="dk1"/>
                </a:solidFill>
                <a:latin typeface="Galano Grotesque"/>
                <a:ea typeface="Oswald"/>
                <a:cs typeface="Oswald"/>
                <a:sym typeface="Oswald"/>
              </a:rPr>
              <a:t>Themes</a:t>
            </a:r>
            <a:endParaRPr sz="20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endParaRPr sz="7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1250" b="1" u="sng" dirty="0">
                <a:solidFill>
                  <a:schemeClr val="hlink"/>
                </a:solidFill>
                <a:latin typeface="Galano Grotesque"/>
                <a:ea typeface="Muli"/>
                <a:cs typeface="Muli"/>
                <a:sym typeface="Muli"/>
                <a:hlinkClick r:id="rId3">
                  <a:extLst>
                    <a:ext uri="{A12FA001-AC4F-418D-AE19-62706E023703}">
                      <ahyp:hlinkClr xmlns:ahyp="http://schemas.microsoft.com/office/drawing/2018/hyperlinkcolor" val="tx"/>
                    </a:ext>
                  </a:extLst>
                </a:hlinkClick>
              </a:rPr>
              <a:t>Lab Article </a:t>
            </a:r>
            <a:r>
              <a:rPr lang="en" sz="1250" b="1" dirty="0">
                <a:solidFill>
                  <a:schemeClr val="dk1"/>
                </a:solidFill>
                <a:latin typeface="Galano Grotesque"/>
                <a:ea typeface="Muli"/>
                <a:cs typeface="Muli"/>
                <a:sym typeface="Muli"/>
              </a:rPr>
              <a:t>with 148 Ideas</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January</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Creative Kids/Workout with Mom or Dad</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February</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Hugs</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March</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Caught Napping</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April</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Easter/Spring</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May</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Grads/Mommy and Me</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June</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Summer/Beach Babies/Daddy and Me</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July</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Patriotic</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August</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Back to School </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September</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Sporty (Football)</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October</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Halloween</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November</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Thankful</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December</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Scared of Santa/Holiday</a:t>
            </a:r>
            <a:endParaRPr sz="1250" dirty="0">
              <a:solidFill>
                <a:schemeClr val="dk1"/>
              </a:solidFill>
              <a:latin typeface="Galano Grotesque"/>
              <a:ea typeface="Muli"/>
              <a:cs typeface="Muli"/>
            </a:endParaRPr>
          </a:p>
        </p:txBody>
      </p:sp>
      <p:pic>
        <p:nvPicPr>
          <p:cNvPr id="68" name="Google Shape;68;p15"/>
          <p:cNvPicPr preferRelativeResize="0"/>
          <p:nvPr/>
        </p:nvPicPr>
        <p:blipFill rotWithShape="1">
          <a:blip r:embed="rId4">
            <a:alphaModFix/>
          </a:blip>
          <a:srcRect t="11759" b="41997"/>
          <a:stretch/>
        </p:blipFill>
        <p:spPr>
          <a:xfrm>
            <a:off x="236775" y="304225"/>
            <a:ext cx="7298851" cy="1062851"/>
          </a:xfrm>
          <a:prstGeom prst="rect">
            <a:avLst/>
          </a:prstGeom>
          <a:noFill/>
          <a:ln>
            <a:noFill/>
          </a:ln>
        </p:spPr>
      </p:pic>
    </p:spTree>
    <p:extLst>
      <p:ext uri="{BB962C8B-B14F-4D97-AF65-F5344CB8AC3E}">
        <p14:creationId xmlns:p14="http://schemas.microsoft.com/office/powerpoint/2010/main" val="4218281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marL="0" lvl="0" indent="0" algn="r">
              <a:spcBef>
                <a:spcPts val="0"/>
              </a:spcBef>
              <a:spcAft>
                <a:spcPts val="0"/>
              </a:spcAft>
              <a:buNone/>
            </a:pPr>
            <a:r>
              <a:rPr lang="en" sz="1800" dirty="0">
                <a:solidFill>
                  <a:schemeClr val="bg1"/>
                </a:solidFill>
                <a:latin typeface="Galano Grotesque"/>
                <a:sym typeface="Oswald Regular"/>
              </a:rPr>
              <a:t>Magazine</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817799"/>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Recurring Revenue Kid of the Month</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12 Month Campaign</a:t>
            </a:r>
            <a:endParaRPr lang="en-US" sz="2000" dirty="0">
              <a:solidFill>
                <a:schemeClr val="dk1"/>
              </a:solidFill>
            </a:endParaRPr>
          </a:p>
          <a:p>
            <a:pPr algn="ctr"/>
            <a:r>
              <a:rPr lang="en" sz="1100" dirty="0">
                <a:solidFill>
                  <a:schemeClr val="dk1"/>
                </a:solidFill>
                <a:latin typeface="Galano Grotesque"/>
                <a:ea typeface="Muli"/>
                <a:cs typeface="Segoe UI"/>
                <a:sym typeface="Muli"/>
              </a:rPr>
              <a:t>Be the exclusive sponsor of this 12-Month Kid of the Month campaign. Each month our audience will submit nominations and then vote. Themes change each month (e.g. Halloween, Sporty, Messy) </a:t>
            </a:r>
            <a:endParaRPr lang="en" sz="1100" dirty="0">
              <a:solidFill>
                <a:schemeClr val="dk1"/>
              </a:solidFill>
              <a:latin typeface="Galano Grotesque"/>
              <a:ea typeface="Muli"/>
              <a:cs typeface="Segoe UI"/>
            </a:endParaRPr>
          </a:p>
          <a:p>
            <a:pPr algn="ctr"/>
            <a:r>
              <a:rPr lang="en" sz="1100" dirty="0">
                <a:solidFill>
                  <a:schemeClr val="dk1"/>
                </a:solidFill>
                <a:latin typeface="Galano Grotesque"/>
                <a:ea typeface="Muli"/>
                <a:cs typeface="Segoe UI"/>
                <a:sym typeface="Muli"/>
              </a:rPr>
              <a:t>Every month can feature different products/services and lead-gen questions from the sponsor. </a:t>
            </a:r>
            <a:endParaRPr lang="en" dirty="0">
              <a:solidFill>
                <a:schemeClr val="dk1"/>
              </a:solidFill>
              <a:latin typeface="Galano Grotesque"/>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Kid of the Month campaign</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(print,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25K run-of-site impressions each month to promote contest on yourwebsitegoeshere.com</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Print</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Full page Print Ad to run to run every month for 12 months (12 times)</a:t>
            </a:r>
            <a:endParaRPr lang="en-US" sz="1200"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Half-page print contest promotional ad to run every month for 12 months (12 times)</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nomination round</a:t>
            </a:r>
            <a:endParaRPr lang="en-US" sz="1200" dirty="0">
              <a:solidFill>
                <a:schemeClr val="dk1"/>
              </a:solidFill>
              <a:latin typeface="Galano Grotesque"/>
              <a:ea typeface="Muli"/>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contest</a:t>
            </a:r>
          </a:p>
          <a:p>
            <a:pPr marL="1085850" lvl="2" indent="-171450">
              <a:buFont typeface="Arial,Sans-Serif"/>
              <a:buChar char="•"/>
            </a:pPr>
            <a:r>
              <a:rPr lang="en-US" sz="1200" dirty="0">
                <a:solidFill>
                  <a:schemeClr val="dk1"/>
                </a:solidFill>
                <a:latin typeface="Galano Grotesque"/>
              </a:rPr>
              <a:t>One at the beginning of the nomination round</a:t>
            </a:r>
          </a:p>
          <a:p>
            <a:pPr marL="1085850" lvl="2" indent="-171450">
              <a:buFont typeface="Wingdings,Sans-Serif"/>
              <a:buChar char="§"/>
            </a:pPr>
            <a:r>
              <a:rPr lang="en-US" sz="1200" dirty="0">
                <a:solidFill>
                  <a:schemeClr val="dk1"/>
                </a:solidFill>
                <a:latin typeface="Galano Grotesque"/>
              </a:rPr>
              <a:t>One at the beginning of the voting round</a:t>
            </a:r>
            <a:endParaRPr lang="en-US" dirty="0">
              <a:solidFill>
                <a:schemeClr val="dk1"/>
              </a:solidFill>
            </a:endParaRPr>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Monthly Gift Card for Kids Valued at $XXX Per Month for 12 Months (optional)</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12 months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EXCLUSIVE SPONSOR VALUE</a:t>
            </a:r>
            <a:r>
              <a:rPr lang="en-US" dirty="0">
                <a:solidFill>
                  <a:schemeClr val="dk1"/>
                </a:solidFill>
                <a:latin typeface="Galano Grotesque"/>
                <a:ea typeface="Muli"/>
                <a:cs typeface="Segoe UI"/>
                <a:sym typeface="Muli"/>
              </a:rPr>
              <a:t>: $X,XXX a month (12-month sponsorship package)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$1,500/month (small market) $3,000/month (mid-size market), $7,500/month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4</Slides>
  <Notes>4</Notes>
  <HiddenSlides>0</HiddenSlide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Simple Light</vt:lpstr>
      <vt:lpstr>   How to Use This Sales One-Sheet</vt:lpstr>
      <vt:lpstr>      Recurring Revenue Kid of the Month 12 Month Campaign  ADVERTISERS TO TARGET Think about advertisers in your market that have larger budgets, want to be a part of a campaign that has a community and family focus and their demographic is the target audience of the theme.  Healthcare Education Automotive Financial Insurance  Regional and Local Attractions  BEST PRACTICE Change themes each month. See next page for ideas! Present winning kid a gift package with representatives from the media company and sponsor. This is great content for an article online, in print, on-air, and social posts.   HOW TO EXECUTE Two-phase photo contest where the public nominates a kid each month. All nominations then move to voting round where the public votes for the winner (Two weeks of nominations and two weeks of voting).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309</cp:revision>
  <dcterms:modified xsi:type="dcterms:W3CDTF">2026-01-09T22:18:52Z</dcterms:modified>
</cp:coreProperties>
</file>