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56" r:id="rId2"/>
    <p:sldId id="259" r:id="rId3"/>
    <p:sldId id="257" r:id="rId4"/>
  </p:sldIdLst>
  <p:sldSz cx="7772400" cy="10058400"/>
  <p:notesSz cx="6858000" cy="9144000"/>
  <p:embeddedFontLst>
    <p:embeddedFont>
      <p:font typeface="Galano Grotesque" panose="020B060402020202020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EBB0FE-A029-C214-9011-29C6949AEA5B}" v="127" dt="2026-01-09T17:30:14.701"/>
    <p1510:client id="{196B44AC-C620-376B-E731-FB4BDEFEF3D0}" v="289" dt="2026-01-09T16:52:29.160"/>
    <p1510:client id="{1D341B22-BA93-406B-1024-CF051FD875AA}" v="7" dt="2026-01-09T22:17:10.163"/>
    <p1510:client id="{2298294F-BC3C-62C6-B467-7FBC252A6D4C}" v="113" dt="2026-01-09T18:28:52.126"/>
    <p1510:client id="{4F7F1E05-6446-1B78-14FA-6600ADEE5307}" v="2" dt="2026-01-09T18:57:39.074"/>
    <p1510:client id="{5958F89A-2D8E-5F7F-4976-75B8ED2FF0B9}" v="24" dt="2026-01-09T17:06:18.973"/>
    <p1510:client id="{66AB5DB8-CA0A-347E-1458-B4604E96AE65}" v="17" dt="2026-01-09T17:00:34.854"/>
    <p1510:client id="{75593FA8-1AE3-56AD-379F-87AE14907F27}" v="20" dt="2026-01-09T17:31:17.737"/>
    <p1510:client id="{7BD2926E-E15E-BD05-ED12-BC137FAAC200}" v="472" dt="2026-01-09T16:06:11.109"/>
    <p1510:client id="{9C900849-AFCF-C45D-8AB4-6DCD154BE164}" v="20" dt="2026-01-09T17:46:07.904"/>
    <p1510:client id="{A995A02B-EDBA-5417-BA73-81AF184069BC}" v="120" dt="2026-01-09T17:52:45.569"/>
    <p1510:client id="{AC473ADB-EF4A-DA90-5ABB-18E9E9A2ADF8}" v="172" dt="2026-01-09T17:26:11.100"/>
    <p1510:client id="{ADDD1B6C-BF94-A86D-A0A0-9CE342A19C19}" v="25" dt="2026-01-09T16:16:01.316"/>
    <p1510:client id="{C963AB8F-F318-F0A8-4F40-25FC61EC8398}" v="22" dt="2026-01-09T16:13:23.559"/>
    <p1510:client id="{CEDE35FB-7B33-63AC-81E1-6744759F8D81}" v="21" dt="2026-01-09T17:49:04.249"/>
    <p1510:client id="{D0001CDB-9F9C-CF76-144D-C8C473224FC6}" v="26" dt="2026-01-09T16:10:23.975"/>
    <p1510:client id="{F6947DE7-9662-EE8F-C6F0-BD571DAD80AC}" v="23" dt="2026-01-09T18:33:40.3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notesMaster" Target="notesMasters/notesMaster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4F7F1E05-6446-1B78-14FA-6600ADEE5307}"/>
    <pc:docChg chg="modSld">
      <pc:chgData name="Kristen Wehe" userId="S::kwehe@uplandsoftware.com::71c548a5-196e-4bde-9567-700fef4dffde" providerId="AD" clId="Web-{4F7F1E05-6446-1B78-14FA-6600ADEE5307}" dt="2026-01-09T18:57:39.058" v="0" actId="20577"/>
      <pc:docMkLst>
        <pc:docMk/>
      </pc:docMkLst>
      <pc:sldChg chg="modSp">
        <pc:chgData name="Kristen Wehe" userId="S::kwehe@uplandsoftware.com::71c548a5-196e-4bde-9567-700fef4dffde" providerId="AD" clId="Web-{4F7F1E05-6446-1B78-14FA-6600ADEE5307}" dt="2026-01-09T18:57:39.058" v="0" actId="20577"/>
        <pc:sldMkLst>
          <pc:docMk/>
          <pc:sldMk cId="0" sldId="257"/>
        </pc:sldMkLst>
        <pc:spChg chg="mod">
          <ac:chgData name="Kristen Wehe" userId="S::kwehe@uplandsoftware.com::71c548a5-196e-4bde-9567-700fef4dffde" providerId="AD" clId="Web-{4F7F1E05-6446-1B78-14FA-6600ADEE5307}" dt="2026-01-09T18:57:39.058" v="0" actId="20577"/>
          <ac:spMkLst>
            <pc:docMk/>
            <pc:sldMk cId="0" sldId="257"/>
            <ac:spMk id="7" creationId="{FC1E980A-3AF2-0849-9F92-EB312C06691C}"/>
          </ac:spMkLst>
        </pc:spChg>
      </pc:sldChg>
    </pc:docChg>
  </pc:docChgLst>
  <pc:docChgLst>
    <pc:chgData name="Kristen Wehe" userId="S::kwehe@uplandsoftware.com::71c548a5-196e-4bde-9567-700fef4dffde" providerId="AD" clId="Web-{F6947DE7-9662-EE8F-C6F0-BD571DAD80AC}"/>
    <pc:docChg chg="modSld">
      <pc:chgData name="Kristen Wehe" userId="S::kwehe@uplandsoftware.com::71c548a5-196e-4bde-9567-700fef4dffde" providerId="AD" clId="Web-{F6947DE7-9662-EE8F-C6F0-BD571DAD80AC}" dt="2026-01-09T18:33:39.779" v="12" actId="20577"/>
      <pc:docMkLst>
        <pc:docMk/>
      </pc:docMkLst>
      <pc:sldChg chg="modSp">
        <pc:chgData name="Kristen Wehe" userId="S::kwehe@uplandsoftware.com::71c548a5-196e-4bde-9567-700fef4dffde" providerId="AD" clId="Web-{F6947DE7-9662-EE8F-C6F0-BD571DAD80AC}" dt="2026-01-09T18:33:39.779" v="12" actId="20577"/>
        <pc:sldMkLst>
          <pc:docMk/>
          <pc:sldMk cId="0" sldId="257"/>
        </pc:sldMkLst>
        <pc:spChg chg="mod">
          <ac:chgData name="Kristen Wehe" userId="S::kwehe@uplandsoftware.com::71c548a5-196e-4bde-9567-700fef4dffde" providerId="AD" clId="Web-{F6947DE7-9662-EE8F-C6F0-BD571DAD80AC}" dt="2026-01-09T18:33:39.779" v="12" actId="20577"/>
          <ac:spMkLst>
            <pc:docMk/>
            <pc:sldMk cId="0" sldId="257"/>
            <ac:spMk id="7" creationId="{FC1E980A-3AF2-0849-9F92-EB312C06691C}"/>
          </ac:spMkLst>
        </pc:spChg>
        <pc:spChg chg="mod">
          <ac:chgData name="Kristen Wehe" userId="S::kwehe@uplandsoftware.com::71c548a5-196e-4bde-9567-700fef4dffde" providerId="AD" clId="Web-{F6947DE7-9662-EE8F-C6F0-BD571DAD80AC}" dt="2026-01-09T18:33:19.622" v="4" actId="20577"/>
          <ac:spMkLst>
            <pc:docMk/>
            <pc:sldMk cId="0" sldId="257"/>
            <ac:spMk id="63" creationId="{00000000-0000-0000-0000-000000000000}"/>
          </ac:spMkLst>
        </pc:spChg>
      </pc:sldChg>
    </pc:docChg>
  </pc:docChgLst>
  <pc:docChgLst>
    <pc:chgData name="Kristen Wehe" userId="S::kwehe@uplandsoftware.com::71c548a5-196e-4bde-9567-700fef4dffde" providerId="AD" clId="Web-{1D341B22-BA93-406B-1024-CF051FD875AA}"/>
    <pc:docChg chg="modSld">
      <pc:chgData name="Kristen Wehe" userId="S::kwehe@uplandsoftware.com::71c548a5-196e-4bde-9567-700fef4dffde" providerId="AD" clId="Web-{1D341B22-BA93-406B-1024-CF051FD875AA}" dt="2026-01-09T22:17:09.866" v="3" actId="20577"/>
      <pc:docMkLst>
        <pc:docMk/>
      </pc:docMkLst>
      <pc:sldChg chg="modSp">
        <pc:chgData name="Kristen Wehe" userId="S::kwehe@uplandsoftware.com::71c548a5-196e-4bde-9567-700fef4dffde" providerId="AD" clId="Web-{1D341B22-BA93-406B-1024-CF051FD875AA}" dt="2026-01-09T22:17:09.866" v="3" actId="20577"/>
        <pc:sldMkLst>
          <pc:docMk/>
          <pc:sldMk cId="0" sldId="257"/>
        </pc:sldMkLst>
        <pc:spChg chg="mod">
          <ac:chgData name="Kristen Wehe" userId="S::kwehe@uplandsoftware.com::71c548a5-196e-4bde-9567-700fef4dffde" providerId="AD" clId="Web-{1D341B22-BA93-406B-1024-CF051FD875AA}" dt="2026-01-09T22:17:09.866" v="3" actId="20577"/>
          <ac:spMkLst>
            <pc:docMk/>
            <pc:sldMk cId="0" sldId="257"/>
            <ac:spMk id="7" creationId="{FC1E980A-3AF2-0849-9F92-EB312C06691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7a4f792647_0_7: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7a4f792647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47a458cf82_0_15: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47a458cf82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lang="en-US"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endParaRPr sz="2500" b="1" dirty="0">
              <a:latin typeface="Galano Grotesque"/>
              <a:ea typeface="Oswald"/>
              <a:cs typeface="Oswald"/>
            </a:endParaRPr>
          </a:p>
          <a:p>
            <a:pPr marL="0" lvl="0" indent="0" algn="ctr" rtl="0">
              <a:spcBef>
                <a:spcPts val="0"/>
              </a:spcBef>
              <a:spcAft>
                <a:spcPts val="0"/>
              </a:spcAft>
              <a:buNone/>
            </a:pPr>
            <a:r>
              <a:rPr lang="en" sz="3000" b="1">
                <a:latin typeface="Galano Grotesque"/>
                <a:ea typeface="Oswald"/>
                <a:cs typeface="Oswald"/>
                <a:sym typeface="Oswald"/>
              </a:rPr>
              <a:t>How to Use This Sales One-Sheet</a:t>
            </a:r>
            <a:endParaRPr sz="3000" b="1">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r>
              <a:rPr lang="en" sz="1600" dirty="0">
                <a:solidFill>
                  <a:schemeClr val="dk1"/>
                </a:solidFill>
                <a:latin typeface="Galano Grotesque"/>
                <a:ea typeface="Muli"/>
                <a:cs typeface="Muli"/>
                <a:sym typeface="Muli"/>
              </a:rPr>
              <a:t>The following one-sheets are meant to help you sell Recurring Revenue promotions that drive monthly revenue for you and qualified leads for your clients.</a:t>
            </a:r>
            <a:endParaRPr lang="en-US" sz="1600" dirty="0">
              <a:solidFill>
                <a:schemeClr val="dk1"/>
              </a:solidFill>
              <a:latin typeface="Galano Grotesque"/>
              <a:ea typeface="Muli"/>
              <a:cs typeface="Muli"/>
              <a:sym typeface="Muli"/>
            </a:endParaRPr>
          </a:p>
          <a:p>
            <a:pPr marL="0" lvl="0" indent="0" algn="l">
              <a:lnSpc>
                <a:spcPct val="100000"/>
              </a:lnSpc>
              <a:spcBef>
                <a:spcPts val="0"/>
              </a:spcBef>
              <a:spcAft>
                <a:spcPts val="0"/>
              </a:spcAft>
              <a:buNone/>
            </a:pPr>
            <a:endParaRPr lang="en"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Promotion Name and Header Graphic</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Time Frame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these as 9-12 month packages. If you’re looking for something with a shorter time frame to align with programming or a special issue, you can adjust the timing of the campaign.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Package</a:t>
            </a:r>
            <a:endParaRPr sz="1600" b="1">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core, email, and social media. If you would like to edit the items in the package to reflect the inventory or capabilities of your media company, go for it!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Pricing</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Prize</a:t>
            </a:r>
            <a:endParaRPr sz="1600" b="1">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ctrTitle"/>
          </p:nvPr>
        </p:nvSpPr>
        <p:spPr>
          <a:xfrm>
            <a:off x="264900" y="2059354"/>
            <a:ext cx="7242600" cy="76962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Clr>
                <a:schemeClr val="dk1"/>
              </a:buClr>
              <a:buSzPts val="1100"/>
              <a:buFont typeface="Arial"/>
              <a:buNone/>
            </a:pPr>
            <a:endParaRPr lang="en-US"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200" b="1" dirty="0">
                <a:latin typeface="Galano Grotesque"/>
                <a:ea typeface="Oswald"/>
                <a:cs typeface="Oswald"/>
                <a:sym typeface="Oswald"/>
              </a:rPr>
              <a:t>Recurring Revenue Hometown Heroes</a:t>
            </a:r>
            <a:endParaRPr sz="2200" b="1" dirty="0">
              <a:latin typeface="Galano Grotesque"/>
              <a:ea typeface="Oswald"/>
              <a:cs typeface="Oswald"/>
            </a:endParaRPr>
          </a:p>
          <a:p>
            <a:pPr marL="0" lvl="0" indent="0" algn="ctr" rtl="0">
              <a:spcBef>
                <a:spcPts val="0"/>
              </a:spcBef>
              <a:spcAft>
                <a:spcPts val="0"/>
              </a:spcAft>
              <a:buClr>
                <a:schemeClr val="dk1"/>
              </a:buClr>
              <a:buSzPts val="1100"/>
              <a:buFont typeface="Arial"/>
              <a:buNone/>
            </a:pPr>
            <a:r>
              <a:rPr lang="en" sz="2000" b="1" dirty="0">
                <a:latin typeface="Galano Grotesque"/>
                <a:ea typeface="Oswald"/>
                <a:cs typeface="Oswald"/>
                <a:sym typeface="Oswald"/>
              </a:rPr>
              <a:t>12 Month Campaign</a:t>
            </a:r>
            <a:endParaRPr sz="2000" b="1" dirty="0">
              <a:latin typeface="Galano Grotesque"/>
              <a:ea typeface="Oswald"/>
              <a:cs typeface="Oswald"/>
            </a:endParaRPr>
          </a:p>
          <a:p>
            <a:pPr marL="0" lvl="0" indent="0" algn="l" rtl="0">
              <a:lnSpc>
                <a:spcPct val="115000"/>
              </a:lnSpc>
              <a:spcBef>
                <a:spcPts val="0"/>
              </a:spcBef>
              <a:spcAft>
                <a:spcPts val="0"/>
              </a:spcAft>
              <a:buClr>
                <a:schemeClr val="dk1"/>
              </a:buClr>
              <a:buSzPts val="1100"/>
              <a:buFont typeface="Arial"/>
              <a:buNone/>
            </a:pPr>
            <a:endParaRPr sz="1100" b="1" dirty="0">
              <a:latin typeface="Galano Grotesque"/>
            </a:endParaRPr>
          </a:p>
          <a:p>
            <a:pPr marL="0" lvl="0" indent="0" algn="l" rtl="0">
              <a:lnSpc>
                <a:spcPct val="115000"/>
              </a:lnSpc>
              <a:spcBef>
                <a:spcPts val="0"/>
              </a:spcBef>
              <a:spcAft>
                <a:spcPts val="0"/>
              </a:spcAft>
              <a:buClr>
                <a:schemeClr val="dk1"/>
              </a:buClr>
              <a:buSzPts val="1100"/>
              <a:buFont typeface="Arial"/>
              <a:buNone/>
            </a:pPr>
            <a:r>
              <a:rPr lang="en" sz="1600" b="1" dirty="0">
                <a:solidFill>
                  <a:srgbClr val="2574DB"/>
                </a:solidFill>
                <a:latin typeface="Galano Grotesque"/>
                <a:ea typeface="Muli"/>
                <a:cs typeface="Muli"/>
                <a:sym typeface="Muli"/>
              </a:rPr>
              <a:t>ADVERTISERS TO TARGET</a:t>
            </a:r>
            <a:endParaRPr sz="1600" b="1" dirty="0">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600" dirty="0">
                <a:latin typeface="Galano Grotesque"/>
                <a:ea typeface="Muli"/>
                <a:cs typeface="Muli"/>
                <a:sym typeface="Muli"/>
              </a:rPr>
              <a:t>Think about advertisers in your market that have larger budgets, want to be a part of a campaign that has a community focus and their demographic is the target audience of the theme.</a:t>
            </a:r>
            <a:endParaRPr sz="16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600" dirty="0">
              <a:latin typeface="Galano Grotesque"/>
              <a:ea typeface="Muli"/>
              <a:cs typeface="Muli"/>
            </a:endParaRPr>
          </a:p>
          <a:p>
            <a:pPr marL="457200" lvl="0" indent="-330200" algn="l" rtl="0">
              <a:lnSpc>
                <a:spcPct val="115000"/>
              </a:lnSpc>
              <a:spcBef>
                <a:spcPts val="0"/>
              </a:spcBef>
              <a:spcAft>
                <a:spcPts val="0"/>
              </a:spcAft>
              <a:buSzPts val="1600"/>
              <a:buFont typeface="Muli"/>
              <a:buChar char="●"/>
            </a:pPr>
            <a:r>
              <a:rPr lang="en" sz="1600" dirty="0">
                <a:latin typeface="Galano Grotesque"/>
                <a:ea typeface="Muli"/>
                <a:cs typeface="Muli"/>
                <a:sym typeface="Muli"/>
              </a:rPr>
              <a:t>Automotive</a:t>
            </a:r>
            <a:endParaRPr sz="1600" dirty="0">
              <a:latin typeface="Galano Grotesque"/>
              <a:ea typeface="Muli"/>
              <a:cs typeface="Muli"/>
            </a:endParaRPr>
          </a:p>
          <a:p>
            <a:pPr marL="457200" lvl="0" indent="-330200" algn="l" rtl="0">
              <a:lnSpc>
                <a:spcPct val="115000"/>
              </a:lnSpc>
              <a:spcBef>
                <a:spcPts val="0"/>
              </a:spcBef>
              <a:spcAft>
                <a:spcPts val="0"/>
              </a:spcAft>
              <a:buSzPts val="1600"/>
              <a:buFont typeface="Muli"/>
              <a:buChar char="●"/>
            </a:pPr>
            <a:r>
              <a:rPr lang="en" sz="1600" dirty="0">
                <a:latin typeface="Galano Grotesque"/>
                <a:ea typeface="Muli"/>
                <a:cs typeface="Muli"/>
                <a:sym typeface="Muli"/>
              </a:rPr>
              <a:t>Financial</a:t>
            </a:r>
            <a:endParaRPr sz="1600" dirty="0">
              <a:latin typeface="Galano Grotesque"/>
              <a:ea typeface="Muli"/>
              <a:cs typeface="Muli"/>
            </a:endParaRPr>
          </a:p>
          <a:p>
            <a:pPr marL="457200" lvl="0" indent="-330200" algn="l" rtl="0">
              <a:lnSpc>
                <a:spcPct val="115000"/>
              </a:lnSpc>
              <a:spcBef>
                <a:spcPts val="0"/>
              </a:spcBef>
              <a:spcAft>
                <a:spcPts val="0"/>
              </a:spcAft>
              <a:buSzPts val="1600"/>
              <a:buFont typeface="Muli"/>
              <a:buChar char="●"/>
            </a:pPr>
            <a:r>
              <a:rPr lang="en" sz="1600" dirty="0">
                <a:latin typeface="Galano Grotesque"/>
                <a:ea typeface="Muli"/>
                <a:cs typeface="Muli"/>
                <a:sym typeface="Muli"/>
              </a:rPr>
              <a:t>Education</a:t>
            </a:r>
            <a:endParaRPr sz="1600" dirty="0">
              <a:latin typeface="Galano Grotesque"/>
              <a:ea typeface="Muli"/>
              <a:cs typeface="Muli"/>
            </a:endParaRPr>
          </a:p>
          <a:p>
            <a:pPr marL="457200" lvl="0" indent="-330200" algn="l" rtl="0">
              <a:lnSpc>
                <a:spcPct val="115000"/>
              </a:lnSpc>
              <a:spcBef>
                <a:spcPts val="0"/>
              </a:spcBef>
              <a:spcAft>
                <a:spcPts val="0"/>
              </a:spcAft>
              <a:buSzPts val="1600"/>
              <a:buFont typeface="Muli"/>
              <a:buChar char="●"/>
            </a:pPr>
            <a:r>
              <a:rPr lang="en" sz="1600" dirty="0">
                <a:latin typeface="Galano Grotesque"/>
                <a:ea typeface="Muli"/>
                <a:cs typeface="Muli"/>
                <a:sym typeface="Muli"/>
              </a:rPr>
              <a:t>Healthcare</a:t>
            </a:r>
            <a:endParaRPr sz="1600" dirty="0">
              <a:latin typeface="Galano Grotesque"/>
              <a:ea typeface="Muli"/>
              <a:cs typeface="Muli"/>
            </a:endParaRPr>
          </a:p>
          <a:p>
            <a:pPr marL="457200" lvl="0" indent="-330200" algn="l" rtl="0">
              <a:lnSpc>
                <a:spcPct val="115000"/>
              </a:lnSpc>
              <a:spcBef>
                <a:spcPts val="0"/>
              </a:spcBef>
              <a:spcAft>
                <a:spcPts val="0"/>
              </a:spcAft>
              <a:buSzPts val="1600"/>
              <a:buFont typeface="Muli"/>
              <a:buChar char="●"/>
            </a:pPr>
            <a:r>
              <a:rPr lang="en" sz="1600" dirty="0">
                <a:latin typeface="Galano Grotesque"/>
                <a:ea typeface="Muli"/>
                <a:cs typeface="Muli"/>
                <a:sym typeface="Muli"/>
              </a:rPr>
              <a:t>Real Estate</a:t>
            </a:r>
            <a:endParaRPr sz="1600" dirty="0">
              <a:latin typeface="Galano Grotesque"/>
              <a:ea typeface="Muli"/>
              <a:cs typeface="Muli"/>
            </a:endParaRPr>
          </a:p>
          <a:p>
            <a:pPr marL="0" lvl="0" indent="0" algn="l" rtl="0">
              <a:lnSpc>
                <a:spcPct val="115000"/>
              </a:lnSpc>
              <a:spcBef>
                <a:spcPts val="0"/>
              </a:spcBef>
              <a:spcAft>
                <a:spcPts val="0"/>
              </a:spcAft>
              <a:buSzPts val="1100"/>
              <a:buNone/>
            </a:pPr>
            <a:endParaRPr sz="16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600" b="1" dirty="0">
                <a:solidFill>
                  <a:srgbClr val="2574DB"/>
                </a:solidFill>
                <a:latin typeface="Galano Grotesque"/>
                <a:ea typeface="Muli"/>
                <a:cs typeface="Muli"/>
                <a:sym typeface="Muli"/>
              </a:rPr>
              <a:t>BEST PRACTICE</a:t>
            </a:r>
            <a:endParaRPr sz="1600" b="1" dirty="0">
              <a:solidFill>
                <a:srgbClr val="000000"/>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600" dirty="0">
                <a:latin typeface="Galano Grotesque"/>
                <a:ea typeface="Muli"/>
                <a:cs typeface="Muli"/>
                <a:sym typeface="Muli"/>
              </a:rPr>
              <a:t>Present hometown heroes with representatives from the media company and sponsor. This is great content for an article online, in print, on-air, and social posts. </a:t>
            </a:r>
            <a:endParaRPr sz="16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600" b="1"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600" b="1" dirty="0">
                <a:solidFill>
                  <a:srgbClr val="2574DB"/>
                </a:solidFill>
                <a:latin typeface="Galano Grotesque"/>
                <a:ea typeface="Muli"/>
                <a:cs typeface="Muli"/>
                <a:sym typeface="Muli"/>
              </a:rPr>
              <a:t>HOW TO EXECUTE</a:t>
            </a:r>
            <a:endParaRPr sz="1600" b="1" dirty="0">
              <a:solidFill>
                <a:srgbClr val="2574DB"/>
              </a:solidFill>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r>
              <a:rPr lang="en" sz="1600" dirty="0">
                <a:latin typeface="Galano Grotesque"/>
                <a:ea typeface="Muli"/>
                <a:cs typeface="Muli"/>
                <a:sym typeface="Muli"/>
              </a:rPr>
              <a:t>Two-phase ballot where the public nominates a hero each month. All nominations then move to voting round where the public votes for the winner (Two weeks of nominations and two weeks of voting).</a:t>
            </a:r>
            <a:endParaRPr sz="1600" dirty="0">
              <a:latin typeface="Galano Grotesque"/>
              <a:ea typeface="Muli"/>
              <a:cs typeface="Muli"/>
            </a:endParaRPr>
          </a:p>
          <a:p>
            <a:pPr marL="0" lvl="0" indent="0" algn="l" rtl="0">
              <a:lnSpc>
                <a:spcPct val="115000"/>
              </a:lnSpc>
              <a:spcBef>
                <a:spcPts val="0"/>
              </a:spcBef>
              <a:spcAft>
                <a:spcPts val="0"/>
              </a:spcAft>
              <a:buClr>
                <a:schemeClr val="dk1"/>
              </a:buClr>
              <a:buSzPts val="1100"/>
              <a:buFont typeface="Arial"/>
              <a:buNone/>
            </a:pPr>
            <a:endParaRPr sz="1600" dirty="0">
              <a:latin typeface="Galano Grotesque"/>
              <a:ea typeface="Muli"/>
              <a:cs typeface="Muli"/>
            </a:endParaRPr>
          </a:p>
          <a:p>
            <a:pPr marL="0" lvl="0" indent="0" algn="ctr" rtl="0">
              <a:spcBef>
                <a:spcPts val="0"/>
              </a:spcBef>
              <a:spcAft>
                <a:spcPts val="0"/>
              </a:spcAft>
              <a:buNone/>
            </a:pPr>
            <a:endParaRPr sz="1600" dirty="0">
              <a:latin typeface="Galano Grotesque"/>
            </a:endParaRPr>
          </a:p>
        </p:txBody>
      </p:sp>
      <p:pic>
        <p:nvPicPr>
          <p:cNvPr id="62" name="Google Shape;62;p14"/>
          <p:cNvPicPr preferRelativeResize="0"/>
          <p:nvPr/>
        </p:nvPicPr>
        <p:blipFill rotWithShape="1">
          <a:blip r:embed="rId3">
            <a:alphaModFix/>
          </a:blip>
          <a:srcRect b="31861"/>
          <a:stretch/>
        </p:blipFill>
        <p:spPr>
          <a:xfrm>
            <a:off x="208650" y="274825"/>
            <a:ext cx="7355103" cy="1784849"/>
          </a:xfrm>
          <a:prstGeom prst="rect">
            <a:avLst/>
          </a:prstGeom>
          <a:noFill/>
          <a:ln>
            <a:noFill/>
          </a:ln>
        </p:spPr>
      </p:pic>
    </p:spTree>
    <p:extLst>
      <p:ext uri="{BB962C8B-B14F-4D97-AF65-F5344CB8AC3E}">
        <p14:creationId xmlns:p14="http://schemas.microsoft.com/office/powerpoint/2010/main" val="1200804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marL="0" lvl="0" indent="0" algn="r">
              <a:spcBef>
                <a:spcPts val="0"/>
              </a:spcBef>
              <a:spcAft>
                <a:spcPts val="0"/>
              </a:spcAft>
              <a:buNone/>
            </a:pPr>
            <a:r>
              <a:rPr lang="en" sz="1800" dirty="0">
                <a:solidFill>
                  <a:schemeClr val="bg1"/>
                </a:solidFill>
                <a:latin typeface="Galano Grotesque"/>
                <a:sym typeface="Oswald Regular"/>
              </a:rPr>
              <a:t>Magazine</a:t>
            </a:r>
            <a:endParaRPr lang="en-US" dirty="0">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679299"/>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Recurring Revenue Hometown Heroes</a:t>
            </a:r>
            <a:endParaRPr lang="en" sz="2400" b="1" dirty="0">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12 Month Campaign</a:t>
            </a:r>
            <a:endParaRPr lang="en-US" sz="2000" dirty="0">
              <a:solidFill>
                <a:schemeClr val="dk1"/>
              </a:solidFill>
            </a:endParaRPr>
          </a:p>
          <a:p>
            <a:pPr algn="ctr"/>
            <a:r>
              <a:rPr lang="en" sz="1100" dirty="0">
                <a:solidFill>
                  <a:schemeClr val="dk1"/>
                </a:solidFill>
                <a:latin typeface="Galano Grotesque"/>
                <a:ea typeface="Muli"/>
                <a:cs typeface="Segoe UI"/>
                <a:sym typeface="Muli"/>
              </a:rPr>
              <a:t>Be the exclusive sponsor of this 12-Month Hometown Heroes campaign. Each month we will take nominations and then vote on a hometown hero. </a:t>
            </a:r>
            <a:endParaRPr lang="en" sz="1100">
              <a:solidFill>
                <a:schemeClr val="dk1"/>
              </a:solidFill>
              <a:latin typeface="Galano Grotesque"/>
              <a:ea typeface="Muli"/>
              <a:cs typeface="Segoe UI"/>
            </a:endParaRPr>
          </a:p>
          <a:p>
            <a:pPr algn="ctr"/>
            <a:r>
              <a:rPr lang="en" sz="1100" dirty="0">
                <a:solidFill>
                  <a:schemeClr val="dk1"/>
                </a:solidFill>
                <a:latin typeface="Galano Grotesque"/>
                <a:ea typeface="Muli"/>
                <a:cs typeface="Segoe UI"/>
                <a:sym typeface="Muli"/>
              </a:rPr>
              <a:t>Every month can feature different products/</a:t>
            </a:r>
            <a:r>
              <a:rPr lang="en" sz="1100" dirty="0" err="1">
                <a:solidFill>
                  <a:schemeClr val="dk1"/>
                </a:solidFill>
                <a:latin typeface="Galano Grotesque"/>
                <a:ea typeface="Muli"/>
                <a:cs typeface="Segoe UI"/>
                <a:sym typeface="Muli"/>
              </a:rPr>
              <a:t>servoces</a:t>
            </a:r>
            <a:r>
              <a:rPr lang="en" sz="1100" dirty="0">
                <a:solidFill>
                  <a:schemeClr val="dk1"/>
                </a:solidFill>
                <a:latin typeface="Galano Grotesque"/>
                <a:ea typeface="Muli"/>
                <a:cs typeface="Segoe UI"/>
                <a:sym typeface="Muli"/>
              </a:rPr>
              <a:t> and lead-gen questions from the sponsor. </a:t>
            </a:r>
            <a:endParaRPr lang="en" dirty="0">
              <a:solidFill>
                <a:schemeClr val="dk1"/>
              </a:solidFill>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Hometown Hero campaign</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Sponsor logo on promotional elements (print, digital, social, and email) </a:t>
            </a:r>
            <a:endParaRPr lang="en-US" sz="1200" dirty="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dirty="0">
                <a:solidFill>
                  <a:schemeClr val="dk1"/>
                </a:solidFill>
                <a:latin typeface="Galano Grotesque"/>
                <a:ea typeface="Muli"/>
                <a:sym typeface="Muli"/>
              </a:rPr>
              <a:t>25K run-of-site impressions each month to promote contest on yourwebsitegoeshere.com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Up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sweepstakes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Print</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Full page Print Ad to run to run every month for 12 months (12 times)</a:t>
            </a:r>
            <a:endParaRPr lang="en-US" sz="1200" dirty="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Half-page print contest promotional ad to run every month for 12 months (12 times)</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two promotional emails sent in each campaign (24 total) to our opted-in database of XX,000 (Your Email List Size goes here)</a:t>
            </a:r>
            <a:endParaRPr lang="en-US" sz="1200" dirty="0">
              <a:solidFill>
                <a:schemeClr val="dk1"/>
              </a:solidFill>
              <a:latin typeface="Galano Grotesque"/>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nomination round</a:t>
            </a:r>
            <a:endParaRPr lang="en-US" sz="1200" dirty="0">
              <a:solidFill>
                <a:schemeClr val="dk1"/>
              </a:solidFill>
              <a:latin typeface="Galano Grotesque"/>
              <a:ea typeface="Muli"/>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voting round</a:t>
            </a:r>
            <a:endParaRPr lang="en-US" sz="120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dirty="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monospace"/>
              <a:buChar char="o"/>
            </a:pPr>
            <a:r>
              <a:rPr lang="en-US" sz="1200" dirty="0">
                <a:solidFill>
                  <a:schemeClr val="dk1"/>
                </a:solidFill>
                <a:latin typeface="Galano Grotesque"/>
              </a:rPr>
              <a:t>Social media posts with sponsor logo and tag on promotional ad for contest</a:t>
            </a:r>
          </a:p>
          <a:p>
            <a:pPr marL="1085850" lvl="2" indent="-171450">
              <a:buFont typeface="Arial,Sans-Serif"/>
              <a:buChar char="•"/>
            </a:pPr>
            <a:r>
              <a:rPr lang="en-US" sz="1200" dirty="0">
                <a:solidFill>
                  <a:schemeClr val="dk1"/>
                </a:solidFill>
                <a:latin typeface="Galano Grotesque"/>
              </a:rPr>
              <a:t>One at the beginning of the nomination round</a:t>
            </a:r>
          </a:p>
          <a:p>
            <a:pPr marL="1085850" lvl="2" indent="-171450">
              <a:buFont typeface="Wingdings,Sans-Serif"/>
              <a:buChar char="§"/>
            </a:pPr>
            <a:r>
              <a:rPr lang="en-US" sz="1200" dirty="0">
                <a:solidFill>
                  <a:schemeClr val="dk1"/>
                </a:solidFill>
                <a:latin typeface="Galano Grotesque"/>
              </a:rPr>
              <a:t>One at the beginning of the voting round</a:t>
            </a:r>
            <a:endParaRPr lang="en-US" dirty="0">
              <a:solidFill>
                <a:schemeClr val="dk1"/>
              </a:solidFill>
            </a:endParaRPr>
          </a:p>
          <a:p>
            <a:endParaRPr lang="en-US" sz="600">
              <a:solidFill>
                <a:schemeClr val="dk1"/>
              </a:solidFill>
              <a:latin typeface="Galano Grotesque"/>
              <a:ea typeface="Muli"/>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Monthly Gift Card for Heroes Valued at $XXX Per Month for 12 Months (optional)</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12 months </a:t>
            </a:r>
            <a:endParaRPr lang="en-US">
              <a:solidFill>
                <a:schemeClr val="dk1"/>
              </a:solidFill>
              <a:latin typeface="Galano Grotesque"/>
              <a:cs typeface="Segoe UI"/>
            </a:endParaRPr>
          </a:p>
          <a:p>
            <a:r>
              <a:rPr lang="en-US" b="1" dirty="0">
                <a:solidFill>
                  <a:schemeClr val="dk1"/>
                </a:solidFill>
                <a:latin typeface="Galano Grotesque"/>
                <a:ea typeface="Muli"/>
                <a:cs typeface="Segoe UI"/>
                <a:sym typeface="Muli"/>
              </a:rPr>
              <a:t>EXCLUSIVE SPONSOR VALUE</a:t>
            </a:r>
            <a:r>
              <a:rPr lang="en-US" dirty="0">
                <a:solidFill>
                  <a:schemeClr val="dk1"/>
                </a:solidFill>
                <a:latin typeface="Galano Grotesque"/>
                <a:ea typeface="Muli"/>
                <a:cs typeface="Segoe UI"/>
                <a:sym typeface="Muli"/>
              </a:rPr>
              <a:t>: $X,XXX a month (12-month sponsorship package) </a:t>
            </a:r>
            <a:endParaRPr lang="en-US" dirty="0">
              <a:solidFill>
                <a:schemeClr val="dk1"/>
              </a:solidFill>
              <a:latin typeface="Galano Grotesque"/>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$1,500/month (small market) $3,000/month (mid-size market), $7,500/month (large market)</a:t>
            </a:r>
            <a:endParaRPr lang="en-US" dirty="0">
              <a:solidFill>
                <a:schemeClr val="dk1"/>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Slides>
  <Notes>3</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Simple Light</vt:lpstr>
      <vt:lpstr>   How to Use This Sales One-Sheet</vt:lpstr>
      <vt:lpstr> Recurring Revenue Hometown Heroes 12 Month Campaign  ADVERTISERS TO TARGET Think about advertisers in your market that have larger budgets, want to be a part of a campaign that has a community focus and their demographic is the target audience of the theme.  Automotive Financial Education Healthcare Real Estate  BEST PRACTICE Present hometown heroes with representatives from the media company and sponsor. This is great content for an article online, in print, on-air, and social posts.   HOW TO EXECUTE Two-phase ballot where the public nominates a hero each month. All nominations then move to voting round where the public votes for the winner (Two weeks of nominations and two weeks of voting).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250</cp:revision>
  <dcterms:modified xsi:type="dcterms:W3CDTF">2026-01-09T22:17:15Z</dcterms:modified>
</cp:coreProperties>
</file>