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5"/>
  </p:notesMasterIdLst>
  <p:sldIdLst>
    <p:sldId id="260" r:id="rId2"/>
    <p:sldId id="262" r:id="rId3"/>
    <p:sldId id="257" r:id="rId4"/>
  </p:sldIdLst>
  <p:sldSz cx="7772400" cy="10058400"/>
  <p:notesSz cx="6858000" cy="9144000"/>
  <p:embeddedFontLst>
    <p:embeddedFont>
      <p:font typeface="Galano Grotesque" panose="020B0604020202020204" charset="0"/>
      <p:regular r:id="rId6"/>
      <p:bold r:id="rId7"/>
      <p:italic r:id="rId8"/>
      <p:boldItalic r:id="rId9"/>
    </p:embeddedFont>
    <p:embeddedFont>
      <p:font typeface="Oswald" panose="00000500000000000000" pitchFamily="2"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57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52D433-764C-4DEF-A961-4476AB20368B}" v="345" dt="2026-01-09T22:43:55.913"/>
    <p1510:client id="{06EBB0FE-A029-C214-9011-29C6949AEA5B}" v="127" dt="2026-01-09T17:30:14.701"/>
    <p1510:client id="{180D62FA-1A89-A97F-88AD-6FC34A6702E4}" v="28" dt="2026-01-09T21:44:47.964"/>
    <p1510:client id="{196B44AC-C620-376B-E731-FB4BDEFEF3D0}" v="289" dt="2026-01-09T16:52:29.160"/>
    <p1510:client id="{2298294F-BC3C-62C6-B467-7FBC252A6D4C}" v="113" dt="2026-01-09T18:28:52.126"/>
    <p1510:client id="{41620A26-AC39-F7C6-8AEC-54B2CB613FA5}" v="29" dt="2026-01-09T22:06:57.586"/>
    <p1510:client id="{48377A28-330B-1B55-E039-586F56CCFB5D}" v="21" dt="2026-01-09T18:43:18.207"/>
    <p1510:client id="{49652270-EADE-F4A6-3414-96AECCB03CFB}" v="129" dt="2026-01-09T21:55:35.660"/>
    <p1510:client id="{5958F89A-2D8E-5F7F-4976-75B8ED2FF0B9}" v="24" dt="2026-01-09T17:06:18.973"/>
    <p1510:client id="{66AB5DB8-CA0A-347E-1458-B4604E96AE65}" v="17" dt="2026-01-09T17:00:34.854"/>
    <p1510:client id="{75593FA8-1AE3-56AD-379F-87AE14907F27}" v="20" dt="2026-01-09T17:31:17.737"/>
    <p1510:client id="{7BD2926E-E15E-BD05-ED12-BC137FAAC200}" v="472" dt="2026-01-09T16:06:11.109"/>
    <p1510:client id="{84C7D55E-9217-F3E0-A8B2-F18C8EB76B4A}" v="34" dt="2026-01-09T21:58:26.815"/>
    <p1510:client id="{8C7996C1-79F9-3AE8-7692-8054F01407BA}" v="17" dt="2026-01-09T19:02:11.313"/>
    <p1510:client id="{90A95662-F28E-ECB5-8CA3-1C31335E2F5B}" v="42" dt="2026-01-09T22:04:48.748"/>
    <p1510:client id="{96159CDC-B0CA-8657-BE65-CB410D5B5A8D}" v="70" dt="2026-01-09T22:53:05.503"/>
    <p1510:client id="{9A704999-17D5-69D6-2014-90E6B9BA14F7}" v="23" dt="2026-01-09T22:50:41.085"/>
    <p1510:client id="{9C900849-AFCF-C45D-8AB4-6DCD154BE164}" v="20" dt="2026-01-09T17:46:07.904"/>
    <p1510:client id="{A995A02B-EDBA-5417-BA73-81AF184069BC}" v="120" dt="2026-01-09T17:52:45.569"/>
    <p1510:client id="{AC473ADB-EF4A-DA90-5ABB-18E9E9A2ADF8}" v="172" dt="2026-01-09T17:26:11.100"/>
    <p1510:client id="{ADDD1B6C-BF94-A86D-A0A0-9CE342A19C19}" v="25" dt="2026-01-09T16:16:01.316"/>
    <p1510:client id="{C963AB8F-F318-F0A8-4F40-25FC61EC8398}" v="22" dt="2026-01-09T16:13:23.559"/>
    <p1510:client id="{CEDE35FB-7B33-63AC-81E1-6744759F8D81}" v="21" dt="2026-01-09T17:49:04.249"/>
    <p1510:client id="{CEEFCAAE-368D-EB1B-A3AF-B4F8AC44B371}" v="134" dt="2026-01-09T19:01:28.122"/>
    <p1510:client id="{D0001CDB-9F9C-CF76-144D-C8C473224FC6}" v="26" dt="2026-01-09T16:10:23.975"/>
    <p1510:client id="{DFC82E5B-5DCC-7AE0-FF81-76C43105A101}" v="19" dt="2026-01-09T19:04:28.177"/>
    <p1510:client id="{E8E12E2C-4255-7482-9C29-EB815F3785D9}" v="21" dt="2026-01-09T22:08:16.790"/>
    <p1510:client id="{EB7E8BAB-7BE5-66B6-EFFB-3779C0CA643C}" v="17" dt="2026-01-09T18:47:03.818"/>
    <p1510:client id="{F6947DE7-9662-EE8F-C6F0-BD571DAD80AC}" v="23" dt="2026-01-09T18:33:40.3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3168"/>
        <p:guide pos="2448"/>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5" Type="http://schemas.openxmlformats.org/officeDocument/2006/relationships/tableStyles" Target="tableStyles.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risten Wehe" userId="S::kwehe@uplandsoftware.com::71c548a5-196e-4bde-9567-700fef4dffde" providerId="AD" clId="Web-{96159CDC-B0CA-8657-BE65-CB410D5B5A8D}"/>
    <pc:docChg chg="modSld">
      <pc:chgData name="Kristen Wehe" userId="S::kwehe@uplandsoftware.com::71c548a5-196e-4bde-9567-700fef4dffde" providerId="AD" clId="Web-{96159CDC-B0CA-8657-BE65-CB410D5B5A8D}" dt="2026-01-09T22:53:05.487" v="38" actId="20577"/>
      <pc:docMkLst>
        <pc:docMk/>
      </pc:docMkLst>
      <pc:sldChg chg="modSp">
        <pc:chgData name="Kristen Wehe" userId="S::kwehe@uplandsoftware.com::71c548a5-196e-4bde-9567-700fef4dffde" providerId="AD" clId="Web-{96159CDC-B0CA-8657-BE65-CB410D5B5A8D}" dt="2026-01-09T22:53:05.487" v="38" actId="20577"/>
        <pc:sldMkLst>
          <pc:docMk/>
          <pc:sldMk cId="0" sldId="257"/>
        </pc:sldMkLst>
        <pc:spChg chg="mod">
          <ac:chgData name="Kristen Wehe" userId="S::kwehe@uplandsoftware.com::71c548a5-196e-4bde-9567-700fef4dffde" providerId="AD" clId="Web-{96159CDC-B0CA-8657-BE65-CB410D5B5A8D}" dt="2026-01-09T22:53:05.487" v="38" actId="20577"/>
          <ac:spMkLst>
            <pc:docMk/>
            <pc:sldMk cId="0" sldId="257"/>
            <ac:spMk id="7" creationId="{FC1E980A-3AF2-0849-9F92-EB312C06691C}"/>
          </ac:spMkLst>
        </pc:spChg>
        <pc:spChg chg="mod">
          <ac:chgData name="Kristen Wehe" userId="S::kwehe@uplandsoftware.com::71c548a5-196e-4bde-9567-700fef4dffde" providerId="AD" clId="Web-{96159CDC-B0CA-8657-BE65-CB410D5B5A8D}" dt="2026-01-09T22:51:35.607" v="8" actId="20577"/>
          <ac:spMkLst>
            <pc:docMk/>
            <pc:sldMk cId="0" sldId="257"/>
            <ac:spMk id="6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
        <p:cNvGrpSpPr/>
        <p:nvPr/>
      </p:nvGrpSpPr>
      <p:grpSpPr>
        <a:xfrm>
          <a:off x="0" y="0"/>
          <a:ext cx="0" cy="0"/>
          <a:chOff x="0" y="0"/>
          <a:chExt cx="0" cy="0"/>
        </a:xfrm>
      </p:grpSpPr>
      <p:sp>
        <p:nvSpPr>
          <p:cNvPr id="52" name="Google Shape;52;g478653dead_4_0:notes"/>
          <p:cNvSpPr>
            <a:spLocks noGrp="1" noRot="1" noChangeAspect="1"/>
          </p:cNvSpPr>
          <p:nvPr>
            <p:ph type="sldImg" idx="2"/>
          </p:nvPr>
        </p:nvSpPr>
        <p:spPr>
          <a:xfrm>
            <a:off x="2104480" y="685800"/>
            <a:ext cx="26496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 name="Google Shape;53;g478653dead_4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47a458cf82_1_0: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47a458cf82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5f4cd6c1f9_1_43:notes"/>
          <p:cNvSpPr>
            <a:spLocks noGrp="1" noRot="1" noChangeAspect="1"/>
          </p:cNvSpPr>
          <p:nvPr>
            <p:ph type="sldImg" idx="2"/>
          </p:nvPr>
        </p:nvSpPr>
        <p:spPr>
          <a:xfrm>
            <a:off x="2105025" y="685800"/>
            <a:ext cx="2649538"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5f4cd6c1f9_1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264952" y="1456058"/>
            <a:ext cx="7242600" cy="40140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2" name="Google Shape;12;p2"/>
          <p:cNvSpPr txBox="1">
            <a:spLocks noGrp="1"/>
          </p:cNvSpPr>
          <p:nvPr>
            <p:ph type="subTitle" idx="1"/>
          </p:nvPr>
        </p:nvSpPr>
        <p:spPr>
          <a:xfrm>
            <a:off x="264945" y="5542289"/>
            <a:ext cx="7242600" cy="1550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3" name="Google Shape;13;p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264945" y="2163089"/>
            <a:ext cx="7242600" cy="38397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a:spLocks noGrp="1"/>
          </p:cNvSpPr>
          <p:nvPr>
            <p:ph type="body" idx="1"/>
          </p:nvPr>
        </p:nvSpPr>
        <p:spPr>
          <a:xfrm>
            <a:off x="264945" y="6164351"/>
            <a:ext cx="7242600" cy="25437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8" name="Google Shape;48;p11"/>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50" name="Google Shape;50;p12"/>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264945" y="4206107"/>
            <a:ext cx="7242600" cy="1646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6" name="Google Shape;16;p3"/>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264945" y="2253729"/>
            <a:ext cx="7242600" cy="66810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20" name="Google Shape;20;p4"/>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264945"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body" idx="2"/>
          </p:nvPr>
        </p:nvSpPr>
        <p:spPr>
          <a:xfrm>
            <a:off x="4107540" y="2253729"/>
            <a:ext cx="3399900" cy="66810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5" name="Google Shape;25;p5"/>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264945" y="870271"/>
            <a:ext cx="7242600" cy="11199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264945" y="1086507"/>
            <a:ext cx="2386800" cy="14778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1" name="Google Shape;31;p7"/>
          <p:cNvSpPr txBox="1">
            <a:spLocks noGrp="1"/>
          </p:cNvSpPr>
          <p:nvPr>
            <p:ph type="body" idx="1"/>
          </p:nvPr>
        </p:nvSpPr>
        <p:spPr>
          <a:xfrm>
            <a:off x="264945" y="2717440"/>
            <a:ext cx="2386800" cy="62175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2" name="Google Shape;32;p7"/>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416713" y="880293"/>
            <a:ext cx="5412600" cy="7999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5" name="Google Shape;35;p8"/>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9"/>
          <p:cNvSpPr txBox="1">
            <a:spLocks noGrp="1"/>
          </p:cNvSpPr>
          <p:nvPr>
            <p:ph type="title"/>
          </p:nvPr>
        </p:nvSpPr>
        <p:spPr>
          <a:xfrm>
            <a:off x="225675" y="2411542"/>
            <a:ext cx="3438300" cy="28986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9" name="Google Shape;39;p9"/>
          <p:cNvSpPr txBox="1">
            <a:spLocks noGrp="1"/>
          </p:cNvSpPr>
          <p:nvPr>
            <p:ph type="subTitle" idx="1"/>
          </p:nvPr>
        </p:nvSpPr>
        <p:spPr>
          <a:xfrm>
            <a:off x="225675" y="5481569"/>
            <a:ext cx="3438300" cy="2415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0" name="Google Shape;40;p9"/>
          <p:cNvSpPr txBox="1">
            <a:spLocks noGrp="1"/>
          </p:cNvSpPr>
          <p:nvPr>
            <p:ph type="body" idx="2"/>
          </p:nvPr>
        </p:nvSpPr>
        <p:spPr>
          <a:xfrm>
            <a:off x="4198575" y="1415969"/>
            <a:ext cx="3261300" cy="7226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1" name="Google Shape;41;p9"/>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264945" y="8273124"/>
            <a:ext cx="5099100" cy="11832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7201589" y="9119180"/>
            <a:ext cx="466500" cy="769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264945" y="870271"/>
            <a:ext cx="7242600" cy="11199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264945" y="2253729"/>
            <a:ext cx="7242600" cy="66810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7201589" y="9119180"/>
            <a:ext cx="466500" cy="7698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3">
            <a:alphaModFix/>
          </a:blip>
          <a:stretch>
            <a:fillRect/>
          </a:stretch>
        </p:blipFill>
        <p:spPr>
          <a:xfrm>
            <a:off x="-34650" y="25"/>
            <a:ext cx="7807048" cy="10058375"/>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4"/>
        <p:cNvGrpSpPr/>
        <p:nvPr/>
      </p:nvGrpSpPr>
      <p:grpSpPr>
        <a:xfrm>
          <a:off x="0" y="0"/>
          <a:ext cx="0" cy="0"/>
          <a:chOff x="0" y="0"/>
          <a:chExt cx="0" cy="0"/>
        </a:xfrm>
      </p:grpSpPr>
      <p:sp>
        <p:nvSpPr>
          <p:cNvPr id="55" name="Google Shape;55;p13"/>
          <p:cNvSpPr txBox="1">
            <a:spLocks noGrp="1"/>
          </p:cNvSpPr>
          <p:nvPr>
            <p:ph type="ctrTitle"/>
          </p:nvPr>
        </p:nvSpPr>
        <p:spPr>
          <a:xfrm>
            <a:off x="264900" y="528200"/>
            <a:ext cx="7242600" cy="672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endParaRPr sz="2500" b="1">
              <a:latin typeface="Oswald"/>
              <a:ea typeface="Oswald"/>
              <a:cs typeface="Oswald"/>
              <a:sym typeface="Oswald"/>
            </a:endParaRPr>
          </a:p>
          <a:p>
            <a:pPr marL="0" lvl="0" indent="0" algn="ctr" rtl="0">
              <a:spcBef>
                <a:spcPts val="0"/>
              </a:spcBef>
              <a:spcAft>
                <a:spcPts val="0"/>
              </a:spcAft>
              <a:buNone/>
            </a:pPr>
            <a:r>
              <a:rPr lang="en" sz="3000" b="1" dirty="0">
                <a:latin typeface="Galano Grotesque"/>
                <a:ea typeface="Oswald"/>
                <a:cs typeface="Oswald"/>
                <a:sym typeface="Oswald"/>
              </a:rPr>
              <a:t>How to Use This Sales One-Sheet</a:t>
            </a:r>
            <a:endParaRPr sz="3000" b="1" dirty="0">
              <a:latin typeface="Galano Grotesque"/>
              <a:ea typeface="Oswald"/>
              <a:cs typeface="Oswald"/>
            </a:endParaRPr>
          </a:p>
        </p:txBody>
      </p:sp>
      <p:sp>
        <p:nvSpPr>
          <p:cNvPr id="56" name="Google Shape;56;p13"/>
          <p:cNvSpPr txBox="1"/>
          <p:nvPr/>
        </p:nvSpPr>
        <p:spPr>
          <a:xfrm>
            <a:off x="211050" y="1314250"/>
            <a:ext cx="7350300" cy="8201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The following one-sheets are meant to help you sell Custom Advertiser promotions that drive qualified leads for your clients. We hope these are useful in driving revenue from advertisers that want leads and measurable results. </a:t>
            </a:r>
            <a:endParaRPr lang="en-US"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Promotion Name and Header Graphic</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Yes you can edit the name and/or header graphic of the promotion. Or even the type (e.g. You want to do a sweepstakes instead of a photo contest).</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Time Frame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Package</a:t>
            </a:r>
            <a:endParaRPr sz="1600" b="1" dirty="0">
              <a:solidFill>
                <a:schemeClr val="dk1"/>
              </a:solidFill>
              <a:latin typeface="Galano Grotesque"/>
              <a:ea typeface="Oswald"/>
              <a:cs typeface="Oswald"/>
            </a:endParaRPr>
          </a:p>
          <a:p>
            <a:r>
              <a:rPr lang="en" sz="1600" dirty="0">
                <a:solidFill>
                  <a:schemeClr val="dk1"/>
                </a:solidFill>
                <a:latin typeface="Galano Grotesque"/>
                <a:ea typeface="Muli"/>
                <a:cs typeface="Muli"/>
                <a:sym typeface="Muli"/>
              </a:rPr>
              <a:t>We have created packages based on media type that include digital, core, email, and social media. If you would like to edit the items in the package to reflect the inventory or capabilities of your media company, go for it! </a:t>
            </a:r>
            <a:endParaRPr sz="160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Pricing</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0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b="1" dirty="0">
                <a:solidFill>
                  <a:schemeClr val="dk1"/>
                </a:solidFill>
                <a:latin typeface="Galano Grotesque"/>
                <a:ea typeface="Oswald"/>
                <a:cs typeface="Oswald"/>
                <a:sym typeface="Oswald"/>
              </a:rPr>
              <a:t>Prize</a:t>
            </a: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r>
              <a:rPr lang="en" sz="1600" dirty="0">
                <a:solidFill>
                  <a:schemeClr val="dk1"/>
                </a:solidFill>
                <a:latin typeface="Galano Grotesque"/>
                <a:ea typeface="Muli"/>
                <a:cs typeface="Muli"/>
                <a:sym typeface="Muli"/>
              </a:rPr>
              <a:t>A suggested prize is on each one-sheet. You can adjust the prize based on what your advertiser can offer. Remember with prizes: Relevance + Value = Participation. When discussing prizes with your advertisers don’t forget to ask them about co-op dollars they may be able to acquire. That can offset the cost of pricing and prizes for them! </a:t>
            </a:r>
            <a:endParaRPr sz="1600" dirty="0">
              <a:solidFill>
                <a:schemeClr val="dk1"/>
              </a:solidFill>
              <a:latin typeface="Galano Grotesque"/>
              <a:ea typeface="Muli"/>
              <a:cs typeface="Muli"/>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a:p>
            <a:pPr marL="0" lvl="0" indent="0" algn="l" rtl="0">
              <a:lnSpc>
                <a:spcPct val="100000"/>
              </a:lnSpc>
              <a:spcBef>
                <a:spcPts val="0"/>
              </a:spcBef>
              <a:spcAft>
                <a:spcPts val="0"/>
              </a:spcAft>
              <a:buNone/>
            </a:pPr>
            <a:endParaRPr sz="1600" b="1" dirty="0">
              <a:solidFill>
                <a:schemeClr val="dk1"/>
              </a:solidFill>
              <a:latin typeface="Galano Grotesque"/>
              <a:ea typeface="Oswald"/>
              <a:cs typeface="Oswald"/>
            </a:endParaRPr>
          </a:p>
        </p:txBody>
      </p:sp>
    </p:spTree>
    <p:extLst>
      <p:ext uri="{BB962C8B-B14F-4D97-AF65-F5344CB8AC3E}">
        <p14:creationId xmlns:p14="http://schemas.microsoft.com/office/powerpoint/2010/main" val="3273425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p:nvPr/>
        </p:nvSpPr>
        <p:spPr>
          <a:xfrm>
            <a:off x="221325" y="1662290"/>
            <a:ext cx="7300372" cy="8156985"/>
          </a:xfrm>
          <a:prstGeom prst="rect">
            <a:avLst/>
          </a:prstGeom>
          <a:noFill/>
          <a:ln>
            <a:noFill/>
          </a:ln>
        </p:spPr>
        <p:txBody>
          <a:bodyPr spcFirstLastPara="1" wrap="square" lIns="91425" tIns="91425" rIns="91425" bIns="91425" anchor="t" anchorCtr="0">
            <a:noAutofit/>
          </a:bodyPr>
          <a:lstStyle/>
          <a:p>
            <a:pPr algn="ctr"/>
            <a:r>
              <a:rPr lang="en" sz="2200" b="1" dirty="0">
                <a:solidFill>
                  <a:schemeClr val="dk1"/>
                </a:solidFill>
                <a:latin typeface="Galano Grotesque"/>
                <a:ea typeface="Oswald"/>
                <a:cs typeface="Oswald"/>
                <a:sym typeface="Oswald"/>
              </a:rPr>
              <a:t>Home Improvement Photo Contest</a:t>
            </a:r>
            <a:endParaRPr lang="en-US" sz="2200" b="1" dirty="0">
              <a:solidFill>
                <a:schemeClr val="dk1"/>
              </a:solidFill>
              <a:latin typeface="Galano Grotesque"/>
              <a:ea typeface="Oswald"/>
              <a:cs typeface="Oswald"/>
            </a:endParaRPr>
          </a:p>
          <a:p>
            <a:pPr marL="0" lvl="0" indent="0" algn="ctr" rtl="0">
              <a:lnSpc>
                <a:spcPct val="100000"/>
              </a:lnSpc>
              <a:spcBef>
                <a:spcPts val="0"/>
              </a:spcBef>
              <a:spcAft>
                <a:spcPts val="0"/>
              </a:spcAft>
              <a:buNone/>
            </a:pPr>
            <a:r>
              <a:rPr lang="en" sz="2000" b="1" dirty="0">
                <a:solidFill>
                  <a:schemeClr val="dk1"/>
                </a:solidFill>
                <a:latin typeface="Galano Grotesque"/>
                <a:ea typeface="Oswald"/>
                <a:cs typeface="Oswald"/>
                <a:sym typeface="Oswald"/>
              </a:rPr>
              <a:t>Themes</a:t>
            </a:r>
            <a:endParaRPr sz="2000" b="1" dirty="0">
              <a:solidFill>
                <a:schemeClr val="dk1"/>
              </a:solidFill>
              <a:latin typeface="Galano Grotesque"/>
              <a:ea typeface="Oswald"/>
              <a:cs typeface="Oswald"/>
            </a:endParaRPr>
          </a:p>
          <a:p>
            <a:pPr marL="0" lvl="0" indent="0" algn="ctr">
              <a:lnSpc>
                <a:spcPct val="100000"/>
              </a:lnSpc>
              <a:spcBef>
                <a:spcPts val="0"/>
              </a:spcBef>
              <a:spcAft>
                <a:spcPts val="0"/>
              </a:spcAft>
              <a:buNone/>
            </a:pPr>
            <a:endParaRPr lang="en" sz="2000" b="1" dirty="0">
              <a:solidFill>
                <a:schemeClr val="dk1"/>
              </a:solidFill>
              <a:latin typeface="Galano Grotesque"/>
              <a:ea typeface="Oswald"/>
              <a:cs typeface="Oswald"/>
            </a:endParaRPr>
          </a:p>
          <a:p>
            <a:pPr algn="ctr"/>
            <a:endParaRPr lang="en" sz="700" b="1" dirty="0">
              <a:solidFill>
                <a:schemeClr val="dk1"/>
              </a:solidFill>
              <a:latin typeface="Galano Grotesque"/>
              <a:ea typeface="Muli"/>
              <a:cs typeface="Muli"/>
            </a:endParaRPr>
          </a:p>
          <a:p>
            <a:pPr algn="ctr"/>
            <a:r>
              <a:rPr lang="en" sz="1600" b="1" dirty="0">
                <a:solidFill>
                  <a:schemeClr val="dk1"/>
                </a:solidFill>
                <a:latin typeface="Galano Grotesque"/>
                <a:ea typeface="Muli"/>
                <a:cs typeface="Muli"/>
              </a:rPr>
              <a:t>The Great Pave Off</a:t>
            </a:r>
          </a:p>
          <a:p>
            <a:pPr algn="ctr"/>
            <a:r>
              <a:rPr lang="en" sz="1250" dirty="0">
                <a:solidFill>
                  <a:schemeClr val="dk1"/>
                </a:solidFill>
                <a:latin typeface="Galano Grotesque"/>
                <a:ea typeface="Muli"/>
                <a:cs typeface="Muli"/>
              </a:rPr>
              <a:t>(Re-paving driveways)</a:t>
            </a:r>
          </a:p>
          <a:p>
            <a:pPr algn="ctr"/>
            <a:endParaRPr lang="en" sz="1250" dirty="0">
              <a:solidFill>
                <a:schemeClr val="dk1"/>
              </a:solidFill>
              <a:latin typeface="Galano Grotesque"/>
              <a:ea typeface="Muli"/>
              <a:cs typeface="Muli"/>
            </a:endParaRPr>
          </a:p>
          <a:p>
            <a:pPr algn="ctr"/>
            <a:endParaRPr lang="en-US" sz="700" dirty="0">
              <a:solidFill>
                <a:schemeClr val="dk1"/>
              </a:solidFill>
              <a:latin typeface="Galano Grotesque"/>
            </a:endParaRPr>
          </a:p>
          <a:p>
            <a:pPr algn="ctr"/>
            <a:r>
              <a:rPr lang="en" sz="1600" b="1" dirty="0">
                <a:solidFill>
                  <a:schemeClr val="dk1"/>
                </a:solidFill>
                <a:latin typeface="Galano Grotesque"/>
              </a:rPr>
              <a:t>Rescue My Roof</a:t>
            </a:r>
            <a:endParaRPr lang="en-US" sz="1600" dirty="0">
              <a:solidFill>
                <a:schemeClr val="dk1"/>
              </a:solidFill>
              <a:latin typeface="Galano Grotesque"/>
            </a:endParaRPr>
          </a:p>
          <a:p>
            <a:pPr algn="ctr"/>
            <a:r>
              <a:rPr lang="en" sz="1300" dirty="0">
                <a:solidFill>
                  <a:schemeClr val="dk1"/>
                </a:solidFill>
                <a:latin typeface="Galano Grotesque"/>
              </a:rPr>
              <a:t>(New Roof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Save My Lawn</a:t>
            </a:r>
            <a:endParaRPr lang="en-US" sz="1600" dirty="0">
              <a:solidFill>
                <a:schemeClr val="dk1"/>
              </a:solidFill>
              <a:latin typeface="Galano Grotesque"/>
            </a:endParaRPr>
          </a:p>
          <a:p>
            <a:pPr algn="ctr"/>
            <a:r>
              <a:rPr lang="en" sz="1300" dirty="0">
                <a:solidFill>
                  <a:schemeClr val="dk1"/>
                </a:solidFill>
                <a:latin typeface="Galano Grotesque"/>
              </a:rPr>
              <a:t>(Lawn Makeover)</a:t>
            </a:r>
            <a:endParaRPr lang="en" dirty="0">
              <a:solidFill>
                <a:schemeClr val="dk1"/>
              </a:solidFill>
            </a:endParaRPr>
          </a:p>
          <a:p>
            <a:pPr algn="ctr"/>
            <a:endParaRPr lang="en" sz="1300" dirty="0">
              <a:solidFill>
                <a:schemeClr val="dk1"/>
              </a:solidFill>
              <a:latin typeface="Galano Grotesque"/>
            </a:endParaRPr>
          </a:p>
          <a:p>
            <a:pPr algn="ctr"/>
            <a:r>
              <a:rPr lang="en" sz="1600" b="1" dirty="0">
                <a:solidFill>
                  <a:schemeClr val="dk1"/>
                </a:solidFill>
                <a:latin typeface="Galano Grotesque"/>
              </a:rPr>
              <a:t>Dream Closet Giveaway</a:t>
            </a:r>
            <a:endParaRPr lang="en-US" sz="1600" dirty="0">
              <a:solidFill>
                <a:schemeClr val="dk1"/>
              </a:solidFill>
              <a:latin typeface="Galano Grotesque"/>
            </a:endParaRPr>
          </a:p>
          <a:p>
            <a:pPr algn="ctr"/>
            <a:r>
              <a:rPr lang="en" sz="1300" dirty="0">
                <a:solidFill>
                  <a:schemeClr val="dk1"/>
                </a:solidFill>
                <a:latin typeface="Galano Grotesque"/>
              </a:rPr>
              <a:t>(New Designer Closet)</a:t>
            </a:r>
          </a:p>
          <a:p>
            <a:pPr algn="ctr"/>
            <a:endParaRPr lang="en" sz="1300" dirty="0">
              <a:solidFill>
                <a:schemeClr val="dk1"/>
              </a:solidFill>
              <a:latin typeface="Galano Grotesque"/>
            </a:endParaRPr>
          </a:p>
          <a:p>
            <a:pPr algn="ctr"/>
            <a:r>
              <a:rPr lang="en" sz="1600" b="1" dirty="0">
                <a:solidFill>
                  <a:schemeClr val="dk1"/>
                </a:solidFill>
                <a:latin typeface="Galano Grotesque"/>
              </a:rPr>
              <a:t>Deck Out Your Dad</a:t>
            </a:r>
            <a:endParaRPr lang="en-US" sz="1600" dirty="0">
              <a:solidFill>
                <a:schemeClr val="dk1"/>
              </a:solidFill>
              <a:latin typeface="Galano Grotesque"/>
            </a:endParaRPr>
          </a:p>
          <a:p>
            <a:pPr algn="ctr"/>
            <a:r>
              <a:rPr lang="en" sz="1300" dirty="0">
                <a:solidFill>
                  <a:schemeClr val="dk1"/>
                </a:solidFill>
                <a:latin typeface="Galano Grotesque"/>
              </a:rPr>
              <a:t>(New Deck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Ugly Furnace Contest</a:t>
            </a:r>
            <a:endParaRPr lang="en-US" sz="1600" dirty="0">
              <a:solidFill>
                <a:schemeClr val="dk1"/>
              </a:solidFill>
              <a:latin typeface="Galano Grotesque"/>
            </a:endParaRPr>
          </a:p>
          <a:p>
            <a:pPr algn="ctr"/>
            <a:r>
              <a:rPr lang="en" sz="1300" dirty="0">
                <a:solidFill>
                  <a:schemeClr val="dk1"/>
                </a:solidFill>
                <a:latin typeface="Galano Grotesque"/>
              </a:rPr>
              <a:t>(New Furnace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Ugly AC Contest</a:t>
            </a:r>
            <a:endParaRPr lang="en-US" sz="1600" dirty="0">
              <a:solidFill>
                <a:schemeClr val="dk1"/>
              </a:solidFill>
              <a:latin typeface="Galano Grotesque"/>
            </a:endParaRPr>
          </a:p>
          <a:p>
            <a:pPr algn="ctr"/>
            <a:r>
              <a:rPr lang="en" sz="1300" dirty="0">
                <a:solidFill>
                  <a:schemeClr val="dk1"/>
                </a:solidFill>
                <a:latin typeface="Galano Grotesque"/>
              </a:rPr>
              <a:t>(New AC Giveaway)</a:t>
            </a:r>
          </a:p>
          <a:p>
            <a:pPr algn="ctr"/>
            <a:endParaRPr lang="en" sz="1300" dirty="0">
              <a:solidFill>
                <a:schemeClr val="dk1"/>
              </a:solidFill>
              <a:latin typeface="Galano Grotesque"/>
            </a:endParaRPr>
          </a:p>
          <a:p>
            <a:pPr algn="ctr"/>
            <a:r>
              <a:rPr lang="en" sz="1600" b="1" dirty="0">
                <a:solidFill>
                  <a:schemeClr val="dk1"/>
                </a:solidFill>
                <a:latin typeface="Galano Grotesque"/>
              </a:rPr>
              <a:t>Kitchen Makeover</a:t>
            </a:r>
            <a:endParaRPr lang="en-US" sz="1600" dirty="0">
              <a:solidFill>
                <a:schemeClr val="dk1"/>
              </a:solidFill>
              <a:latin typeface="Galano Grotesque"/>
            </a:endParaRPr>
          </a:p>
          <a:p>
            <a:pPr algn="ctr"/>
            <a:r>
              <a:rPr lang="en" sz="1300" dirty="0">
                <a:solidFill>
                  <a:schemeClr val="dk1"/>
                </a:solidFill>
                <a:latin typeface="Galano Grotesque"/>
              </a:rPr>
              <a:t>($$ Towards Kitchen Makeover)</a:t>
            </a:r>
          </a:p>
          <a:p>
            <a:pPr algn="ctr"/>
            <a:endParaRPr lang="en" sz="1300" dirty="0">
              <a:solidFill>
                <a:schemeClr val="dk1"/>
              </a:solidFill>
              <a:latin typeface="Galano Grotesque"/>
            </a:endParaRPr>
          </a:p>
          <a:p>
            <a:pPr algn="ctr"/>
            <a:r>
              <a:rPr lang="en" sz="1600" b="1" dirty="0">
                <a:solidFill>
                  <a:schemeClr val="dk1"/>
                </a:solidFill>
                <a:latin typeface="Galano Grotesque"/>
              </a:rPr>
              <a:t>Bathroom Makeover</a:t>
            </a:r>
            <a:endParaRPr lang="en-US" sz="1600" dirty="0">
              <a:solidFill>
                <a:schemeClr val="dk1"/>
              </a:solidFill>
              <a:latin typeface="Galano Grotesque"/>
            </a:endParaRPr>
          </a:p>
          <a:p>
            <a:pPr algn="ctr"/>
            <a:r>
              <a:rPr lang="en" sz="1300" dirty="0">
                <a:solidFill>
                  <a:schemeClr val="dk1"/>
                </a:solidFill>
                <a:latin typeface="Galano Grotesque"/>
              </a:rPr>
              <a:t>($$ Towards Bathroom Makeover)</a:t>
            </a:r>
            <a:endParaRPr lang="en" dirty="0">
              <a:solidFill>
                <a:schemeClr val="dk1"/>
              </a:solidFill>
            </a:endParaRPr>
          </a:p>
        </p:txBody>
      </p:sp>
      <p:pic>
        <p:nvPicPr>
          <p:cNvPr id="3" name="Google Shape;62;p14" descr="A roof with a triangle&#10;&#10;AI-generated content may be incorrect.">
            <a:extLst>
              <a:ext uri="{FF2B5EF4-FFF2-40B4-BE49-F238E27FC236}">
                <a16:creationId xmlns:a16="http://schemas.microsoft.com/office/drawing/2014/main" id="{414F1C40-3B97-8D6C-8A94-CD3197DDB54D}"/>
              </a:ext>
            </a:extLst>
          </p:cNvPr>
          <p:cNvPicPr preferRelativeResize="0"/>
          <p:nvPr/>
        </p:nvPicPr>
        <p:blipFill rotWithShape="1">
          <a:blip r:embed="rId3">
            <a:alphaModFix/>
          </a:blip>
          <a:srcRect t="22517" r="1816" b="13747"/>
          <a:stretch/>
        </p:blipFill>
        <p:spPr>
          <a:xfrm>
            <a:off x="217913" y="259375"/>
            <a:ext cx="7301925" cy="1376350"/>
          </a:xfrm>
          <a:prstGeom prst="rect">
            <a:avLst/>
          </a:prstGeom>
          <a:noFill/>
          <a:ln>
            <a:noFill/>
          </a:ln>
        </p:spPr>
      </p:pic>
    </p:spTree>
    <p:extLst>
      <p:ext uri="{BB962C8B-B14F-4D97-AF65-F5344CB8AC3E}">
        <p14:creationId xmlns:p14="http://schemas.microsoft.com/office/powerpoint/2010/main" val="42182814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3" name="Google Shape;63;p14"/>
          <p:cNvSpPr txBox="1"/>
          <p:nvPr/>
        </p:nvSpPr>
        <p:spPr>
          <a:xfrm>
            <a:off x="4513325" y="-31632"/>
            <a:ext cx="3048000" cy="581100"/>
          </a:xfrm>
          <a:prstGeom prst="rect">
            <a:avLst/>
          </a:prstGeom>
          <a:noFill/>
          <a:ln>
            <a:noFill/>
          </a:ln>
        </p:spPr>
        <p:txBody>
          <a:bodyPr spcFirstLastPara="1" wrap="square" lIns="91425" tIns="91425" rIns="91425" bIns="91425" anchor="t" anchorCtr="0">
            <a:noAutofit/>
          </a:bodyPr>
          <a:lstStyle/>
          <a:p>
            <a:pPr algn="r"/>
            <a:r>
              <a:rPr lang="en" sz="1800" dirty="0">
                <a:solidFill>
                  <a:schemeClr val="bg1"/>
                </a:solidFill>
                <a:latin typeface="Galano Grotesque"/>
                <a:sym typeface="Oswald Regular"/>
              </a:rPr>
              <a:t>Newspaper</a:t>
            </a:r>
            <a:endParaRPr lang="en-US" dirty="0">
              <a:solidFill>
                <a:schemeClr val="bg1"/>
              </a:solidFill>
            </a:endParaRPr>
          </a:p>
        </p:txBody>
      </p:sp>
      <p:sp>
        <p:nvSpPr>
          <p:cNvPr id="5" name="TextBox 4">
            <a:extLst>
              <a:ext uri="{FF2B5EF4-FFF2-40B4-BE49-F238E27FC236}">
                <a16:creationId xmlns:a16="http://schemas.microsoft.com/office/drawing/2014/main" id="{F5792773-9102-32B2-B329-381295790227}"/>
              </a:ext>
            </a:extLst>
          </p:cNvPr>
          <p:cNvSpPr txBox="1"/>
          <p:nvPr/>
        </p:nvSpPr>
        <p:spPr>
          <a:xfrm>
            <a:off x="1102806" y="9799025"/>
            <a:ext cx="5566787" cy="261610"/>
          </a:xfrm>
          <a:prstGeom prst="rect">
            <a:avLst/>
          </a:prstGeom>
          <a:noFill/>
        </p:spPr>
        <p:txBody>
          <a:bodyPr wrap="square" rtlCol="0">
            <a:spAutoFit/>
          </a:bodyPr>
          <a:lstStyle/>
          <a:p>
            <a:pPr lvl="0" algn="ctr"/>
            <a:r>
              <a:rPr lang="en-US" sz="1100">
                <a:solidFill>
                  <a:schemeClr val="bg1"/>
                </a:solidFill>
                <a:latin typeface="Galano Grotesque" pitchFamily="2" charset="77"/>
                <a:ea typeface="Muli"/>
                <a:cs typeface="Muli"/>
                <a:sym typeface="Muli"/>
              </a:rPr>
              <a:t>000.000.0000 </a:t>
            </a:r>
            <a:r>
              <a:rPr lang="en-US" sz="1100" err="1">
                <a:solidFill>
                  <a:schemeClr val="bg1"/>
                </a:solidFill>
                <a:latin typeface="Galano Grotesque" pitchFamily="2" charset="77"/>
                <a:ea typeface="Muli"/>
                <a:cs typeface="Muli"/>
                <a:sym typeface="Muli"/>
              </a:rPr>
              <a:t>www.newspaperurl.com</a:t>
            </a:r>
            <a:endParaRPr lang="en-US" sz="1100">
              <a:solidFill>
                <a:schemeClr val="bg1"/>
              </a:solidFill>
              <a:latin typeface="Galano Grotesque" pitchFamily="2" charset="77"/>
              <a:ea typeface="Muli"/>
              <a:cs typeface="Muli"/>
              <a:sym typeface="Muli"/>
            </a:endParaRPr>
          </a:p>
        </p:txBody>
      </p:sp>
      <p:sp>
        <p:nvSpPr>
          <p:cNvPr id="7" name="TextBox 6">
            <a:extLst>
              <a:ext uri="{FF2B5EF4-FFF2-40B4-BE49-F238E27FC236}">
                <a16:creationId xmlns:a16="http://schemas.microsoft.com/office/drawing/2014/main" id="{FC1E980A-3AF2-0849-9F92-EB312C06691C}"/>
              </a:ext>
            </a:extLst>
          </p:cNvPr>
          <p:cNvSpPr txBox="1"/>
          <p:nvPr/>
        </p:nvSpPr>
        <p:spPr>
          <a:xfrm>
            <a:off x="211650" y="550836"/>
            <a:ext cx="7350250" cy="9202519"/>
          </a:xfrm>
          <a:prstGeom prst="rect">
            <a:avLst/>
          </a:prstGeom>
          <a:noFill/>
        </p:spPr>
        <p:txBody>
          <a:bodyPr wrap="square" lIns="91440" tIns="45720" rIns="91440" bIns="45720" rtlCol="0" anchor="t">
            <a:spAutoFit/>
          </a:bodyPr>
          <a:lstStyle/>
          <a:p>
            <a:pPr algn="ctr"/>
            <a:r>
              <a:rPr lang="en" sz="2400" b="1" dirty="0">
                <a:solidFill>
                  <a:schemeClr val="dk1"/>
                </a:solidFill>
                <a:latin typeface="Galano Grotesque"/>
                <a:ea typeface="Oswald"/>
                <a:cs typeface="Oswald"/>
                <a:sym typeface="Oswald"/>
              </a:rPr>
              <a:t>Home Improvement Photo Contest</a:t>
            </a:r>
            <a:endParaRPr lang="en" sz="2400" b="1" dirty="0">
              <a:solidFill>
                <a:schemeClr val="dk1"/>
              </a:solidFill>
              <a:latin typeface="Galano Grotesque"/>
              <a:ea typeface="Oswald"/>
              <a:cs typeface="Oswald"/>
            </a:endParaRPr>
          </a:p>
          <a:p>
            <a:pPr algn="ctr"/>
            <a:r>
              <a:rPr lang="en" sz="2000" b="1" dirty="0">
                <a:solidFill>
                  <a:schemeClr val="dk1"/>
                </a:solidFill>
                <a:latin typeface="Galano Grotesque"/>
                <a:ea typeface="Oswald"/>
                <a:cs typeface="Oswald"/>
                <a:sym typeface="Oswald"/>
              </a:rPr>
              <a:t>3 Month Campaign</a:t>
            </a:r>
            <a:endParaRPr lang="en-US" sz="2000" dirty="0">
              <a:solidFill>
                <a:schemeClr val="dk1"/>
              </a:solidFill>
            </a:endParaRPr>
          </a:p>
          <a:p>
            <a:pPr algn="ctr"/>
            <a:endParaRPr lang="en" sz="1100" dirty="0">
              <a:solidFill>
                <a:schemeClr val="dk1"/>
              </a:solidFill>
              <a:latin typeface="Galano Grotesque"/>
              <a:ea typeface="Muli"/>
              <a:cs typeface="Segoe UI"/>
            </a:endParaRPr>
          </a:p>
          <a:p>
            <a:pPr algn="ctr"/>
            <a:r>
              <a:rPr lang="en" sz="1100" dirty="0">
                <a:solidFill>
                  <a:schemeClr val="dk1"/>
                </a:solidFill>
                <a:latin typeface="Galano Grotesque"/>
                <a:ea typeface="Muli"/>
                <a:sym typeface="Muli"/>
              </a:rPr>
              <a:t>Generate leads with this 12-week multimedia campaign including print and digital ads, a lead-generating photo contest and an email campaign designed to drive the best results for your business!</a:t>
            </a:r>
            <a:endParaRPr lang="en" dirty="0">
              <a:solidFill>
                <a:schemeClr val="dk1"/>
              </a:solidFill>
            </a:endParaRPr>
          </a:p>
          <a:p>
            <a:pPr algn="ctr"/>
            <a:endParaRPr lang="en-US" sz="600">
              <a:solidFill>
                <a:schemeClr val="dk1"/>
              </a:solidFill>
              <a:latin typeface="Galano Grotesque"/>
              <a:ea typeface="Muli"/>
            </a:endParaRPr>
          </a:p>
          <a:p>
            <a:pPr lvl="0"/>
            <a:r>
              <a:rPr lang="en-US" sz="1600" b="1" dirty="0">
                <a:solidFill>
                  <a:schemeClr val="dk1"/>
                </a:solidFill>
                <a:latin typeface="Galano Grotesque"/>
                <a:ea typeface="Muli"/>
                <a:sym typeface="Muli"/>
              </a:rPr>
              <a:t>BENEFITS OF BEING A SPONSOR:</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Multimedia campaign to build brand awareness and engagement with your target audience</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Generate qualified leads for your business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Grow your email database</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Gather data on your potential customers</a:t>
            </a:r>
            <a:endParaRPr lang="en-US" sz="1200" dirty="0">
              <a:solidFill>
                <a:schemeClr val="dk1"/>
              </a:solidFill>
              <a:latin typeface="Galano Grotesque"/>
              <a:ea typeface="Muli"/>
            </a:endParaRPr>
          </a:p>
          <a:p>
            <a:pPr marL="171450" indent="-171450">
              <a:buChar char="•"/>
            </a:pPr>
            <a:r>
              <a:rPr lang="en-US" sz="1200" dirty="0">
                <a:solidFill>
                  <a:schemeClr val="dk1"/>
                </a:solidFill>
                <a:latin typeface="Galano Grotesque"/>
                <a:ea typeface="Muli"/>
                <a:sym typeface="Muli"/>
              </a:rPr>
              <a:t>Drive traffic to your website</a:t>
            </a:r>
            <a:endParaRPr lang="en-US" sz="1200" dirty="0">
              <a:solidFill>
                <a:schemeClr val="dk1"/>
              </a:solidFill>
              <a:latin typeface="Galano Grotesque"/>
            </a:endParaRPr>
          </a:p>
          <a:p>
            <a:endParaRPr lang="en-US" sz="900">
              <a:solidFill>
                <a:schemeClr val="dk1"/>
              </a:solidFill>
              <a:latin typeface="Galano Grotesque"/>
              <a:ea typeface="Muli"/>
            </a:endParaRPr>
          </a:p>
          <a:p>
            <a:pPr lvl="0"/>
            <a:r>
              <a:rPr lang="en-US" sz="1600" b="1" dirty="0">
                <a:solidFill>
                  <a:schemeClr val="dk1"/>
                </a:solidFill>
                <a:latin typeface="Galano Grotesque"/>
                <a:ea typeface="Muli"/>
                <a:sym typeface="Muli"/>
              </a:rPr>
              <a:t>SPONSORSHIP PACKAGE:</a:t>
            </a:r>
            <a:endParaRPr lang="en-US" sz="16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Exclusive Sponsorship of Photo Contest</a:t>
            </a:r>
            <a:endParaRPr lang="en-US" sz="1200" dirty="0">
              <a:solidFill>
                <a:schemeClr val="dk1"/>
              </a:solidFill>
              <a:latin typeface="Galano Grotesque"/>
            </a:endParaRPr>
          </a:p>
          <a:p>
            <a:pPr marL="171450" indent="-171450">
              <a:buChar char="•"/>
            </a:pPr>
            <a:r>
              <a:rPr lang="en-US" sz="1200" dirty="0">
                <a:solidFill>
                  <a:schemeClr val="dk1"/>
                </a:solidFill>
                <a:latin typeface="Galano Grotesque"/>
                <a:ea typeface="Muli"/>
                <a:sym typeface="Muli"/>
              </a:rPr>
              <a:t>Sponsor logo on promotional elements (print, digital, social, and email) </a:t>
            </a:r>
            <a:endParaRPr lang="en-US" sz="1200" dirty="0">
              <a:solidFill>
                <a:schemeClr val="dk1"/>
              </a:solidFill>
              <a:latin typeface="Galano Grotesque"/>
            </a:endParaRPr>
          </a:p>
          <a:p>
            <a:pPr marL="171450" indent="-171450">
              <a:buChar char="•"/>
            </a:pPr>
            <a:r>
              <a:rPr lang="en-US" b="1" dirty="0">
                <a:solidFill>
                  <a:schemeClr val="dk1"/>
                </a:solidFill>
                <a:latin typeface="Galano Grotesque"/>
                <a:ea typeface="Muli"/>
                <a:sym typeface="Muli"/>
              </a:rPr>
              <a:t>Digital</a:t>
            </a:r>
            <a:endParaRPr lang="en-US" b="1">
              <a:solidFill>
                <a:schemeClr val="dk1"/>
              </a:solidFill>
              <a:latin typeface="Galano Grotesque"/>
              <a:ea typeface="Muli"/>
              <a:sym typeface="Muli"/>
            </a:endParaRPr>
          </a:p>
          <a:p>
            <a:pPr marL="628650" indent="-171450">
              <a:buFont typeface="Courier New"/>
              <a:buChar char="o"/>
            </a:pPr>
            <a:r>
              <a:rPr lang="en-US" sz="1200" dirty="0">
                <a:solidFill>
                  <a:schemeClr val="dk1"/>
                </a:solidFill>
                <a:latin typeface="Galano Grotesque"/>
                <a:ea typeface="Muli"/>
                <a:sym typeface="Muli"/>
              </a:rPr>
              <a:t>30K run-of-site impressions (for your business) on yourwebsitegoeshere.com during 12-week campaign</a:t>
            </a:r>
            <a:endParaRPr lang="en-US" sz="1200" dirty="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20K run-of-site impressions to promote contest on yourwebsitegoeshere.com during 12-week campaign</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Exclusive 728x90 digital ad unit on contest page</a:t>
            </a:r>
            <a:endParaRPr lang="en-US" dirty="0">
              <a:solidFill>
                <a:schemeClr val="dk1"/>
              </a:solidFill>
            </a:endParaRPr>
          </a:p>
          <a:p>
            <a:pPr marL="628650" lvl="1" indent="-171450">
              <a:buFont typeface="Courier New"/>
              <a:buChar char="o"/>
            </a:pPr>
            <a:r>
              <a:rPr lang="en-US" sz="1200" dirty="0">
                <a:solidFill>
                  <a:schemeClr val="dk1"/>
                </a:solidFill>
                <a:latin typeface="Galano Grotesque"/>
                <a:ea typeface="Muli"/>
                <a:sym typeface="Muli"/>
              </a:rPr>
              <a:t>Up to 3 lead-generation question on the contest registration form each month</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Digital offer/coupon on the thank-you page</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Opt-in for leads and email database on registration form </a:t>
            </a:r>
            <a:endParaRPr lang="en-US" sz="1200" dirty="0">
              <a:solidFill>
                <a:schemeClr val="dk1"/>
              </a:solidFill>
              <a:latin typeface="Galano Grotesque"/>
              <a:ea typeface="Muli"/>
            </a:endParaRPr>
          </a:p>
          <a:p>
            <a:pPr marL="628650" lvl="1" indent="-171450">
              <a:buFont typeface="Courier New"/>
              <a:buChar char="o"/>
            </a:pPr>
            <a:r>
              <a:rPr lang="en-US" sz="1200" dirty="0">
                <a:solidFill>
                  <a:schemeClr val="dk1"/>
                </a:solidFill>
                <a:latin typeface="Galano Grotesque"/>
                <a:ea typeface="Muli"/>
                <a:sym typeface="Muli"/>
              </a:rPr>
              <a:t>Social follow field(s) on registration form</a:t>
            </a:r>
            <a:endParaRPr lang="en-US" sz="1200" dirty="0">
              <a:solidFill>
                <a:schemeClr val="dk1"/>
              </a:solidFill>
              <a:latin typeface="Galano Grotesque"/>
              <a:ea typeface="Muli"/>
            </a:endParaRPr>
          </a:p>
          <a:p>
            <a:pPr marL="171450" lvl="0" indent="-171450">
              <a:buChar char="•"/>
            </a:pPr>
            <a:r>
              <a:rPr lang="en-US" b="1" dirty="0">
                <a:solidFill>
                  <a:schemeClr val="dk1"/>
                </a:solidFill>
                <a:latin typeface="Galano Grotesque"/>
                <a:sym typeface="Muli"/>
              </a:rPr>
              <a:t>Print</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Quarter-page print ad (for your business) to run once per week for 12 weeks (12 times)</a:t>
            </a:r>
            <a:endParaRPr lang="en-US" sz="1200"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Quarter-page print contest promotional ad to run once every other  week for 12 weeks (6  times) </a:t>
            </a:r>
            <a:endParaRPr lang="en-US" dirty="0">
              <a:solidFill>
                <a:schemeClr val="dk1"/>
              </a:solidFill>
            </a:endParaRPr>
          </a:p>
          <a:p>
            <a:pPr marL="171450" lvl="0" indent="-171450">
              <a:buChar char="•"/>
            </a:pPr>
            <a:r>
              <a:rPr lang="en-US" b="1" dirty="0">
                <a:solidFill>
                  <a:schemeClr val="dk1"/>
                </a:solidFill>
                <a:latin typeface="Galano Grotesque"/>
                <a:ea typeface="Muli"/>
                <a:sym typeface="Muli"/>
              </a:rPr>
              <a:t>Email</a:t>
            </a:r>
            <a:endParaRPr lang="en-US" b="1" dirty="0">
              <a:solidFill>
                <a:schemeClr val="dk1"/>
              </a:solidFill>
              <a:latin typeface="Galano Grotesque"/>
            </a:endParaRPr>
          </a:p>
          <a:p>
            <a:pPr marL="628650" indent="-171450">
              <a:buFont typeface="Courier New"/>
              <a:buChar char="o"/>
            </a:pPr>
            <a:r>
              <a:rPr lang="en-US" sz="1200" dirty="0">
                <a:solidFill>
                  <a:schemeClr val="dk1"/>
                </a:solidFill>
                <a:latin typeface="Galano Grotesque"/>
                <a:ea typeface="Muli"/>
                <a:sym typeface="Muli"/>
              </a:rPr>
              <a:t>Logo recognition on two promotional emails sent in each campaign (24 total) to our opted-in database of XX,000 (Your Email List Size goes here)</a:t>
            </a:r>
            <a:endParaRPr lang="en-US" sz="1200" dirty="0">
              <a:solidFill>
                <a:schemeClr val="dk1"/>
              </a:solidFill>
              <a:latin typeface="Galano Grotesque"/>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submission round</a:t>
            </a:r>
            <a:endParaRPr lang="en-US" sz="1200" dirty="0">
              <a:solidFill>
                <a:schemeClr val="dk1"/>
              </a:solidFill>
              <a:latin typeface="Galano Grotesque"/>
              <a:ea typeface="Muli"/>
            </a:endParaRPr>
          </a:p>
          <a:p>
            <a:pPr marL="1085850" lvl="1" indent="-171450">
              <a:buFont typeface="Courier New"/>
              <a:buChar char="o"/>
            </a:pPr>
            <a:r>
              <a:rPr lang="en-US" sz="1200" dirty="0">
                <a:solidFill>
                  <a:schemeClr val="dk1"/>
                </a:solidFill>
                <a:latin typeface="Galano Grotesque"/>
                <a:ea typeface="Muli"/>
                <a:sym typeface="Muli"/>
              </a:rPr>
              <a:t>One invite email to be sent at the beginning of the voting round</a:t>
            </a:r>
            <a:endParaRPr lang="en-US" sz="1200">
              <a:solidFill>
                <a:schemeClr val="dk1"/>
              </a:solidFill>
              <a:latin typeface="Galano Grotesque"/>
              <a:ea typeface="Muli"/>
            </a:endParaRPr>
          </a:p>
          <a:p>
            <a:pPr marL="628650" indent="-171450">
              <a:buFont typeface="Courier New"/>
              <a:buChar char="o"/>
            </a:pPr>
            <a:r>
              <a:rPr lang="en-US" sz="1200" dirty="0">
                <a:solidFill>
                  <a:schemeClr val="dk1"/>
                </a:solidFill>
                <a:latin typeface="Galano Grotesque"/>
                <a:ea typeface="Muli"/>
                <a:sym typeface="Muli"/>
              </a:rPr>
              <a:t>Thank you email sent to everyone who enters with coupon or offer from your business  </a:t>
            </a:r>
            <a:endParaRPr lang="en-US" sz="1200" dirty="0">
              <a:solidFill>
                <a:schemeClr val="dk1"/>
              </a:solidFill>
              <a:latin typeface="Galano Grotesque"/>
            </a:endParaRPr>
          </a:p>
          <a:p>
            <a:pPr marL="171450" lvl="0" indent="-171450">
              <a:buChar char="•"/>
            </a:pPr>
            <a:r>
              <a:rPr lang="en-US" b="1" dirty="0">
                <a:solidFill>
                  <a:schemeClr val="dk1"/>
                </a:solidFill>
                <a:latin typeface="Galano Grotesque"/>
                <a:ea typeface="Muli"/>
                <a:sym typeface="Muli"/>
              </a:rPr>
              <a:t>Social</a:t>
            </a:r>
            <a:endParaRPr lang="en-US" b="1" dirty="0">
              <a:solidFill>
                <a:schemeClr val="dk1"/>
              </a:solidFill>
              <a:latin typeface="Galano Grotesque"/>
            </a:endParaRPr>
          </a:p>
          <a:p>
            <a:pPr marL="628650" lvl="1" indent="-171450">
              <a:buFont typeface="Courier New,monospace"/>
              <a:buChar char="o"/>
            </a:pPr>
            <a:r>
              <a:rPr lang="en-US" sz="1200" dirty="0">
                <a:solidFill>
                  <a:schemeClr val="dk1"/>
                </a:solidFill>
                <a:latin typeface="Galano Grotesque"/>
              </a:rPr>
              <a:t>Social media posts with sponsor logo and tag on promotional ad for contest</a:t>
            </a:r>
          </a:p>
          <a:p>
            <a:pPr marL="1085850" lvl="2" indent="-171450">
              <a:buFont typeface="Arial,Sans-Serif"/>
              <a:buChar char="•"/>
            </a:pPr>
            <a:r>
              <a:rPr lang="en-US" sz="1200" dirty="0">
                <a:solidFill>
                  <a:schemeClr val="dk1"/>
                </a:solidFill>
                <a:latin typeface="Galano Grotesque"/>
              </a:rPr>
              <a:t>One at the beginning of the submission round</a:t>
            </a:r>
          </a:p>
          <a:p>
            <a:pPr marL="1085850" lvl="2" indent="-171450">
              <a:buFont typeface="Wingdings,Sans-Serif"/>
              <a:buChar char="§"/>
            </a:pPr>
            <a:r>
              <a:rPr lang="en-US" sz="1200" dirty="0">
                <a:solidFill>
                  <a:schemeClr val="dk1"/>
                </a:solidFill>
                <a:latin typeface="Galano Grotesque"/>
              </a:rPr>
              <a:t>One at the beginning of the voting round</a:t>
            </a:r>
            <a:endParaRPr lang="en-US" dirty="0">
              <a:solidFill>
                <a:schemeClr val="dk1"/>
              </a:solidFill>
            </a:endParaRPr>
          </a:p>
          <a:p>
            <a:endParaRPr lang="en-US" sz="600">
              <a:solidFill>
                <a:schemeClr val="dk1"/>
              </a:solidFill>
              <a:latin typeface="Galano Grotesque"/>
              <a:ea typeface="Muli"/>
            </a:endParaRPr>
          </a:p>
          <a:p>
            <a:r>
              <a:rPr lang="en-US" b="1" dirty="0">
                <a:solidFill>
                  <a:schemeClr val="dk1"/>
                </a:solidFill>
                <a:latin typeface="Galano Grotesque"/>
                <a:ea typeface="Muli"/>
                <a:cs typeface="Segoe UI"/>
                <a:sym typeface="Muli"/>
              </a:rPr>
              <a:t>PRIZE</a:t>
            </a:r>
            <a:r>
              <a:rPr lang="en-US" dirty="0">
                <a:solidFill>
                  <a:schemeClr val="dk1"/>
                </a:solidFill>
                <a:latin typeface="Galano Grotesque"/>
                <a:ea typeface="Muli"/>
                <a:cs typeface="Segoe UI"/>
                <a:sym typeface="Muli"/>
              </a:rPr>
              <a:t>: Home Improvement Makeover valued at up to $10,000</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RUN DATES</a:t>
            </a:r>
            <a:r>
              <a:rPr lang="en-US" dirty="0">
                <a:solidFill>
                  <a:schemeClr val="dk1"/>
                </a:solidFill>
                <a:latin typeface="Galano Grotesque"/>
                <a:ea typeface="Muli"/>
                <a:cs typeface="Segoe UI"/>
                <a:sym typeface="Muli"/>
              </a:rPr>
              <a:t>: Three Month time frame goes here</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VALUE</a:t>
            </a:r>
            <a:r>
              <a:rPr lang="en-US" dirty="0">
                <a:solidFill>
                  <a:schemeClr val="dk1"/>
                </a:solidFill>
                <a:latin typeface="Galano Grotesque"/>
                <a:ea typeface="Muli"/>
                <a:cs typeface="Segoe UI"/>
                <a:sym typeface="Muli"/>
              </a:rPr>
              <a:t>: $XXXX</a:t>
            </a:r>
            <a:endParaRPr lang="en-US" dirty="0">
              <a:solidFill>
                <a:schemeClr val="dk1"/>
              </a:solidFill>
              <a:latin typeface="Galano Grotesque"/>
              <a:ea typeface="Muli"/>
              <a:cs typeface="Segoe UI"/>
            </a:endParaRPr>
          </a:p>
          <a:p>
            <a:r>
              <a:rPr lang="en-US" b="1" dirty="0">
                <a:solidFill>
                  <a:schemeClr val="dk1"/>
                </a:solidFill>
                <a:latin typeface="Galano Grotesque"/>
                <a:ea typeface="Muli"/>
                <a:cs typeface="Segoe UI"/>
                <a:sym typeface="Muli"/>
              </a:rPr>
              <a:t>INVESTMENT</a:t>
            </a:r>
            <a:r>
              <a:rPr lang="en-US" dirty="0">
                <a:solidFill>
                  <a:schemeClr val="dk1"/>
                </a:solidFill>
                <a:latin typeface="Galano Grotesque"/>
                <a:ea typeface="Muli"/>
                <a:cs typeface="Segoe UI"/>
                <a:sym typeface="Muli"/>
              </a:rPr>
              <a:t>: $5,000 (small market) $10,000 (mid-size market), $20,000 (large market)</a:t>
            </a:r>
            <a:endParaRPr lang="en-US" dirty="0">
              <a:solidFill>
                <a:schemeClr val="dk1"/>
              </a:solidFill>
              <a:latin typeface="Galano Grotesque"/>
              <a:ea typeface="Muli"/>
              <a:cs typeface="Segoe UI"/>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3</Slides>
  <Notes>3</Notes>
  <HiddenSlides>0</HiddenSlide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Simple Light</vt:lpstr>
      <vt:lpstr>   How to Use This Sales One-Sheet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revision>449</cp:revision>
  <dcterms:modified xsi:type="dcterms:W3CDTF">2026-01-09T22:53:05Z</dcterms:modified>
</cp:coreProperties>
</file>