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60" r:id="rId2"/>
    <p:sldId id="262"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
      <p:font typeface="Oswald" panose="00000500000000000000" pitchFamily="2"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2D433-764C-4DEF-A961-4476AB20368B}" v="345" dt="2026-01-09T22:43:55.913"/>
    <p1510:client id="{06EBB0FE-A029-C214-9011-29C6949AEA5B}" v="127" dt="2026-01-09T17:30:14.701"/>
    <p1510:client id="{180D62FA-1A89-A97F-88AD-6FC34A6702E4}" v="28" dt="2026-01-09T21:44:47.964"/>
    <p1510:client id="{196B44AC-C620-376B-E731-FB4BDEFEF3D0}" v="289" dt="2026-01-09T16:52:29.160"/>
    <p1510:client id="{2298294F-BC3C-62C6-B467-7FBC252A6D4C}" v="113" dt="2026-01-09T18:28:52.126"/>
    <p1510:client id="{41620A26-AC39-F7C6-8AEC-54B2CB613FA5}" v="29" dt="2026-01-09T22:06:57.586"/>
    <p1510:client id="{48377A28-330B-1B55-E039-586F56CCFB5D}" v="21" dt="2026-01-09T18:43:18.207"/>
    <p1510:client id="{49652270-EADE-F4A6-3414-96AECCB03CFB}" v="129" dt="2026-01-09T21:55:35.660"/>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4C7D55E-9217-F3E0-A8B2-F18C8EB76B4A}" v="34" dt="2026-01-09T21:58:26.815"/>
    <p1510:client id="{8C7996C1-79F9-3AE8-7692-8054F01407BA}" v="17" dt="2026-01-09T19:02:11.313"/>
    <p1510:client id="{90A95662-F28E-ECB5-8CA3-1C31335E2F5B}" v="42" dt="2026-01-09T22:04:48.748"/>
    <p1510:client id="{96159CDC-B0CA-8657-BE65-CB410D5B5A8D}" v="70" dt="2026-01-09T22:53:05.503"/>
    <p1510:client id="{9A704999-17D5-69D6-2014-90E6B9BA14F7}" v="23" dt="2026-01-09T22:50:41.085"/>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7039345-0808-6406-A178-E437A794B2F0}" v="17" dt="2026-01-09T22:54:25.58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8E12E2C-4255-7482-9C29-EB815F3785D9}" v="21" dt="2026-01-09T22:08:16.790"/>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C7039345-0808-6406-A178-E437A794B2F0}"/>
    <pc:docChg chg="modSld">
      <pc:chgData name="Kristen Wehe" userId="S::kwehe@uplandsoftware.com::71c548a5-196e-4bde-9567-700fef4dffde" providerId="AD" clId="Web-{C7039345-0808-6406-A178-E437A794B2F0}" dt="2026-01-09T22:54:25.586" v="9" actId="20577"/>
      <pc:docMkLst>
        <pc:docMk/>
      </pc:docMkLst>
      <pc:sldChg chg="modSp">
        <pc:chgData name="Kristen Wehe" userId="S::kwehe@uplandsoftware.com::71c548a5-196e-4bde-9567-700fef4dffde" providerId="AD" clId="Web-{C7039345-0808-6406-A178-E437A794B2F0}" dt="2026-01-09T22:54:25.586" v="9" actId="20577"/>
        <pc:sldMkLst>
          <pc:docMk/>
          <pc:sldMk cId="0" sldId="257"/>
        </pc:sldMkLst>
        <pc:spChg chg="mod">
          <ac:chgData name="Kristen Wehe" userId="S::kwehe@uplandsoftware.com::71c548a5-196e-4bde-9567-700fef4dffde" providerId="AD" clId="Web-{C7039345-0808-6406-A178-E437A794B2F0}" dt="2026-01-09T22:54:25.586" v="9" actId="20577"/>
          <ac:spMkLst>
            <pc:docMk/>
            <pc:sldMk cId="0" sldId="257"/>
            <ac:spMk id="7" creationId="{FC1E980A-3AF2-0849-9F92-EB312C06691C}"/>
          </ac:spMkLst>
        </pc:spChg>
        <pc:spChg chg="mod">
          <ac:chgData name="Kristen Wehe" userId="S::kwehe@uplandsoftware.com::71c548a5-196e-4bde-9567-700fef4dffde" providerId="AD" clId="Web-{C7039345-0808-6406-A178-E437A794B2F0}" dt="2026-01-09T22:54:10.133" v="1" actId="20577"/>
          <ac:spMkLst>
            <pc:docMk/>
            <pc:sldMk cId="0" sldId="257"/>
            <ac:spMk id="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478653dead_4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478653dead_4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r>
              <a:rPr lang="en" sz="3000" b="1" dirty="0">
                <a:latin typeface="Galano Grotesque"/>
                <a:ea typeface="Oswald"/>
                <a:cs typeface="Oswald"/>
                <a:sym typeface="Oswald"/>
              </a:rPr>
              <a:t>How to Use This Sales One-Sheet</a:t>
            </a:r>
            <a:endParaRPr sz="3000" b="1" dirty="0">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The following one-sheets are meant to help you sell Custom Advertiser promotions that drive qualified leads for your clients. We hope these are useful in driving revenue from advertisers that want leads and measurable results. </a:t>
            </a:r>
            <a:endParaRPr lang="en-US"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dirty="0">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extLst>
      <p:ext uri="{BB962C8B-B14F-4D97-AF65-F5344CB8AC3E}">
        <p14:creationId xmlns:p14="http://schemas.microsoft.com/office/powerpoint/2010/main" val="3273425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662290"/>
            <a:ext cx="7300372" cy="8156985"/>
          </a:xfrm>
          <a:prstGeom prst="rect">
            <a:avLst/>
          </a:prstGeom>
          <a:noFill/>
          <a:ln>
            <a:noFill/>
          </a:ln>
        </p:spPr>
        <p:txBody>
          <a:bodyPr spcFirstLastPara="1" wrap="square" lIns="91425" tIns="91425" rIns="91425" bIns="91425" anchor="t" anchorCtr="0">
            <a:noAutofit/>
          </a:bodyPr>
          <a:lstStyle/>
          <a:p>
            <a:pPr algn="ctr"/>
            <a:r>
              <a:rPr lang="en" sz="2200" b="1" dirty="0">
                <a:solidFill>
                  <a:schemeClr val="dk1"/>
                </a:solidFill>
                <a:latin typeface="Galano Grotesque"/>
                <a:ea typeface="Oswald"/>
                <a:cs typeface="Oswald"/>
                <a:sym typeface="Oswald"/>
              </a:rPr>
              <a:t>Home Improvement Photo Contest</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2000" b="1" dirty="0">
                <a:solidFill>
                  <a:schemeClr val="dk1"/>
                </a:solidFill>
                <a:latin typeface="Galano Grotesque"/>
                <a:ea typeface="Oswald"/>
                <a:cs typeface="Oswald"/>
                <a:sym typeface="Oswald"/>
              </a:rPr>
              <a:t>Themes</a:t>
            </a:r>
            <a:endParaRPr sz="2000" b="1" dirty="0">
              <a:solidFill>
                <a:schemeClr val="dk1"/>
              </a:solidFill>
              <a:latin typeface="Galano Grotesque"/>
              <a:ea typeface="Oswald"/>
              <a:cs typeface="Oswald"/>
            </a:endParaRPr>
          </a:p>
          <a:p>
            <a:pPr marL="0" lvl="0" indent="0" algn="ctr">
              <a:lnSpc>
                <a:spcPct val="100000"/>
              </a:lnSpc>
              <a:spcBef>
                <a:spcPts val="0"/>
              </a:spcBef>
              <a:spcAft>
                <a:spcPts val="0"/>
              </a:spcAft>
              <a:buNone/>
            </a:pPr>
            <a:endParaRPr lang="en" sz="2000" b="1" dirty="0">
              <a:solidFill>
                <a:schemeClr val="dk1"/>
              </a:solidFill>
              <a:latin typeface="Galano Grotesque"/>
              <a:ea typeface="Oswald"/>
              <a:cs typeface="Oswald"/>
            </a:endParaRPr>
          </a:p>
          <a:p>
            <a:pPr algn="ctr"/>
            <a:endParaRPr lang="en" sz="700" b="1" dirty="0">
              <a:solidFill>
                <a:schemeClr val="dk1"/>
              </a:solidFill>
              <a:latin typeface="Galano Grotesque"/>
              <a:ea typeface="Muli"/>
              <a:cs typeface="Muli"/>
            </a:endParaRPr>
          </a:p>
          <a:p>
            <a:pPr algn="ctr"/>
            <a:r>
              <a:rPr lang="en" sz="1600" b="1" dirty="0">
                <a:solidFill>
                  <a:schemeClr val="dk1"/>
                </a:solidFill>
                <a:latin typeface="Galano Grotesque"/>
                <a:ea typeface="Muli"/>
                <a:cs typeface="Muli"/>
              </a:rPr>
              <a:t>The Great Pave Off</a:t>
            </a:r>
          </a:p>
          <a:p>
            <a:pPr algn="ctr"/>
            <a:r>
              <a:rPr lang="en" sz="1250" dirty="0">
                <a:solidFill>
                  <a:schemeClr val="dk1"/>
                </a:solidFill>
                <a:latin typeface="Galano Grotesque"/>
                <a:ea typeface="Muli"/>
                <a:cs typeface="Muli"/>
              </a:rPr>
              <a:t>(Re-paving driveways)</a:t>
            </a:r>
          </a:p>
          <a:p>
            <a:pPr algn="ctr"/>
            <a:endParaRPr lang="en" sz="1250" dirty="0">
              <a:solidFill>
                <a:schemeClr val="dk1"/>
              </a:solidFill>
              <a:latin typeface="Galano Grotesque"/>
              <a:ea typeface="Muli"/>
              <a:cs typeface="Muli"/>
            </a:endParaRPr>
          </a:p>
          <a:p>
            <a:pPr algn="ctr"/>
            <a:endParaRPr lang="en-US" sz="700" dirty="0">
              <a:solidFill>
                <a:schemeClr val="dk1"/>
              </a:solidFill>
              <a:latin typeface="Galano Grotesque"/>
            </a:endParaRPr>
          </a:p>
          <a:p>
            <a:pPr algn="ctr"/>
            <a:r>
              <a:rPr lang="en" sz="1600" b="1" dirty="0">
                <a:solidFill>
                  <a:schemeClr val="dk1"/>
                </a:solidFill>
                <a:latin typeface="Galano Grotesque"/>
              </a:rPr>
              <a:t>Rescue My Roof</a:t>
            </a:r>
            <a:endParaRPr lang="en-US" sz="1600" dirty="0">
              <a:solidFill>
                <a:schemeClr val="dk1"/>
              </a:solidFill>
              <a:latin typeface="Galano Grotesque"/>
            </a:endParaRPr>
          </a:p>
          <a:p>
            <a:pPr algn="ctr"/>
            <a:r>
              <a:rPr lang="en" sz="1300" dirty="0">
                <a:solidFill>
                  <a:schemeClr val="dk1"/>
                </a:solidFill>
                <a:latin typeface="Galano Grotesque"/>
              </a:rPr>
              <a:t>(New Roof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Save My Lawn</a:t>
            </a:r>
            <a:endParaRPr lang="en-US" sz="1600" dirty="0">
              <a:solidFill>
                <a:schemeClr val="dk1"/>
              </a:solidFill>
              <a:latin typeface="Galano Grotesque"/>
            </a:endParaRPr>
          </a:p>
          <a:p>
            <a:pPr algn="ctr"/>
            <a:r>
              <a:rPr lang="en" sz="1300" dirty="0">
                <a:solidFill>
                  <a:schemeClr val="dk1"/>
                </a:solidFill>
                <a:latin typeface="Galano Grotesque"/>
              </a:rPr>
              <a:t>(Lawn Makeover)</a:t>
            </a:r>
            <a:endParaRPr lang="en" dirty="0">
              <a:solidFill>
                <a:schemeClr val="dk1"/>
              </a:solidFill>
            </a:endParaRPr>
          </a:p>
          <a:p>
            <a:pPr algn="ctr"/>
            <a:endParaRPr lang="en" sz="1300" dirty="0">
              <a:solidFill>
                <a:schemeClr val="dk1"/>
              </a:solidFill>
              <a:latin typeface="Galano Grotesque"/>
            </a:endParaRPr>
          </a:p>
          <a:p>
            <a:pPr algn="ctr"/>
            <a:r>
              <a:rPr lang="en" sz="1600" b="1" dirty="0">
                <a:solidFill>
                  <a:schemeClr val="dk1"/>
                </a:solidFill>
                <a:latin typeface="Galano Grotesque"/>
              </a:rPr>
              <a:t>Dream Closet Giveaway</a:t>
            </a:r>
            <a:endParaRPr lang="en-US" sz="1600" dirty="0">
              <a:solidFill>
                <a:schemeClr val="dk1"/>
              </a:solidFill>
              <a:latin typeface="Galano Grotesque"/>
            </a:endParaRPr>
          </a:p>
          <a:p>
            <a:pPr algn="ctr"/>
            <a:r>
              <a:rPr lang="en" sz="1300" dirty="0">
                <a:solidFill>
                  <a:schemeClr val="dk1"/>
                </a:solidFill>
                <a:latin typeface="Galano Grotesque"/>
              </a:rPr>
              <a:t>(New Designer Closet)</a:t>
            </a:r>
          </a:p>
          <a:p>
            <a:pPr algn="ctr"/>
            <a:endParaRPr lang="en" sz="1300" dirty="0">
              <a:solidFill>
                <a:schemeClr val="dk1"/>
              </a:solidFill>
              <a:latin typeface="Galano Grotesque"/>
            </a:endParaRPr>
          </a:p>
          <a:p>
            <a:pPr algn="ctr"/>
            <a:r>
              <a:rPr lang="en" sz="1600" b="1" dirty="0">
                <a:solidFill>
                  <a:schemeClr val="dk1"/>
                </a:solidFill>
                <a:latin typeface="Galano Grotesque"/>
              </a:rPr>
              <a:t>Deck Out Your Dad</a:t>
            </a:r>
            <a:endParaRPr lang="en-US" sz="1600" dirty="0">
              <a:solidFill>
                <a:schemeClr val="dk1"/>
              </a:solidFill>
              <a:latin typeface="Galano Grotesque"/>
            </a:endParaRPr>
          </a:p>
          <a:p>
            <a:pPr algn="ctr"/>
            <a:r>
              <a:rPr lang="en" sz="1300" dirty="0">
                <a:solidFill>
                  <a:schemeClr val="dk1"/>
                </a:solidFill>
                <a:latin typeface="Galano Grotesque"/>
              </a:rPr>
              <a:t>(New Deck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Ugly Furnace Contest</a:t>
            </a:r>
            <a:endParaRPr lang="en-US" sz="1600" dirty="0">
              <a:solidFill>
                <a:schemeClr val="dk1"/>
              </a:solidFill>
              <a:latin typeface="Galano Grotesque"/>
            </a:endParaRPr>
          </a:p>
          <a:p>
            <a:pPr algn="ctr"/>
            <a:r>
              <a:rPr lang="en" sz="1300" dirty="0">
                <a:solidFill>
                  <a:schemeClr val="dk1"/>
                </a:solidFill>
                <a:latin typeface="Galano Grotesque"/>
              </a:rPr>
              <a:t>(New Furnace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Ugly AC Contest</a:t>
            </a:r>
            <a:endParaRPr lang="en-US" sz="1600" dirty="0">
              <a:solidFill>
                <a:schemeClr val="dk1"/>
              </a:solidFill>
              <a:latin typeface="Galano Grotesque"/>
            </a:endParaRPr>
          </a:p>
          <a:p>
            <a:pPr algn="ctr"/>
            <a:r>
              <a:rPr lang="en" sz="1300" dirty="0">
                <a:solidFill>
                  <a:schemeClr val="dk1"/>
                </a:solidFill>
                <a:latin typeface="Galano Grotesque"/>
              </a:rPr>
              <a:t>(New AC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Kitchen Makeover</a:t>
            </a:r>
            <a:endParaRPr lang="en-US" sz="1600" dirty="0">
              <a:solidFill>
                <a:schemeClr val="dk1"/>
              </a:solidFill>
              <a:latin typeface="Galano Grotesque"/>
            </a:endParaRPr>
          </a:p>
          <a:p>
            <a:pPr algn="ctr"/>
            <a:r>
              <a:rPr lang="en" sz="1300" dirty="0">
                <a:solidFill>
                  <a:schemeClr val="dk1"/>
                </a:solidFill>
                <a:latin typeface="Galano Grotesque"/>
              </a:rPr>
              <a:t>($$ Towards Kitchen Makeover)</a:t>
            </a:r>
          </a:p>
          <a:p>
            <a:pPr algn="ctr"/>
            <a:endParaRPr lang="en" sz="1300" dirty="0">
              <a:solidFill>
                <a:schemeClr val="dk1"/>
              </a:solidFill>
              <a:latin typeface="Galano Grotesque"/>
            </a:endParaRPr>
          </a:p>
          <a:p>
            <a:pPr algn="ctr"/>
            <a:r>
              <a:rPr lang="en" sz="1600" b="1" dirty="0">
                <a:solidFill>
                  <a:schemeClr val="dk1"/>
                </a:solidFill>
                <a:latin typeface="Galano Grotesque"/>
              </a:rPr>
              <a:t>Bathroom Makeover</a:t>
            </a:r>
            <a:endParaRPr lang="en-US" sz="1600" dirty="0">
              <a:solidFill>
                <a:schemeClr val="dk1"/>
              </a:solidFill>
              <a:latin typeface="Galano Grotesque"/>
            </a:endParaRPr>
          </a:p>
          <a:p>
            <a:pPr algn="ctr"/>
            <a:r>
              <a:rPr lang="en" sz="1300" dirty="0">
                <a:solidFill>
                  <a:schemeClr val="dk1"/>
                </a:solidFill>
                <a:latin typeface="Galano Grotesque"/>
              </a:rPr>
              <a:t>($$ Towards Bathroom Makeover)</a:t>
            </a:r>
            <a:endParaRPr lang="en" dirty="0">
              <a:solidFill>
                <a:schemeClr val="dk1"/>
              </a:solidFill>
            </a:endParaRPr>
          </a:p>
        </p:txBody>
      </p:sp>
      <p:pic>
        <p:nvPicPr>
          <p:cNvPr id="3" name="Google Shape;62;p14" descr="A roof with a triangle&#10;&#10;AI-generated content may be incorrect.">
            <a:extLst>
              <a:ext uri="{FF2B5EF4-FFF2-40B4-BE49-F238E27FC236}">
                <a16:creationId xmlns:a16="http://schemas.microsoft.com/office/drawing/2014/main" id="{414F1C40-3B97-8D6C-8A94-CD3197DDB54D}"/>
              </a:ext>
            </a:extLst>
          </p:cNvPr>
          <p:cNvPicPr preferRelativeResize="0"/>
          <p:nvPr/>
        </p:nvPicPr>
        <p:blipFill rotWithShape="1">
          <a:blip r:embed="rId3">
            <a:alphaModFix/>
          </a:blip>
          <a:srcRect t="22517" r="1816" b="13747"/>
          <a:stretch/>
        </p:blipFill>
        <p:spPr>
          <a:xfrm>
            <a:off x="217913" y="259375"/>
            <a:ext cx="7301925" cy="1376350"/>
          </a:xfrm>
          <a:prstGeom prst="rect">
            <a:avLst/>
          </a:prstGeom>
          <a:noFill/>
          <a:ln>
            <a:noFill/>
          </a:ln>
        </p:spPr>
      </p:pic>
    </p:spTree>
    <p:extLst>
      <p:ext uri="{BB962C8B-B14F-4D97-AF65-F5344CB8AC3E}">
        <p14:creationId xmlns:p14="http://schemas.microsoft.com/office/powerpoint/2010/main" val="421828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algn="r"/>
            <a:r>
              <a:rPr lang="en" sz="1800" dirty="0">
                <a:solidFill>
                  <a:schemeClr val="bg1"/>
                </a:solidFill>
                <a:latin typeface="Galano Grotesque"/>
                <a:sym typeface="Oswald Regular"/>
              </a:rPr>
              <a:t>Magazine</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833187"/>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Home Improvement Photo Contest</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3 Month Campaign</a:t>
            </a:r>
            <a:endParaRPr lang="en-US" sz="2000" dirty="0">
              <a:solidFill>
                <a:schemeClr val="dk1"/>
              </a:solidFill>
            </a:endParaRPr>
          </a:p>
          <a:p>
            <a:pPr algn="ct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sym typeface="Muli"/>
              </a:rPr>
              <a:t>Generate leads with this 12-week multimedia campaign including print and digital ads, a lead-generating photo contest and an email campaign designed to drive the best results for your business!</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Photo Contest</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30K run-of-site impressions (for your business) on yourwebsitegoeshere.com during 12-week campaign</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20K run-of-site impressions to promote contest on yourwebsitegoeshere.com during 12-week campaign</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Quarter-page print ad (for your business) to run once per month (3 times)</a:t>
            </a:r>
            <a:endParaRPr lang="en-US" sz="1000" dirty="0">
              <a:solidFill>
                <a:schemeClr val="dk1"/>
              </a:solidFill>
            </a:endParaRPr>
          </a:p>
          <a:p>
            <a:pPr marL="628650" indent="-171450">
              <a:buFont typeface="Courier New"/>
              <a:buChar char="o"/>
            </a:pPr>
            <a:r>
              <a:rPr lang="en-US" sz="1200">
                <a:solidFill>
                  <a:schemeClr val="dk1"/>
                </a:solidFill>
                <a:latin typeface="Galano Grotesque"/>
                <a:ea typeface="Muli"/>
                <a:sym typeface="Muli"/>
              </a:rPr>
              <a:t>Quarter-page print contest promotional ad to run once per month (3 times)</a:t>
            </a:r>
            <a:endParaRPr lang="en-US">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submission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submission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Home Improvement Makeover valued at up to $10,000</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Three Month time frame goes here</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VALUE</a:t>
            </a:r>
            <a:r>
              <a:rPr lang="en-US" dirty="0">
                <a:solidFill>
                  <a:schemeClr val="dk1"/>
                </a:solidFill>
                <a:latin typeface="Galano Grotesque"/>
                <a:ea typeface="Muli"/>
                <a:cs typeface="Segoe UI"/>
                <a:sym typeface="Muli"/>
              </a:rPr>
              <a:t>: $XXXX</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$5,000 (small market) $10,000 (mid-size market), $20,000 (large market)</a:t>
            </a:r>
            <a:endParaRPr lang="en-US" dirty="0">
              <a:solidFill>
                <a:schemeClr val="dk1"/>
              </a:solidFill>
              <a:latin typeface="Galano Grotesque"/>
              <a:ea typeface="Muli"/>
              <a:cs typeface="Segoe U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454</cp:revision>
  <dcterms:modified xsi:type="dcterms:W3CDTF">2026-01-09T22:54:30Z</dcterms:modified>
</cp:coreProperties>
</file>