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60" r:id="rId3"/>
    <p:sldId id="261" r:id="rId4"/>
    <p:sldId id="262" r:id="rId5"/>
    <p:sldId id="257" r:id="rId6"/>
  </p:sldIdLst>
  <p:sldSz cx="7772400" cy="10058400"/>
  <p:notesSz cx="6858000" cy="9144000"/>
  <p:embeddedFontLst>
    <p:embeddedFont>
      <p:font typeface="Galano Grotesque"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C473ADB-EF4A-DA90-5ABB-18E9E9A2ADF8}" v="172" dt="2026-01-09T17:26:11.100"/>
    <p1510:client id="{ADA00264-206F-B690-898B-7B71848A812F}" v="6" dt="2026-01-09T22:15:28.265"/>
    <p1510:client id="{ADDD1B6C-BF94-A86D-A0A0-9CE342A19C19}" v="25" dt="2026-01-09T16:16:01.316"/>
    <p1510:client id="{C963AB8F-F318-F0A8-4F40-25FC61EC8398}" v="22" dt="2026-01-09T16:13:23.559"/>
    <p1510:client id="{CEDE35FB-7B33-63AC-81E1-6744759F8D81}" v="21" dt="2026-01-09T17:49:04.249"/>
    <p1510:client id="{D0001CDB-9F9C-CF76-144D-C8C473224FC6}" v="26" dt="2026-01-09T16:10:23.9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CEDE35FB-7B33-63AC-81E1-6744759F8D81}"/>
    <pc:docChg chg="modSld">
      <pc:chgData name="Kristen Wehe" userId="S::kwehe@uplandsoftware.com::71c548a5-196e-4bde-9567-700fef4dffde" providerId="AD" clId="Web-{CEDE35FB-7B33-63AC-81E1-6744759F8D81}" dt="2026-01-09T17:49:03.358" v="9" actId="20577"/>
      <pc:docMkLst>
        <pc:docMk/>
      </pc:docMkLst>
      <pc:sldChg chg="modSp">
        <pc:chgData name="Kristen Wehe" userId="S::kwehe@uplandsoftware.com::71c548a5-196e-4bde-9567-700fef4dffde" providerId="AD" clId="Web-{CEDE35FB-7B33-63AC-81E1-6744759F8D81}" dt="2026-01-09T17:49:03.358" v="9" actId="20577"/>
        <pc:sldMkLst>
          <pc:docMk/>
          <pc:sldMk cId="0" sldId="257"/>
        </pc:sldMkLst>
        <pc:spChg chg="mod">
          <ac:chgData name="Kristen Wehe" userId="S::kwehe@uplandsoftware.com::71c548a5-196e-4bde-9567-700fef4dffde" providerId="AD" clId="Web-{CEDE35FB-7B33-63AC-81E1-6744759F8D81}" dt="2026-01-09T17:49:00.671" v="8" actId="20577"/>
          <ac:spMkLst>
            <pc:docMk/>
            <pc:sldMk cId="0" sldId="257"/>
            <ac:spMk id="7" creationId="{FC1E980A-3AF2-0849-9F92-EB312C06691C}"/>
          </ac:spMkLst>
        </pc:spChg>
        <pc:spChg chg="mod">
          <ac:chgData name="Kristen Wehe" userId="S::kwehe@uplandsoftware.com::71c548a5-196e-4bde-9567-700fef4dffde" providerId="AD" clId="Web-{CEDE35FB-7B33-63AC-81E1-6744759F8D81}" dt="2026-01-09T17:49:03.358" v="9" actId="20577"/>
          <ac:spMkLst>
            <pc:docMk/>
            <pc:sldMk cId="0" sldId="257"/>
            <ac:spMk id="63" creationId="{00000000-0000-0000-0000-000000000000}"/>
          </ac:spMkLst>
        </pc:spChg>
      </pc:sldChg>
    </pc:docChg>
  </pc:docChgLst>
  <pc:docChgLst>
    <pc:chgData name="Kristen Wehe" userId="S::kwehe@uplandsoftware.com::71c548a5-196e-4bde-9567-700fef4dffde" providerId="AD" clId="Web-{ADA00264-206F-B690-898B-7B71848A812F}"/>
    <pc:docChg chg="modSld">
      <pc:chgData name="Kristen Wehe" userId="S::kwehe@uplandsoftware.com::71c548a5-196e-4bde-9567-700fef4dffde" providerId="AD" clId="Web-{ADA00264-206F-B690-898B-7B71848A812F}" dt="2026-01-09T22:15:28.265" v="2" actId="20577"/>
      <pc:docMkLst>
        <pc:docMk/>
      </pc:docMkLst>
      <pc:sldChg chg="modSp">
        <pc:chgData name="Kristen Wehe" userId="S::kwehe@uplandsoftware.com::71c548a5-196e-4bde-9567-700fef4dffde" providerId="AD" clId="Web-{ADA00264-206F-B690-898B-7B71848A812F}" dt="2026-01-09T22:15:28.265" v="2" actId="20577"/>
        <pc:sldMkLst>
          <pc:docMk/>
          <pc:sldMk cId="0" sldId="257"/>
        </pc:sldMkLst>
        <pc:spChg chg="mod">
          <ac:chgData name="Kristen Wehe" userId="S::kwehe@uplandsoftware.com::71c548a5-196e-4bde-9567-700fef4dffde" providerId="AD" clId="Web-{ADA00264-206F-B690-898B-7B71848A812F}" dt="2026-01-09T22:15:28.265" v="2"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40fcab6d3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40fcab6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711e9489f5_0_11: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711e9489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6ebc210c21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6ebc210c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nationaldaycalendar.com/calendar-at-a-gl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a:t>
            </a:r>
            <a:r>
              <a:rPr lang="en" sz="1600">
                <a:solidFill>
                  <a:schemeClr val="dk1"/>
                </a:solidFill>
                <a:latin typeface="Galano Grotesque"/>
                <a:ea typeface="Muli"/>
                <a:cs typeface="Muli"/>
                <a:sym typeface="Muli"/>
              </a:rPr>
              <a:t>your clients.</a:t>
            </a:r>
            <a:endParaRPr lang="en-US" sz="160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900" dirty="0">
              <a:solidFill>
                <a:schemeClr val="dk1"/>
              </a:solidFill>
              <a:latin typeface="Galano Grotesque"/>
              <a:ea typeface="Muli"/>
              <a:cs typeface="Muli"/>
            </a:endParaRPr>
          </a:p>
          <a:p>
            <a:r>
              <a:rPr lang="en" sz="1600">
                <a:solidFill>
                  <a:schemeClr val="dk1"/>
                </a:solidFill>
                <a:latin typeface="Galano Grotesque"/>
              </a:rPr>
              <a:t>We have suggested monthly themes on page 2 (Use nominees from your Best Of to seed these brackets!)</a:t>
            </a:r>
            <a:endParaRPr lang="en-US">
              <a:solidFill>
                <a:schemeClr val="dk1"/>
              </a:solidFill>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12 month packages. If you’re looking for something </a:t>
            </a:r>
            <a:r>
              <a:rPr lang="en" sz="1600" dirty="0">
                <a:solidFill>
                  <a:schemeClr val="dk1"/>
                </a:solidFill>
                <a:latin typeface="Galano Grotesque"/>
                <a:ea typeface="Muli"/>
                <a:cs typeface="Muli"/>
                <a:sym typeface="Muli"/>
              </a:rPr>
              <a:t>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a:t>
            </a:r>
            <a:r>
              <a:rPr lang="en" sz="1600">
                <a:solidFill>
                  <a:schemeClr val="dk1"/>
                </a:solidFill>
                <a:latin typeface="Galano Grotesque"/>
                <a:ea typeface="Muli"/>
                <a:cs typeface="Muli"/>
                <a:sym typeface="Muli"/>
              </a:rPr>
              <a:t>core, email, and social media. If you would like to edit the items in the package to </a:t>
            </a:r>
            <a:r>
              <a:rPr lang="en" sz="1600" dirty="0">
                <a:solidFill>
                  <a:schemeClr val="dk1"/>
                </a:solidFill>
                <a:latin typeface="Galano Grotesque"/>
                <a:ea typeface="Muli"/>
                <a:cs typeface="Muli"/>
                <a:sym typeface="Muli"/>
              </a:rPr>
              <a:t>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a:solidFill>
                  <a:schemeClr val="dk1"/>
                </a:solidFill>
                <a:latin typeface="Galano Grotesque"/>
                <a:ea typeface="Oswald"/>
                <a:cs typeface="Oswald"/>
                <a:sym typeface="Oswald"/>
              </a:rPr>
              <a:t>Food Bracket </a:t>
            </a:r>
            <a:r>
              <a:rPr lang="en" sz="2000" b="1">
                <a:solidFill>
                  <a:schemeClr val="dk1"/>
                </a:solidFill>
                <a:latin typeface="Galano Grotesque"/>
                <a:ea typeface="Oswald"/>
                <a:cs typeface="Oswald"/>
                <a:sym typeface="Oswald"/>
              </a:rPr>
              <a:t>Themes</a:t>
            </a:r>
            <a:endParaRPr lang="en-US" sz="20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b="1" u="sng" dirty="0">
                <a:solidFill>
                  <a:schemeClr val="hlink"/>
                </a:solidFill>
                <a:latin typeface="Galano Grotesque"/>
                <a:ea typeface="Muli"/>
                <a:cs typeface="Muli"/>
                <a:sym typeface="Muli"/>
                <a:hlinkClick r:id="rId3"/>
              </a:rPr>
              <a:t>National Food Day Calendar </a:t>
            </a:r>
            <a:endParaRPr sz="1100">
              <a:solidFill>
                <a:schemeClr val="hlink"/>
              </a:solidFill>
              <a:latin typeface="Galano Grotesque"/>
              <a:ea typeface="Muli"/>
              <a:cs typeface="Muli"/>
              <a:hlinkClick r:id="rId3"/>
            </a:endParaRPr>
          </a:p>
        </p:txBody>
      </p:sp>
      <p:pic>
        <p:nvPicPr>
          <p:cNvPr id="62" name="Google Shape;62;p14"/>
          <p:cNvPicPr preferRelativeResize="0"/>
          <p:nvPr/>
        </p:nvPicPr>
        <p:blipFill rotWithShape="1">
          <a:blip r:embed="rId4">
            <a:alphaModFix/>
          </a:blip>
          <a:srcRect t="14130" b="37674"/>
          <a:stretch/>
        </p:blipFill>
        <p:spPr>
          <a:xfrm>
            <a:off x="221313" y="265275"/>
            <a:ext cx="7295127" cy="1101800"/>
          </a:xfrm>
          <a:prstGeom prst="rect">
            <a:avLst/>
          </a:prstGeom>
          <a:noFill/>
          <a:ln>
            <a:noFill/>
          </a:ln>
        </p:spPr>
      </p:pic>
      <p:sp>
        <p:nvSpPr>
          <p:cNvPr id="63" name="Google Shape;63;p14"/>
          <p:cNvSpPr txBox="1"/>
          <p:nvPr/>
        </p:nvSpPr>
        <p:spPr>
          <a:xfrm>
            <a:off x="419754"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January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Bloody Mary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(Bloody Mary Day is Jan.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Bagel Battle </a:t>
            </a:r>
            <a:r>
              <a:rPr lang="en" sz="1200" i="1">
                <a:solidFill>
                  <a:schemeClr val="dk1"/>
                </a:solidFill>
                <a:latin typeface="Galano Grotesque"/>
                <a:ea typeface="Muli"/>
                <a:cs typeface="Muli"/>
                <a:sym typeface="Muli"/>
              </a:rPr>
              <a:t>(Bagel Day is Jan. 15)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February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Pizza Battle </a:t>
            </a:r>
            <a:r>
              <a:rPr lang="en" sz="1200" i="1">
                <a:solidFill>
                  <a:schemeClr val="dk1"/>
                </a:solidFill>
                <a:latin typeface="Galano Grotesque"/>
                <a:ea typeface="Muli"/>
                <a:cs typeface="Muli"/>
                <a:sym typeface="Muli"/>
              </a:rPr>
              <a:t>(Pizza Day is Feb.9)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Margarita Mayhem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(Margarita Day is Feb. 22)</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Mardi Gras Mania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March</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Irish Pub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(St. Patrick’s Day is March 17)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Fried Chicken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(Poultry Day is March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April</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Brews </a:t>
            </a:r>
            <a:r>
              <a:rPr lang="en" sz="1200" i="1">
                <a:solidFill>
                  <a:schemeClr val="dk1"/>
                </a:solidFill>
                <a:latin typeface="Galano Grotesque"/>
                <a:ea typeface="Muli"/>
                <a:cs typeface="Muli"/>
                <a:sym typeface="Muli"/>
              </a:rPr>
              <a:t>(Beer Day is April 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Spring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Easter Brunch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Waffle Brawl</a:t>
            </a:r>
            <a:r>
              <a:rPr lang="en" sz="1200" i="1">
                <a:solidFill>
                  <a:schemeClr val="dk1"/>
                </a:solidFill>
                <a:latin typeface="Galano Grotesque"/>
                <a:ea typeface="Muli"/>
                <a:cs typeface="Muli"/>
                <a:sym typeface="Muli"/>
              </a:rPr>
              <a:t> (Waffle Day is Aug. 24)</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Coffee House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(Coffee Day is Aug. 29)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May</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Mexican Food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(Cinco de Mayo is May 5) </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Bakery Brawl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(World Baking Day is May 17)</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Ultimate Wine Fight </a:t>
            </a:r>
            <a:r>
              <a:rPr lang="en" sz="1200" i="1">
                <a:solidFill>
                  <a:schemeClr val="dk1"/>
                </a:solidFill>
                <a:latin typeface="Galano Grotesque"/>
                <a:ea typeface="Muli"/>
                <a:cs typeface="Muli"/>
                <a:sym typeface="Muli"/>
              </a:rPr>
              <a:t>(Wine Day is May 25)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Battle of the Burgers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(Hamburger Day is May 28)</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b="1">
                <a:solidFill>
                  <a:schemeClr val="dk1"/>
                </a:solidFill>
                <a:latin typeface="Galano Grotesque"/>
                <a:ea typeface="Muli"/>
                <a:cs typeface="Muli"/>
                <a:sym typeface="Muli"/>
              </a:rPr>
              <a:t>June</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The Great Donut Debate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i="1">
                <a:solidFill>
                  <a:schemeClr val="dk1"/>
                </a:solidFill>
                <a:latin typeface="Galano Grotesque"/>
                <a:ea typeface="Muli"/>
                <a:cs typeface="Muli"/>
                <a:sym typeface="Muli"/>
              </a:rPr>
              <a:t>(Donut Day is June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Summer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Patio Battle </a:t>
            </a:r>
            <a:r>
              <a:rPr lang="en" sz="1200" i="1">
                <a:solidFill>
                  <a:schemeClr val="dk1"/>
                </a:solidFill>
                <a:latin typeface="Galano Grotesque"/>
                <a:ea typeface="Muli"/>
                <a:cs typeface="Muli"/>
                <a:sym typeface="Muli"/>
              </a:rPr>
              <a:t>(Patio Day is June 3)</a:t>
            </a:r>
            <a:endParaRPr sz="1200" i="1">
              <a:solidFill>
                <a:schemeClr val="dk1"/>
              </a:solidFill>
              <a:latin typeface="Galano Grotesque"/>
              <a:ea typeface="Muli"/>
              <a:cs typeface="Muli"/>
            </a:endParaRPr>
          </a:p>
        </p:txBody>
      </p:sp>
      <p:sp>
        <p:nvSpPr>
          <p:cNvPr id="64" name="Google Shape;64;p14"/>
          <p:cNvSpPr txBox="1"/>
          <p:nvPr/>
        </p:nvSpPr>
        <p:spPr>
          <a:xfrm>
            <a:off x="4007239" y="2155200"/>
            <a:ext cx="3339600" cy="5443200"/>
          </a:xfrm>
          <a:prstGeom prst="rect">
            <a:avLst/>
          </a:prstGeom>
          <a:noFill/>
          <a:ln>
            <a:noFill/>
          </a:ln>
        </p:spPr>
        <p:txBody>
          <a:bodyPr spcFirstLastPara="1" wrap="square" lIns="91425" tIns="91425" rIns="91425" bIns="91425" anchor="t" anchorCtr="0">
            <a:noAutofit/>
          </a:bodyPr>
          <a:lstStyle/>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lang="en-US"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BBQ Battle </a:t>
            </a:r>
            <a:r>
              <a:rPr lang="en" sz="1200" i="1">
                <a:solidFill>
                  <a:schemeClr val="dk1"/>
                </a:solidFill>
                <a:latin typeface="Galano Grotesque"/>
                <a:ea typeface="Muli"/>
                <a:cs typeface="Muli"/>
                <a:sym typeface="Muli"/>
              </a:rPr>
              <a:t>(Barbecue Day is July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French Fry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(French Fry Day is July 13)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Ice Cream Debate </a:t>
            </a:r>
            <a:r>
              <a:rPr lang="en" sz="1200" i="1">
                <a:solidFill>
                  <a:schemeClr val="dk1"/>
                </a:solidFill>
                <a:latin typeface="Galano Grotesque"/>
                <a:ea typeface="Muli"/>
                <a:cs typeface="Muli"/>
                <a:sym typeface="Muli"/>
              </a:rPr>
              <a:t>(Ice Cream Day is July 19)</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August</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Kids’ Menu Mania</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Food Truck Face-Off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September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Tailgate Food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(National Tailgating Day is Sep.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Tailgate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Breakfast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(Breakfast Day is Sep. 26)</a:t>
            </a:r>
            <a:r>
              <a:rPr lang="en" sz="1200" dirty="0">
                <a:solidFill>
                  <a:schemeClr val="dk1"/>
                </a:solidFill>
                <a:latin typeface="Galano Grotesque"/>
                <a:ea typeface="Muli"/>
                <a:cs typeface="Muli"/>
                <a:sym typeface="Muli"/>
              </a:rPr>
              <a:t> </a:t>
            </a: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October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Top Taco Spots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(Taco Day Oct. 4)</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Fall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Vegetarian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(Vegetarian Day is Oct. 1)</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b="1"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November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Dessert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Fast Food Favorites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(Fast Food Day is Nov.16)</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Sandwich Showdown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(Sandwich Day is Nov. 3)</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None/>
            </a:pPr>
            <a:r>
              <a:rPr lang="en" sz="1200">
                <a:solidFill>
                  <a:schemeClr val="dk1"/>
                </a:solidFill>
                <a:latin typeface="Galano Grotesque"/>
                <a:ea typeface="Muli"/>
                <a:cs typeface="Muli"/>
                <a:sym typeface="Muli"/>
              </a:rPr>
              <a:t>Chinese Take-Out Battle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i="1">
                <a:solidFill>
                  <a:schemeClr val="dk1"/>
                </a:solidFill>
                <a:latin typeface="Galano Grotesque"/>
                <a:ea typeface="Muli"/>
                <a:cs typeface="Muli"/>
                <a:sym typeface="Muli"/>
              </a:rPr>
              <a:t>(Chinese Take-Out Day is Nov. 5)</a:t>
            </a:r>
            <a:endParaRPr sz="1200" i="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December</a:t>
            </a:r>
            <a:endParaRPr sz="1200" b="1">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Cookie Challenge (Cookie Day is Dec. 4)</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Bartender Brawl (Bartender Day is Dec. 5) </a:t>
            </a:r>
            <a:endParaRPr sz="1200">
              <a:solidFill>
                <a:schemeClr val="dk1"/>
              </a:solidFill>
              <a:latin typeface="Galano Grotesque"/>
              <a:ea typeface="Muli"/>
              <a:cs typeface="Muli"/>
            </a:endParaRPr>
          </a:p>
          <a:p>
            <a:pPr marL="0" lvl="0" indent="0" algn="ctr" rtl="0">
              <a:lnSpc>
                <a:spcPct val="97000"/>
              </a:lnSpc>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Winter Cocktail Challenge </a:t>
            </a:r>
            <a:endParaRPr sz="1200">
              <a:solidFill>
                <a:schemeClr val="dk1"/>
              </a:solidFill>
              <a:latin typeface="Galano Grotesque"/>
              <a:ea typeface="Muli"/>
              <a:cs typeface="Muli"/>
            </a:endParaRPr>
          </a:p>
          <a:p>
            <a:pPr marL="0" lvl="0" indent="0" algn="ctr" rtl="0">
              <a:lnSpc>
                <a:spcPct val="97000"/>
              </a:lnSpc>
              <a:spcBef>
                <a:spcPts val="0"/>
              </a:spcBef>
              <a:spcAft>
                <a:spcPts val="0"/>
              </a:spcAft>
              <a:buNone/>
            </a:pPr>
            <a:endParaRPr sz="1200" b="1" dirty="0">
              <a:solidFill>
                <a:schemeClr val="dk1"/>
              </a:solidFill>
              <a:latin typeface="Galano Grotesque"/>
              <a:ea typeface="Muli"/>
              <a:cs typeface="Muli"/>
            </a:endParaRPr>
          </a:p>
        </p:txBody>
      </p:sp>
    </p:spTree>
    <p:extLst>
      <p:ext uri="{BB962C8B-B14F-4D97-AF65-F5344CB8AC3E}">
        <p14:creationId xmlns:p14="http://schemas.microsoft.com/office/powerpoint/2010/main" val="379459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Food Bracket</a:t>
            </a:r>
            <a:endParaRPr lang="en-US" sz="32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3200" b="1">
                <a:solidFill>
                  <a:schemeClr val="dk1"/>
                </a:solidFill>
                <a:latin typeface="Galano Grotesque"/>
                <a:ea typeface="Oswald"/>
                <a:cs typeface="Oswald"/>
                <a:sym typeface="Oswald"/>
              </a:rPr>
              <a:t>Sponsor Ideas</a:t>
            </a:r>
            <a:endParaRPr sz="3200">
              <a:solidFill>
                <a:schemeClr val="dk1"/>
              </a:solidFill>
              <a:latin typeface="Galano Grotesque"/>
              <a:ea typeface="Muli"/>
              <a:cs typeface="Muli"/>
            </a:endParaRPr>
          </a:p>
          <a:p>
            <a:pPr marL="0" lvl="0" indent="0" algn="l" rtl="0">
              <a:lnSpc>
                <a:spcPct val="100000"/>
              </a:lnSpc>
              <a:spcBef>
                <a:spcPts val="0"/>
              </a:spcBef>
              <a:spcAft>
                <a:spcPts val="0"/>
              </a:spcAft>
              <a:buNone/>
            </a:pPr>
            <a:endParaRPr sz="90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5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Convention &amp; Visitor Bureaus, Tourism Bureaus</a:t>
            </a:r>
            <a:endParaRPr sz="2400" b="1">
              <a:solidFill>
                <a:schemeClr val="dk1"/>
              </a:solidFill>
              <a:latin typeface="Galano Grotesque"/>
              <a:ea typeface="Muli"/>
              <a:cs typeface="Muli"/>
            </a:endParaRPr>
          </a:p>
          <a:p>
            <a:pPr marL="0" lvl="0" indent="0" algn="ctr">
              <a:lnSpc>
                <a:spcPct val="100000"/>
              </a:lnSpc>
              <a:spcBef>
                <a:spcPts val="0"/>
              </a:spcBef>
              <a:spcAft>
                <a:spcPts val="0"/>
              </a:spcAft>
              <a:buNone/>
            </a:pPr>
            <a:endParaRPr lang="en" sz="2400" b="1" dirty="0">
              <a:solidFill>
                <a:schemeClr val="dk1"/>
              </a:solidFill>
              <a:latin typeface="Galano Grotesque"/>
              <a:ea typeface="Muli"/>
              <a:cs typeface="Muli"/>
            </a:endParaRPr>
          </a:p>
          <a:p>
            <a:pPr marL="0" lvl="0" indent="0" algn="ctr">
              <a:lnSpc>
                <a:spcPct val="100000"/>
              </a:lnSpc>
              <a:spcBef>
                <a:spcPts val="0"/>
              </a:spcBef>
              <a:spcAft>
                <a:spcPts val="0"/>
              </a:spcAft>
              <a:buNone/>
            </a:pPr>
            <a:r>
              <a:rPr lang="en" sz="2400" b="1">
                <a:solidFill>
                  <a:schemeClr val="dk1"/>
                </a:solidFill>
                <a:latin typeface="Galano Grotesque"/>
                <a:ea typeface="Muli"/>
                <a:cs typeface="Muli"/>
              </a:rPr>
              <a:t>Financial</a:t>
            </a:r>
            <a:endParaRPr lang="en" sz="2400" b="1" dirty="0">
              <a:solidFill>
                <a:schemeClr val="dk1"/>
              </a:solidFill>
              <a:latin typeface="Galano Grotesque"/>
              <a:ea typeface="Muli"/>
              <a:cs typeface="Muli"/>
            </a:endParaRPr>
          </a:p>
          <a:p>
            <a:pPr algn="ctr"/>
            <a:endParaRPr lang="en" sz="2400" b="1" dirty="0">
              <a:solidFill>
                <a:schemeClr val="dk1"/>
              </a:solidFill>
              <a:latin typeface="Galano Grotesque"/>
              <a:ea typeface="Muli"/>
              <a:cs typeface="Muli"/>
            </a:endParaRPr>
          </a:p>
          <a:p>
            <a:pPr algn="ctr"/>
            <a:r>
              <a:rPr lang="en" sz="2400" b="1">
                <a:solidFill>
                  <a:schemeClr val="dk1"/>
                </a:solidFill>
                <a:latin typeface="Galano Grotesque"/>
                <a:ea typeface="Muli"/>
                <a:cs typeface="Muli"/>
              </a:rPr>
              <a:t>Real Estate</a:t>
            </a:r>
            <a:endParaRPr lang="en" sz="2400" b="1" dirty="0">
              <a:solidFill>
                <a:schemeClr val="dk1"/>
              </a:solidFill>
              <a:latin typeface="Galano Grotesque"/>
              <a:ea typeface="Muli"/>
              <a:cs typeface="Muli"/>
            </a:endParaRPr>
          </a:p>
          <a:p>
            <a:pPr algn="ctr"/>
            <a:endParaRPr lang="en" sz="2400" dirty="0">
              <a:solidFill>
                <a:schemeClr val="dk1"/>
              </a:solidFill>
              <a:latin typeface="Galano Grotesque"/>
              <a:ea typeface="Muli"/>
              <a:cs typeface="Muli"/>
              <a:sym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Grocery, Specialty Grocery Stores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a:solidFill>
                  <a:schemeClr val="dk1"/>
                </a:solidFill>
                <a:latin typeface="Galano Grotesque"/>
                <a:ea typeface="Muli"/>
                <a:cs typeface="Muli"/>
                <a:sym typeface="Muli"/>
              </a:rPr>
              <a:t>(meat, seafood, health food, etc.)</a:t>
            </a:r>
            <a:endParaRPr sz="240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Beer, Wine, and Liquor Distributors</a:t>
            </a:r>
            <a:endParaRPr sz="24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2400" b="1">
                <a:solidFill>
                  <a:schemeClr val="dk1"/>
                </a:solidFill>
                <a:latin typeface="Galano Grotesque"/>
                <a:ea typeface="Muli"/>
                <a:cs typeface="Muli"/>
                <a:sym typeface="Muli"/>
              </a:rPr>
              <a:t>Drink Mix Companies</a:t>
            </a:r>
            <a:endParaRPr sz="2400" b="1">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b="1" dirty="0">
              <a:solidFill>
                <a:schemeClr val="dk1"/>
              </a:solidFill>
              <a:latin typeface="Galano Grotesque"/>
              <a:ea typeface="Muli"/>
              <a:cs typeface="Muli"/>
            </a:endParaRPr>
          </a:p>
          <a:p>
            <a:pPr marL="0" lvl="0" indent="0" algn="l" rtl="0">
              <a:spcBef>
                <a:spcPts val="0"/>
              </a:spcBef>
              <a:spcAft>
                <a:spcPts val="0"/>
              </a:spcAft>
              <a:buClr>
                <a:schemeClr val="dk1"/>
              </a:buClr>
              <a:buSzPts val="1100"/>
              <a:buFont typeface="Arial"/>
              <a:buNone/>
            </a:pPr>
            <a:endParaRPr sz="24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2400" dirty="0">
              <a:solidFill>
                <a:schemeClr val="dk1"/>
              </a:solidFill>
              <a:latin typeface="Galano Grotesque"/>
              <a:ea typeface="Muli"/>
              <a:cs typeface="Muli"/>
            </a:endParaRPr>
          </a:p>
        </p:txBody>
      </p:sp>
      <p:pic>
        <p:nvPicPr>
          <p:cNvPr id="70" name="Google Shape;70;p15"/>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386677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000" b="1">
                <a:solidFill>
                  <a:schemeClr val="dk1"/>
                </a:solidFill>
                <a:latin typeface="Galano Grotesque"/>
                <a:ea typeface="Oswald"/>
                <a:cs typeface="Oswald"/>
                <a:sym typeface="Oswald"/>
              </a:rPr>
              <a:t>Food Bracket </a:t>
            </a:r>
            <a:r>
              <a:rPr lang="en" sz="1800" b="1">
                <a:solidFill>
                  <a:schemeClr val="dk1"/>
                </a:solidFill>
                <a:latin typeface="Galano Grotesque"/>
                <a:ea typeface="Oswald"/>
                <a:cs typeface="Oswald"/>
                <a:sym typeface="Oswald"/>
              </a:rPr>
              <a:t>Prize Ideas</a:t>
            </a:r>
            <a:endParaRPr lang="en-US" sz="1800" b="1">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100" b="1">
                <a:solidFill>
                  <a:schemeClr val="dk1"/>
                </a:solidFill>
                <a:latin typeface="Galano Grotesque"/>
                <a:ea typeface="Muli"/>
                <a:cs typeface="Muli"/>
                <a:sym typeface="Muli"/>
              </a:rPr>
              <a:t>Changing your prize each month keeps your bracket fresh and exciting for your audience and allows your advertiser to showcase seasonal offerings. </a:t>
            </a:r>
            <a:endParaRPr sz="1100" b="1">
              <a:solidFill>
                <a:schemeClr val="dk1"/>
              </a:solidFill>
              <a:latin typeface="Galano Grotesque"/>
              <a:ea typeface="Muli"/>
              <a:cs typeface="Muli"/>
            </a:endParaRPr>
          </a:p>
          <a:p>
            <a:pPr marL="0" lvl="0" indent="0" algn="ctr" rtl="0">
              <a:lnSpc>
                <a:spcPct val="100000"/>
              </a:lnSpc>
              <a:spcBef>
                <a:spcPts val="0"/>
              </a:spcBef>
              <a:spcAft>
                <a:spcPts val="0"/>
              </a:spcAft>
              <a:buNone/>
            </a:pPr>
            <a:endParaRPr sz="6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January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Grocery Gift Cards, Catering for “Big Game”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February</a:t>
            </a: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a:solidFill>
                  <a:schemeClr val="dk1"/>
                </a:solidFill>
                <a:latin typeface="Galano Grotesque"/>
                <a:ea typeface="Muli"/>
                <a:cs typeface="Muli"/>
                <a:sym typeface="Muli"/>
              </a:rPr>
              <a:t>Pizza party (for “Big Game” or Office),  Pizza for a year (one pizza a week x 52 weeks), Valentine’s Dinner for two </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March</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Tickets to St. Patrick’s Day events, Watch party for College hoops, Swag from Beer Distributors </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April</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Brewery gift cards, Grocery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May</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baking supplies, restaurant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June</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Office donuts, donuts for a year, gift cards</a:t>
            </a: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endParaRPr sz="1200"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b="1">
                <a:solidFill>
                  <a:schemeClr val="dk1"/>
                </a:solidFill>
                <a:latin typeface="Galano Grotesque"/>
                <a:ea typeface="Muli"/>
                <a:cs typeface="Muli"/>
                <a:sym typeface="Muli"/>
              </a:rPr>
              <a:t>July</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Grill, outdoor furniture, grilling utensils, meat thermometer, seasoning and sauce bundles, grilling gear, grocery gift cards, restaurant gift 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August</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Gift cards, Tickets to food truck event</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September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Grocery gift cards, Tailgate supplies, Tailgate party package (tent, chairs, catering), Catering package</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October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Event Tickets, Giftcards</a:t>
            </a:r>
            <a:endParaRPr sz="1200" dirty="0">
              <a:solidFill>
                <a:schemeClr val="dk1"/>
              </a:solidFill>
              <a:latin typeface="Galano Grotesque"/>
              <a:ea typeface="Muli"/>
              <a:cs typeface="Muli"/>
            </a:endParaRPr>
          </a:p>
          <a:p>
            <a:pPr marL="0" lvl="0" indent="0" algn="ctr" rtl="0">
              <a:spcBef>
                <a:spcPts val="0"/>
              </a:spcBef>
              <a:spcAft>
                <a:spcPts val="0"/>
              </a:spcAft>
              <a:buNone/>
            </a:pP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November</a:t>
            </a:r>
            <a:endParaRPr sz="1200" b="1" dirty="0">
              <a:solidFill>
                <a:schemeClr val="dk1"/>
              </a:solidFill>
              <a:latin typeface="Galano Grotesque"/>
              <a:ea typeface="Muli"/>
              <a:cs typeface="Muli"/>
            </a:endParaRPr>
          </a:p>
          <a:p>
            <a:pPr marL="0" lvl="0" indent="0" algn="ctr" rtl="0">
              <a:spcBef>
                <a:spcPts val="0"/>
              </a:spcBef>
              <a:spcAft>
                <a:spcPts val="0"/>
              </a:spcAft>
              <a:buNone/>
            </a:pPr>
            <a:r>
              <a:rPr lang="en" sz="1200">
                <a:solidFill>
                  <a:schemeClr val="dk1"/>
                </a:solidFill>
                <a:latin typeface="Galano Grotesque"/>
                <a:ea typeface="Muli"/>
                <a:cs typeface="Muli"/>
                <a:sym typeface="Muli"/>
              </a:rPr>
              <a:t>Catering services, Thanksgiving meal, grocery gift cards</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00" b="1">
                <a:solidFill>
                  <a:schemeClr val="dk1"/>
                </a:solidFill>
                <a:latin typeface="Galano Grotesque"/>
                <a:ea typeface="Muli"/>
                <a:cs typeface="Muli"/>
                <a:sym typeface="Muli"/>
              </a:rPr>
              <a:t>December</a:t>
            </a:r>
            <a:endParaRPr sz="1200" b="1" dirty="0">
              <a:solidFill>
                <a:schemeClr val="dk1"/>
              </a:solidFill>
              <a:latin typeface="Galano Grotesque"/>
              <a:ea typeface="Muli"/>
              <a:cs typeface="Muli"/>
            </a:endParaRPr>
          </a:p>
          <a:p>
            <a:pPr marL="0" lvl="0" indent="0" algn="ctr" rtl="0">
              <a:spcBef>
                <a:spcPts val="0"/>
              </a:spcBef>
              <a:spcAft>
                <a:spcPts val="0"/>
              </a:spcAft>
              <a:buClr>
                <a:schemeClr val="dk1"/>
              </a:buClr>
              <a:buSzPts val="1100"/>
              <a:buFont typeface="Arial"/>
              <a:buNone/>
            </a:pPr>
            <a:r>
              <a:rPr lang="en" sz="1200">
                <a:solidFill>
                  <a:schemeClr val="dk1"/>
                </a:solidFill>
                <a:latin typeface="Galano Grotesque"/>
                <a:ea typeface="Muli"/>
                <a:cs typeface="Muli"/>
                <a:sym typeface="Muli"/>
              </a:rPr>
              <a:t>Giftcards, Bakeware, Cookies or Bagel for your office party</a:t>
            </a:r>
            <a:endParaRPr sz="120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00" dirty="0">
              <a:solidFill>
                <a:schemeClr val="dk1"/>
              </a:solidFill>
              <a:latin typeface="Galano Grotesque"/>
              <a:ea typeface="Muli"/>
              <a:cs typeface="Muli"/>
            </a:endParaRPr>
          </a:p>
        </p:txBody>
      </p:sp>
      <p:pic>
        <p:nvPicPr>
          <p:cNvPr id="76" name="Google Shape;76;p16"/>
          <p:cNvPicPr preferRelativeResize="0"/>
          <p:nvPr/>
        </p:nvPicPr>
        <p:blipFill rotWithShape="1">
          <a:blip r:embed="rId3">
            <a:alphaModFix/>
          </a:blip>
          <a:srcRect t="14130" b="37674"/>
          <a:stretch/>
        </p:blipFill>
        <p:spPr>
          <a:xfrm>
            <a:off x="221313" y="265275"/>
            <a:ext cx="7295127" cy="1101800"/>
          </a:xfrm>
          <a:prstGeom prst="rect">
            <a:avLst/>
          </a:prstGeom>
          <a:noFill/>
          <a:ln>
            <a:noFill/>
          </a:ln>
        </p:spPr>
      </p:pic>
    </p:spTree>
    <p:extLst>
      <p:ext uri="{BB962C8B-B14F-4D97-AF65-F5344CB8AC3E}">
        <p14:creationId xmlns:p14="http://schemas.microsoft.com/office/powerpoint/2010/main" val="171406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48521"/>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Food Bracket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sym typeface="Muli"/>
              </a:rPr>
              <a:t>Be the exclusive sponsor of this 12-Month Food Bracket campaign. Each month will have a different food theme (see page 2 for themes) and can feature different products and seasonal lead-gen questions.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Food Bracket Monthly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a:solidFill>
                  <a:schemeClr val="dk1"/>
                </a:solidFill>
                <a:latin typeface="Galano Grotesque"/>
                <a:ea typeface="Muli"/>
                <a:sym typeface="Muli"/>
              </a:rPr>
              <a:t>50K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err="1">
                <a:solidFill>
                  <a:schemeClr val="dk1"/>
                </a:solidFill>
                <a:latin typeface="Galano Grotesque"/>
                <a:ea typeface="Muli"/>
                <a:sym typeface="Muli"/>
              </a:rPr>
              <a:t>Upt</a:t>
            </a:r>
            <a:r>
              <a:rPr lang="en-US" sz="1200" dirty="0">
                <a:solidFill>
                  <a:schemeClr val="dk1"/>
                </a:solidFill>
                <a:latin typeface="Galano Grotesque"/>
                <a:ea typeface="Muli"/>
                <a:sym typeface="Muli"/>
              </a:rPr>
              <a:t>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Full page Print Ad to run to run every month for 12 months </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month for 12 months </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promotional emails sent in each campaign (18 total) to our opted-in database of XX,000 (Your Email List Size goes here)</a:t>
            </a:r>
            <a:endParaRPr lang="en-US" sz="1200" dirty="0">
              <a:solidFill>
                <a:schemeClr val="dk1"/>
              </a:solidFill>
              <a:latin typeface="Galano Grotesque"/>
            </a:endParaRPr>
          </a:p>
          <a:p>
            <a:pPr marL="1085850" lvl="2" indent="-171450">
              <a:buFont typeface="Wingdings"/>
              <a:buChar char="§"/>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Logo included in round reminder emails users have the option to receive at the beginning of each round of the bracket</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
              <a:buChar char="o"/>
            </a:pPr>
            <a:r>
              <a:rPr lang="en-US" sz="1200" dirty="0">
                <a:solidFill>
                  <a:schemeClr val="dk1"/>
                </a:solidFill>
                <a:latin typeface="Galano Grotesque"/>
              </a:rPr>
              <a:t>Social media posts with sponsor logo and tag on promotional ad for contest for each bracket</a:t>
            </a: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Valued at $XXX Per Month for 12 Months (See page 3 for more prize ideas)</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Year Long Time Frame Goes Here</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$1,000/month (small market) $2,500/month (mid-size market), $5,000/month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   How to Use This Sales One-Sheet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195</cp:revision>
  <dcterms:modified xsi:type="dcterms:W3CDTF">2026-01-09T22:15:28Z</dcterms:modified>
</cp:coreProperties>
</file>