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media/image81.svg" ContentType="image/svg"/>
  <Override PartName="/ppt/media/image82.svg" ContentType="image/svg"/>
  <Override PartName="/ppt/media/image84.svg" ContentType="image/svg"/>
  <Override PartName="/ppt/media/image85.svg" ContentType="image/svg"/>
  <Override PartName="/ppt/media/image86.svg" ContentType="image/svg"/>
  <Override PartName="/ppt/media/image87.svg" ContentType="image/sv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147375628" r:id="rId2"/>
    <p:sldId id="2147375643" r:id="rId3"/>
    <p:sldId id="2147375670" r:id="rId4"/>
    <p:sldId id="2147375671" r:id="rId5"/>
    <p:sldId id="2147375682" r:id="rId6"/>
    <p:sldId id="2147375680" r:id="rId7"/>
    <p:sldId id="2147375681" r:id="rId8"/>
    <p:sldId id="2147375683" r:id="rId9"/>
    <p:sldId id="2147375696" r:id="rId10"/>
    <p:sldId id="2147375672" r:id="rId11"/>
    <p:sldId id="2147375673" r:id="rId12"/>
    <p:sldId id="2147375656" r:id="rId13"/>
    <p:sldId id="2147375679" r:id="rId14"/>
    <p:sldId id="2147375648" r:id="rId15"/>
    <p:sldId id="2147375674" r:id="rId16"/>
    <p:sldId id="2147375651" r:id="rId17"/>
    <p:sldId id="2147375686" r:id="rId18"/>
    <p:sldId id="2147375684" r:id="rId19"/>
    <p:sldId id="2147375685" r:id="rId20"/>
    <p:sldId id="2147375687" r:id="rId21"/>
    <p:sldId id="2147375688" r:id="rId22"/>
    <p:sldId id="2147375689" r:id="rId23"/>
    <p:sldId id="2147375690" r:id="rId24"/>
    <p:sldId id="2147375691" r:id="rId25"/>
    <p:sldId id="2147375692" r:id="rId26"/>
    <p:sldId id="2147375695" r:id="rId27"/>
    <p:sldId id="2147375693" r:id="rId28"/>
    <p:sldId id="2147375694" r:id="rId29"/>
    <p:sldId id="2147375659" r:id="rId30"/>
    <p:sldId id="2147375660" r:id="rId31"/>
    <p:sldId id="2147375647" r:id="rId32"/>
    <p:sldId id="2147375650" r:id="rId33"/>
    <p:sldId id="214737564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1F1A1E-BD3B-CF8F-06FB-349311EBF5F1}" name="Walt Mutschler" initials="WM" userId="S::wmutschler@uplandsoftware.com::fec8df25-7b64-439f-a188-47003fb41f5e" providerId="AD"/>
  <p188:author id="{8E51E14A-1D7E-C9A2-F871-7CEB89BE36CA}" name="Kristen Wehe" initials="KW" userId="S::kwehe@uplandsoftware.com::71c548a5-196e-4bde-9567-700fef4dff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066FF-1D64-7913-51BD-2DF8B9581F95}" v="186" dt="2026-01-20T15:48:17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82F58-CBA9-664A-B239-A476610B7C6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336F-77FC-0245-90EC-B5C5E776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A93BB-E382-C885-3CD8-EB0A47B7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C34D2-FBD8-7E84-FB7D-AA36D52FE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987F7-34E8-6444-24FD-736C42892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00DDA-FA36-1A6B-E468-13233B35F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E8C66-6F81-7846-ADC3-DA1999A264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D92D-3215-5F7C-3E62-7E04C186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B4EA1-72D6-6BC6-4BA7-56F698FC2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E79A1-D43A-25CE-4C16-1B00BDC65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Collects Real, Actionable Leads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Captures More Than Just Emails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Built-In Word of Mouth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Immediate Impact + Long-Term Value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/>
          </a:p>
          <a:p>
            <a:pPr>
              <a:defRPr/>
            </a:pPr>
            <a:br>
              <a:rPr lang="en-US">
                <a:cs typeface="+mn-lt"/>
              </a:rPr>
            </a:br>
            <a:endParaRPr lang="en-US"/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Bottom line:</a:t>
            </a:r>
            <a:r>
              <a:rPr lang="en-US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95CB-1516-8C84-59C0-B0B3618B4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10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0142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41B5C-A3C8-254D-5084-9E4F90915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C9060-F0FF-87F0-0326-D91BDC43A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C197-774F-6FF5-A1FC-E643E44EB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7A288-CD6E-ADC9-E77A-0E9A43B94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37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>
          <a:extLst>
            <a:ext uri="{FF2B5EF4-FFF2-40B4-BE49-F238E27FC236}">
              <a16:creationId xmlns:a16="http://schemas.microsoft.com/office/drawing/2014/main" id="{F8470CEC-A3FD-3D98-7346-F8197184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500eac710e_0_297:notes">
            <a:extLst>
              <a:ext uri="{FF2B5EF4-FFF2-40B4-BE49-F238E27FC236}">
                <a16:creationId xmlns:a16="http://schemas.microsoft.com/office/drawing/2014/main" id="{0EC9AD2C-F4A1-3DA7-9E14-D559E1BC16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500eac710e_0_297:notes">
            <a:extLst>
              <a:ext uri="{FF2B5EF4-FFF2-40B4-BE49-F238E27FC236}">
                <a16:creationId xmlns:a16="http://schemas.microsoft.com/office/drawing/2014/main" id="{526012AD-2F88-B5D7-8B54-D5DA0B493E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You NEED to look up your advertiser’s industry conversion rates. Different industries will have different conversion rates.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/>
          </a:p>
          <a:p>
            <a:pPr marL="0" lvl="0" indent="0" algn="l">
              <a:spcBef>
                <a:spcPct val="0"/>
              </a:spcBef>
              <a:spcAft>
                <a:spcPct val="0"/>
              </a:spcAft>
              <a:buNone/>
            </a:pPr>
            <a:r>
              <a:rPr lang="en-US"/>
              <a:t>For example: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Home Services: There isn’t a single “correct” average for home improvement lead conversion rates, because it depends heavily on factors like project type, lead source, region, sales process, etc. For </a:t>
            </a:r>
            <a:r>
              <a:rPr lang="en-US" b="1"/>
              <a:t>newer businesses</a:t>
            </a:r>
            <a:r>
              <a:rPr lang="en-US"/>
              <a:t> or those using broader/unqualified lead sources, the conversion might be as low as </a:t>
            </a:r>
            <a:r>
              <a:rPr lang="en-US" b="1"/>
              <a:t>5-10%</a:t>
            </a:r>
            <a:r>
              <a:rPr lang="en-US"/>
              <a:t>. If the leads are very warm (referrals, repeat customers, very specific projects), conversion can sometimes go above </a:t>
            </a:r>
            <a:r>
              <a:rPr lang="en-US" b="1"/>
              <a:t>30-40%</a:t>
            </a:r>
            <a:r>
              <a:rPr lang="en-US"/>
              <a:t>.</a:t>
            </a: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>
          <a:extLst>
            <a:ext uri="{FF2B5EF4-FFF2-40B4-BE49-F238E27FC236}">
              <a16:creationId xmlns:a16="http://schemas.microsoft.com/office/drawing/2014/main" id="{5187C4C5-A790-6373-B245-C8BE80401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500eac710e_0_297:notes">
            <a:extLst>
              <a:ext uri="{FF2B5EF4-FFF2-40B4-BE49-F238E27FC236}">
                <a16:creationId xmlns:a16="http://schemas.microsoft.com/office/drawing/2014/main" id="{7B21F0E3-FB87-8A0A-CB70-798BE889A5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500eac710e_0_297:notes">
            <a:extLst>
              <a:ext uri="{FF2B5EF4-FFF2-40B4-BE49-F238E27FC236}">
                <a16:creationId xmlns:a16="http://schemas.microsoft.com/office/drawing/2014/main" id="{45A0BAD3-1A5D-51CE-6A5D-2DA3AE3428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You NEED to look up your advertiser’s industry conversion rates. Different industries will have different conversion rates. 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44444"/>
              </a:solidFill>
            </a:endParaRPr>
          </a:p>
          <a:p>
            <a:pPr marL="0" lvl="0" indent="0" algn="l">
              <a:spcBef>
                <a:spcPct val="0"/>
              </a:spcBef>
              <a:spcAft>
                <a:spcPct val="0"/>
              </a:spcAft>
              <a:buNone/>
            </a:pPr>
            <a:r>
              <a:rPr lang="en-US"/>
              <a:t>For example: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Home Services: There isn’t a single “correct” average for home improvement lead conversion rates, because it depends heavily on factors like project type, lead source, region, sales process, etc. For </a:t>
            </a:r>
            <a:r>
              <a:rPr lang="en-US" b="1"/>
              <a:t>newer businesses</a:t>
            </a:r>
            <a:r>
              <a:rPr lang="en-US"/>
              <a:t> or those using broader/unqualified lead sources, the conversion might be as low as </a:t>
            </a:r>
            <a:r>
              <a:rPr lang="en-US" b="1"/>
              <a:t>5-10%</a:t>
            </a:r>
            <a:r>
              <a:rPr lang="en-US"/>
              <a:t>. If the leads are very warm (referrals, repeat customers, very specific projects), conversion can sometimes go above </a:t>
            </a:r>
            <a:r>
              <a:rPr lang="en-US" b="1"/>
              <a:t>30-40%</a:t>
            </a:r>
            <a:r>
              <a:rPr lang="en-US"/>
              <a:t>.</a:t>
            </a: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9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generic case study template – insert your own case study or visit the Lab!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472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B650-B69A-4C2E-7E82-3DBD10D7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E06C6-7E24-B795-3308-4A0CA05AF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EA390-96A5-0144-EE6F-E8E9DAAEC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Aptos"/>
              </a:rPr>
              <a:t>Bottom line:</a:t>
            </a:r>
            <a:r>
              <a:rPr lang="en-US">
                <a:solidFill>
                  <a:srgbClr val="000000"/>
                </a:solidFill>
                <a:latin typeface="Aptos"/>
              </a:rPr>
              <a:t> An online contest doesn’t just get attention—it turns that attention into leads you can use to grow revenue.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A11A0-102F-951A-E918-75E346DC3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15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247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7676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9C9A8-171F-1C6F-E043-2C838990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0305A-A324-043F-5436-B7400D04E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D0FAD-5423-F0DD-6BF2-450A7FC45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7C332-0429-49C7-7862-047725AD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825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989C5CA-8A25-A203-D065-BA4692B8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5E42A74-736B-7054-68C6-A2B1F0223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96339488-6B0F-D122-4305-3647DCFA9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8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55A2CD-46D0-A483-E212-D1E9844B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293CFBB-8340-6416-CCC5-9479EF74D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971BD85-44D2-862E-B992-BFE70075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HOw: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>
                <a:solidFill>
                  <a:srgbClr val="000000"/>
                </a:solidFill>
              </a:rPr>
              <a:t>actionable leads with email growth</a:t>
            </a:r>
            <a:r>
              <a:rPr lang="en-US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Why Online Contests Are a Powerful Lead Builder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Collects Real, Actionable Leads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Captures More Than Just Emails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Built-In Word of Mouth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Immediate Impact + Long-Term Value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Bottom line:</a:t>
            </a:r>
            <a:r>
              <a:rPr lang="en-US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0736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72544-9AC3-1641-1BF9-8B73F5C9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CE8B6-2C30-7C58-9C3A-8BD620252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45875-42ED-28DF-BFD5-CF4621B15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0A242-0E3B-A630-6661-57BF62764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20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9707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989C5CA-8A25-A203-D065-BA4692B8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5E42A74-736B-7054-68C6-A2B1F0223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96339488-6B0F-D122-4305-3647DCFA9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84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55A2CD-46D0-A483-E212-D1E9844B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293CFBB-8340-6416-CCC5-9479EF74D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971BD85-44D2-862E-B992-BFE70075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5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28EF1-AD76-D4E1-7C51-59E14804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E6396-BF28-DC46-C839-4D70084F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E3949-4C77-02B6-C7EF-774B57D16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CDAAB-1C33-A158-DEE2-A85294A97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2867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989C5CA-8A25-A203-D065-BA4692B8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5E42A74-736B-7054-68C6-A2B1F0223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96339488-6B0F-D122-4305-3647DCFA9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84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55A2CD-46D0-A483-E212-D1E9844B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293CFBB-8340-6416-CCC5-9479EF74D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971BD85-44D2-862E-B992-BFE70075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5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ED303-4609-AA33-9253-FA652F59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86183-ED64-26FD-9BBE-64A7E236D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22FA7-47A8-72DB-0A90-024C9FCDB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9E389-D458-8AE8-4796-0E408EDB0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0857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989C5CA-8A25-A203-D065-BA4692B8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5E42A74-736B-7054-68C6-A2B1F0223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96339488-6B0F-D122-4305-3647DCFA9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84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55A2CD-46D0-A483-E212-D1E9844B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293CFBB-8340-6416-CCC5-9479EF74D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971BD85-44D2-862E-B992-BFE70075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5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Fill in your stats and feel free to place elsewhere in the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4336F-77FC-0245-90EC-B5C5E7760C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7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854D7-0929-5786-836E-11FE98BC2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781CAF-1D46-0EA8-4671-4276D3034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FBABE-7451-4E3C-2060-5C437CB8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3C600-3535-CAB2-9C08-A3497A124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0421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Fill in your stats and feel free to place elsewhere in the deck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4336F-77FC-0245-90EC-B5C5E7760C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15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31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4798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32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7576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Galano Grotesq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33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820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3BB4-B13F-07DD-5B63-4633D3D3B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55D8D-267E-4768-62F9-759A4A9F5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03619-0C5C-75CA-5984-19160B385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GalanoBold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1C4CF-4501-697C-4AB1-7A1D65406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630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B22AD-E5C0-C4FB-62AC-DA51CB8B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EDC95-9AE9-602D-33E4-3AD171BA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93FD8-60E5-1016-A30F-1FEC6A76D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Why Online Contests Are a Powerful Lead Builder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/>
              <a:t>Running an online contest is one of the fastest and most effective ways to grow an email database with leads that are ready to act. Here’s why: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Drives Big Participation</a:t>
            </a:r>
            <a:endParaRPr lang="en-US"/>
          </a:p>
          <a:p>
            <a:r>
              <a:rPr lang="en-US"/>
              <a:t>People love the chance to win. A great prize instantly gets attention and motivates thousands to enter, giving your brand a huge audience boost.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Collects Real, Actionable Leads</a:t>
            </a:r>
            <a:endParaRPr lang="en-US"/>
          </a:p>
          <a:p>
            <a:r>
              <a:rPr lang="en-US"/>
              <a:t>Every entry requires an email address, so you’re not just reaching people once—you’re building a list of potential customers you can market to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Captures More Than Just Emails</a:t>
            </a:r>
            <a:endParaRPr lang="en-US"/>
          </a:p>
          <a:p>
            <a:r>
              <a:rPr lang="en-US"/>
              <a:t>You can ask custom questions that uncover interests, preferences, and buying intent. That means the leads you collect aren’t just names on a list—they’re actionable insights you can use to target future campaigns.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Built-In Word of Mouth</a:t>
            </a:r>
            <a:endParaRPr lang="en-US"/>
          </a:p>
          <a:p>
            <a:r>
              <a:rPr lang="en-US"/>
              <a:t>Contests are naturally shareable. When participants spread the word for extra chances to win, your reach multiplies without added cost.</a:t>
            </a:r>
          </a:p>
          <a:p>
            <a:pPr marL="285750" indent="-285750">
              <a:buFont typeface="Arial"/>
              <a:buChar char="•"/>
            </a:pPr>
            <a:r>
              <a:rPr lang="en-US" b="1"/>
              <a:t>Immediate Impact + Long-Term Value</a:t>
            </a:r>
            <a:endParaRPr lang="en-US"/>
          </a:p>
          <a:p>
            <a:r>
              <a:rPr lang="en-US"/>
              <a:t>The contest creates buzz and traffic now, while the email list you build becomes a long-term marketing asset that drives sales well beyond the promotion.</a:t>
            </a:r>
          </a:p>
          <a:p>
            <a:br>
              <a:rPr lang="en-US"/>
            </a:br>
            <a:endParaRPr lang="en-US"/>
          </a:p>
          <a:p>
            <a:r>
              <a:rPr lang="en-US" b="1"/>
              <a:t>Bottom line:</a:t>
            </a:r>
            <a:r>
              <a:rPr lang="en-US"/>
              <a:t> An online contest doesn’t just get attention—it turns that attention into leads you can use to grow revenue.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15BFF-A0CB-67E4-7D7A-5FBB4AF98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4336F-77FC-0245-90EC-B5C5E7760C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9056-2E2F-9B53-DFF0-F0CE4E2A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BD984-DE8D-0D2C-A447-B606E9887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F8461-B320-A8C7-DF4E-BB16A8281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0C010-407F-C6B8-1F08-1F6850389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2899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8A2C2-AE00-6359-D15C-ADAB4AC5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C76F6-FE03-4A6D-4A43-1A7A7DE85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B09EF-8388-4DD9-0580-D045A08C2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CA0D6-4139-5CA9-2DE1-5479F1793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622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02B18-A2BD-5090-65FE-B13C9B09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AF792-0EEF-C304-71E2-22924461D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7BC0E-AFB3-E9D6-232D-7610B35CD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BF46-5EDB-9226-CE51-477FE9D35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8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286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51FF0-DDBC-0C9F-EA52-FDDE0D7B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07FB7-B899-B0CB-5C64-45C8AC0C7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34937-C69D-F53B-D21B-D20DE812C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C2A5D-7071-AC63-A42C-E7DC50EF3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8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0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6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7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0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71.sv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svg"/><Relationship Id="rId7" Type="http://schemas.openxmlformats.org/officeDocument/2006/relationships/image" Target="../media/image5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6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10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71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2.svg"/><Relationship Id="rId4" Type="http://schemas.openxmlformats.org/officeDocument/2006/relationships/image" Target="../media/image28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4.sv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85.svg"/><Relationship Id="rId10" Type="http://schemas.openxmlformats.org/officeDocument/2006/relationships/image" Target="../media/image60.png"/><Relationship Id="rId4" Type="http://schemas.openxmlformats.org/officeDocument/2006/relationships/image" Target="../media/image70.png"/><Relationship Id="rId9" Type="http://schemas.openxmlformats.org/officeDocument/2006/relationships/image" Target="../media/image87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4.sv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4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EE6872-B477-EB4E-B524-7574CB5BB64C}"/>
              </a:ext>
            </a:extLst>
          </p:cNvPr>
          <p:cNvSpPr/>
          <p:nvPr userDrawn="1"/>
        </p:nvSpPr>
        <p:spPr>
          <a:xfrm>
            <a:off x="10084904" y="0"/>
            <a:ext cx="210709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C5A49-9CBE-2C42-8C30-2FF5BA09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89" y="2175566"/>
            <a:ext cx="8063121" cy="2387600"/>
          </a:xfrm>
        </p:spPr>
        <p:txBody>
          <a:bodyPr anchor="b"/>
          <a:lstStyle>
            <a:lvl1pPr algn="l"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9FC05-221E-EF45-B606-087524DEE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89" y="4595607"/>
            <a:ext cx="69764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DFB08-8D1A-C64F-8FE1-3D878278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4740-24E5-6C4E-BF5B-2F884A0D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1ABD3-F691-9342-BDFE-05942968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7DE383-C7E4-0D41-BADB-2B6A46DEA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2541865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90B559-7895-D849-B2EF-8B74495A22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86648" y="2786040"/>
            <a:ext cx="3597682" cy="36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ctr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Circle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9523" y="980901"/>
            <a:ext cx="661307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75" y="2969529"/>
            <a:ext cx="4654548" cy="1734230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59"/>
            <a:ext cx="4654548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Tight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779" y="544010"/>
            <a:ext cx="5559706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5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Large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5E46314-F144-E348-BB95-87F8519E1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728" y="-3248091"/>
            <a:ext cx="12085320" cy="956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Big Stat w Circle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75" y="2969529"/>
            <a:ext cx="4654548" cy="1734230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59"/>
            <a:ext cx="4654548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70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Big Stat w Tight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78"/>
          <a:stretch/>
        </p:blipFill>
        <p:spPr>
          <a:xfrm>
            <a:off x="6836779" y="544010"/>
            <a:ext cx="5355221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04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Big Stat w Large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5E46314-F144-E348-BB95-87F8519E1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47" r="60115"/>
          <a:stretch/>
        </p:blipFill>
        <p:spPr>
          <a:xfrm>
            <a:off x="7371728" y="0"/>
            <a:ext cx="4820272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43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ctr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5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ig Stat w Circl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9523" y="980901"/>
            <a:ext cx="661307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75" y="2969529"/>
            <a:ext cx="4654548" cy="1734230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59"/>
            <a:ext cx="4654548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3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ig Stat w T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779" y="544010"/>
            <a:ext cx="5559706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E367E-1471-037A-93A0-24202A6F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CE4712-C857-1D1E-DF74-975D9215319B}"/>
              </a:ext>
            </a:extLst>
          </p:cNvPr>
          <p:cNvSpPr txBox="1">
            <a:spLocks/>
          </p:cNvSpPr>
          <p:nvPr userDrawn="1"/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5E908-A163-45F0-5CEA-EF8E7AF9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F9B5-9E78-2701-0428-1016E911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4B437C-40C9-6173-5FDC-E237616F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90" y="2175566"/>
            <a:ext cx="6659106" cy="2387600"/>
          </a:xfrm>
        </p:spPr>
        <p:txBody>
          <a:bodyPr anchor="b"/>
          <a:lstStyle>
            <a:lvl1pPr algn="l"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97B4CA7-517E-3EA7-4FAB-ACAF35B0F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89" y="4595607"/>
            <a:ext cx="69764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7CA0FE-D694-15FC-174B-127EE2BE26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arallelogram 12">
            <a:extLst>
              <a:ext uri="{FF2B5EF4-FFF2-40B4-BE49-F238E27FC236}">
                <a16:creationId xmlns:a16="http://schemas.microsoft.com/office/drawing/2014/main" id="{1CC70E51-BD5B-F422-91D4-577AA4423201}"/>
              </a:ext>
            </a:extLst>
          </p:cNvPr>
          <p:cNvSpPr/>
          <p:nvPr userDrawn="1"/>
        </p:nvSpPr>
        <p:spPr>
          <a:xfrm>
            <a:off x="7512731" y="5371351"/>
            <a:ext cx="2793323" cy="4718635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1476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476 w 2793323"/>
              <a:gd name="connsiteY4" fmla="*/ 4713342 h 4713342"/>
              <a:gd name="connsiteX0" fmla="*/ 12150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2150 w 2793323"/>
              <a:gd name="connsiteY4" fmla="*/ 4713342 h 4713342"/>
              <a:gd name="connsiteX0" fmla="*/ 5034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5034 w 2793323"/>
              <a:gd name="connsiteY4" fmla="*/ 4713342 h 4713342"/>
              <a:gd name="connsiteX0" fmla="*/ 5034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5034 w 2793323"/>
              <a:gd name="connsiteY4" fmla="*/ 4716254 h 4716254"/>
              <a:gd name="connsiteX0" fmla="*/ 2653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2653 w 2793323"/>
              <a:gd name="connsiteY4" fmla="*/ 4716254 h 4716254"/>
              <a:gd name="connsiteX0" fmla="*/ 2653 w 2793323"/>
              <a:gd name="connsiteY0" fmla="*/ 4718635 h 4718635"/>
              <a:gd name="connsiteX1" fmla="*/ 0 w 2793323"/>
              <a:gd name="connsiteY1" fmla="*/ 922248 h 4718635"/>
              <a:gd name="connsiteX2" fmla="*/ 2789799 w 2793323"/>
              <a:gd name="connsiteY2" fmla="*/ 0 h 4718635"/>
              <a:gd name="connsiteX3" fmla="*/ 2792031 w 2793323"/>
              <a:gd name="connsiteY3" fmla="*/ 3768543 h 4718635"/>
              <a:gd name="connsiteX4" fmla="*/ 2653 w 2793323"/>
              <a:gd name="connsiteY4" fmla="*/ 4718635 h 471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23" h="4718635">
                <a:moveTo>
                  <a:pt x="2653" y="4718635"/>
                </a:moveTo>
                <a:cubicBezTo>
                  <a:pt x="2061" y="3467083"/>
                  <a:pt x="592" y="2173800"/>
                  <a:pt x="0" y="922248"/>
                </a:cubicBezTo>
                <a:lnTo>
                  <a:pt x="2789799" y="0"/>
                </a:lnTo>
                <a:cubicBezTo>
                  <a:pt x="2784566" y="1257376"/>
                  <a:pt x="2797264" y="2511167"/>
                  <a:pt x="2792031" y="3768543"/>
                </a:cubicBezTo>
                <a:lnTo>
                  <a:pt x="2653" y="471863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Parallelogram 12">
            <a:extLst>
              <a:ext uri="{FF2B5EF4-FFF2-40B4-BE49-F238E27FC236}">
                <a16:creationId xmlns:a16="http://schemas.microsoft.com/office/drawing/2014/main" id="{A132FE49-A05F-6ADE-87F7-CC6C95FC5374}"/>
              </a:ext>
            </a:extLst>
          </p:cNvPr>
          <p:cNvSpPr/>
          <p:nvPr userDrawn="1"/>
        </p:nvSpPr>
        <p:spPr>
          <a:xfrm>
            <a:off x="7504603" y="-2589696"/>
            <a:ext cx="2802545" cy="4713342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84989 h 4713342"/>
              <a:gd name="connsiteX4" fmla="*/ 24 w 2802545"/>
              <a:gd name="connsiteY4" fmla="*/ 4713342 h 47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2545" h="4713342">
                <a:moveTo>
                  <a:pt x="24" y="4713342"/>
                </a:moveTo>
                <a:cubicBezTo>
                  <a:pt x="-568" y="3461790"/>
                  <a:pt x="9814" y="2173800"/>
                  <a:pt x="9222" y="922248"/>
                </a:cubicBezTo>
                <a:lnTo>
                  <a:pt x="2799021" y="0"/>
                </a:lnTo>
                <a:cubicBezTo>
                  <a:pt x="2793788" y="1257376"/>
                  <a:pt x="2806486" y="2527613"/>
                  <a:pt x="2801253" y="3784989"/>
                </a:cubicBezTo>
                <a:lnTo>
                  <a:pt x="24" y="47133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1135395-7F41-D088-27B0-6D20030D9211}"/>
              </a:ext>
            </a:extLst>
          </p:cNvPr>
          <p:cNvSpPr/>
          <p:nvPr userDrawn="1"/>
        </p:nvSpPr>
        <p:spPr>
          <a:xfrm>
            <a:off x="10489363" y="2968048"/>
            <a:ext cx="2804153" cy="4731683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1818 w 2804339"/>
              <a:gd name="connsiteY0" fmla="*/ 4713342 h 4713342"/>
              <a:gd name="connsiteX1" fmla="*/ 0 w 2804339"/>
              <a:gd name="connsiteY1" fmla="*/ 925920 h 4713342"/>
              <a:gd name="connsiteX2" fmla="*/ 2800815 w 2804339"/>
              <a:gd name="connsiteY2" fmla="*/ 0 h 4713342"/>
              <a:gd name="connsiteX3" fmla="*/ 2803047 w 2804339"/>
              <a:gd name="connsiteY3" fmla="*/ 3768543 h 4713342"/>
              <a:gd name="connsiteX4" fmla="*/ 1818 w 2804339"/>
              <a:gd name="connsiteY4" fmla="*/ 4713342 h 4713342"/>
              <a:gd name="connsiteX0" fmla="*/ 1818 w 2804153"/>
              <a:gd name="connsiteY0" fmla="*/ 4731683 h 4731683"/>
              <a:gd name="connsiteX1" fmla="*/ 0 w 2804153"/>
              <a:gd name="connsiteY1" fmla="*/ 944261 h 4731683"/>
              <a:gd name="connsiteX2" fmla="*/ 2798195 w 2804153"/>
              <a:gd name="connsiteY2" fmla="*/ 0 h 4731683"/>
              <a:gd name="connsiteX3" fmla="*/ 2803047 w 2804153"/>
              <a:gd name="connsiteY3" fmla="*/ 3786884 h 4731683"/>
              <a:gd name="connsiteX4" fmla="*/ 1818 w 2804153"/>
              <a:gd name="connsiteY4" fmla="*/ 4731683 h 473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153" h="4731683">
                <a:moveTo>
                  <a:pt x="1818" y="4731683"/>
                </a:moveTo>
                <a:cubicBezTo>
                  <a:pt x="1226" y="3480131"/>
                  <a:pt x="592" y="2195813"/>
                  <a:pt x="0" y="944261"/>
                </a:cubicBezTo>
                <a:lnTo>
                  <a:pt x="2798195" y="0"/>
                </a:lnTo>
                <a:cubicBezTo>
                  <a:pt x="2792962" y="1257376"/>
                  <a:pt x="2808280" y="2529508"/>
                  <a:pt x="2803047" y="3786884"/>
                </a:cubicBezTo>
                <a:lnTo>
                  <a:pt x="1818" y="47316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A46498-D4F3-3F6A-4CD7-D4C614CF3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3271" y="3582655"/>
            <a:ext cx="3190103" cy="3963461"/>
          </a:xfrm>
          <a:prstGeom prst="rect">
            <a:avLst/>
          </a:prstGeom>
        </p:spPr>
      </p:pic>
      <p:sp>
        <p:nvSpPr>
          <p:cNvPr id="15" name="Parallelogram 12">
            <a:extLst>
              <a:ext uri="{FF2B5EF4-FFF2-40B4-BE49-F238E27FC236}">
                <a16:creationId xmlns:a16="http://schemas.microsoft.com/office/drawing/2014/main" id="{4A3A46A9-03F6-C5A1-0C31-140573DF54C5}"/>
              </a:ext>
            </a:extLst>
          </p:cNvPr>
          <p:cNvSpPr/>
          <p:nvPr userDrawn="1"/>
        </p:nvSpPr>
        <p:spPr>
          <a:xfrm>
            <a:off x="10484393" y="-1007590"/>
            <a:ext cx="2804339" cy="4713342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1818 w 2804339"/>
              <a:gd name="connsiteY0" fmla="*/ 4713342 h 4713342"/>
              <a:gd name="connsiteX1" fmla="*/ 0 w 2804339"/>
              <a:gd name="connsiteY1" fmla="*/ 925920 h 4713342"/>
              <a:gd name="connsiteX2" fmla="*/ 2800815 w 2804339"/>
              <a:gd name="connsiteY2" fmla="*/ 0 h 4713342"/>
              <a:gd name="connsiteX3" fmla="*/ 2803047 w 2804339"/>
              <a:gd name="connsiteY3" fmla="*/ 3768543 h 4713342"/>
              <a:gd name="connsiteX4" fmla="*/ 1818 w 2804339"/>
              <a:gd name="connsiteY4" fmla="*/ 4713342 h 47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339" h="4713342">
                <a:moveTo>
                  <a:pt x="1818" y="4713342"/>
                </a:moveTo>
                <a:cubicBezTo>
                  <a:pt x="1226" y="3461790"/>
                  <a:pt x="592" y="2177472"/>
                  <a:pt x="0" y="925920"/>
                </a:cubicBezTo>
                <a:lnTo>
                  <a:pt x="2800815" y="0"/>
                </a:lnTo>
                <a:cubicBezTo>
                  <a:pt x="2795582" y="1257376"/>
                  <a:pt x="2808280" y="2511167"/>
                  <a:pt x="2803047" y="3768543"/>
                </a:cubicBezTo>
                <a:lnTo>
                  <a:pt x="1818" y="47133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Parallelogram 12">
            <a:extLst>
              <a:ext uri="{FF2B5EF4-FFF2-40B4-BE49-F238E27FC236}">
                <a16:creationId xmlns:a16="http://schemas.microsoft.com/office/drawing/2014/main" id="{0086DDA2-95EF-4250-4B2E-84070E624C7C}"/>
              </a:ext>
            </a:extLst>
          </p:cNvPr>
          <p:cNvSpPr/>
          <p:nvPr userDrawn="1"/>
        </p:nvSpPr>
        <p:spPr>
          <a:xfrm>
            <a:off x="7512731" y="1387371"/>
            <a:ext cx="2793323" cy="4718635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1476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476 w 2793323"/>
              <a:gd name="connsiteY4" fmla="*/ 4713342 h 4713342"/>
              <a:gd name="connsiteX0" fmla="*/ 12150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2150 w 2793323"/>
              <a:gd name="connsiteY4" fmla="*/ 4713342 h 4713342"/>
              <a:gd name="connsiteX0" fmla="*/ 5034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5034 w 2793323"/>
              <a:gd name="connsiteY4" fmla="*/ 4713342 h 4713342"/>
              <a:gd name="connsiteX0" fmla="*/ 5034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5034 w 2793323"/>
              <a:gd name="connsiteY4" fmla="*/ 4716254 h 4716254"/>
              <a:gd name="connsiteX0" fmla="*/ 2653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2653 w 2793323"/>
              <a:gd name="connsiteY4" fmla="*/ 4716254 h 4716254"/>
              <a:gd name="connsiteX0" fmla="*/ 2653 w 2793323"/>
              <a:gd name="connsiteY0" fmla="*/ 4718635 h 4718635"/>
              <a:gd name="connsiteX1" fmla="*/ 0 w 2793323"/>
              <a:gd name="connsiteY1" fmla="*/ 922248 h 4718635"/>
              <a:gd name="connsiteX2" fmla="*/ 2789799 w 2793323"/>
              <a:gd name="connsiteY2" fmla="*/ 0 h 4718635"/>
              <a:gd name="connsiteX3" fmla="*/ 2792031 w 2793323"/>
              <a:gd name="connsiteY3" fmla="*/ 3768543 h 4718635"/>
              <a:gd name="connsiteX4" fmla="*/ 2653 w 2793323"/>
              <a:gd name="connsiteY4" fmla="*/ 4718635 h 471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23" h="4718635">
                <a:moveTo>
                  <a:pt x="2653" y="4718635"/>
                </a:moveTo>
                <a:cubicBezTo>
                  <a:pt x="2061" y="3467083"/>
                  <a:pt x="592" y="2173800"/>
                  <a:pt x="0" y="922248"/>
                </a:cubicBezTo>
                <a:lnTo>
                  <a:pt x="2789799" y="0"/>
                </a:lnTo>
                <a:cubicBezTo>
                  <a:pt x="2784566" y="1257376"/>
                  <a:pt x="2797264" y="2511167"/>
                  <a:pt x="2792031" y="3768543"/>
                </a:cubicBezTo>
                <a:lnTo>
                  <a:pt x="2653" y="47186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87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ig Stat w Lar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5E46314-F144-E348-BB95-87F8519E1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728" y="-3248091"/>
            <a:ext cx="12085320" cy="956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40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3868-13E1-4D45-BC2B-11944F8A1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50520-BFFD-4445-A747-829F14C9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74568-F1DB-CE49-9445-3AFC2314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256A7-A450-9247-9E80-06AB4F1C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6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18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781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DB941-7B3F-B64E-BB5C-A370CF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8E45-565D-854D-A430-DFA6542DF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F13F-B22A-3D45-82F2-18323102A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D9058-073C-914D-BBAA-965C2D5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C9B0D-1FDE-7D42-88E4-6B366878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15616-9695-2C4F-9E22-2AAB60FA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82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8F00-A285-5C42-9788-34009C09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A22A3-C916-B945-B0B3-867B28A93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0298"/>
            <a:ext cx="5157787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BCAB8-CB11-AA46-A68A-6D8353E8E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80591"/>
            <a:ext cx="5157787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9B4D8-9678-5B4B-8420-AFB35052D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0298"/>
            <a:ext cx="5183188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5DCC6-25DB-3D47-A90A-754CD2EF5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80591"/>
            <a:ext cx="5183188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2E837-1F03-F249-82B8-85630715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22114-5444-854C-946B-744F094B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49065-9726-DE4B-B198-A591F2C4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A774-D2AB-584E-BF5C-A759FE2D8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3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3C2B20-B781-EB48-B947-137133FA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2F7F69-9E2C-EC4B-B88F-7ECBDF38A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572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2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17324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C76BC4-31C0-7A4C-AE50-0C0AF7FF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3465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728" y="-3248091"/>
            <a:ext cx="12085320" cy="956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5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2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382262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9C43456-CFEE-2043-A68A-634AC0BA6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15624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118417" y="2736276"/>
            <a:ext cx="7865392" cy="6227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03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7860" y="2472203"/>
            <a:ext cx="4205220" cy="60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8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810" r="65075"/>
          <a:stretch/>
        </p:blipFill>
        <p:spPr>
          <a:xfrm rot="10800000">
            <a:off x="-2" y="2736276"/>
            <a:ext cx="2746975" cy="412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85" b="27942"/>
          <a:stretch/>
        </p:blipFill>
        <p:spPr>
          <a:xfrm>
            <a:off x="0" y="2472203"/>
            <a:ext cx="3827360" cy="43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B8842C-847A-174B-891B-C3F2EFF69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914" y="3276600"/>
            <a:ext cx="3200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6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1A6724-4005-B840-B52B-11809DD55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33320" y="2932457"/>
            <a:ext cx="4461080" cy="47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58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37096" y="4294945"/>
            <a:ext cx="3429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0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37096" y="4294945"/>
            <a:ext cx="3429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4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47" r="60115"/>
          <a:stretch/>
        </p:blipFill>
        <p:spPr>
          <a:xfrm>
            <a:off x="7371728" y="0"/>
            <a:ext cx="4820272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1A6724-4005-B840-B52B-11809DD55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674" r="11955"/>
          <a:stretch/>
        </p:blipFill>
        <p:spPr>
          <a:xfrm rot="10800000">
            <a:off x="0" y="2932457"/>
            <a:ext cx="3927760" cy="39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16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473" r="3998"/>
          <a:stretch/>
        </p:blipFill>
        <p:spPr>
          <a:xfrm rot="10800000">
            <a:off x="0" y="4294945"/>
            <a:ext cx="3291904" cy="25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32A1396-04F8-1202-547E-9DF6EE60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0BDA0-32CF-DCA4-850C-BC8CA984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785A6-A1E6-5D0B-DE97-F43F660B6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5B487-7EBC-64A3-7DB0-97DF3182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E8120B-AB6B-47AB-85C8-23C6420AE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2541865" cy="629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24347B-983B-B842-FCB5-1650E84B5185}"/>
              </a:ext>
            </a:extLst>
          </p:cNvPr>
          <p:cNvSpPr/>
          <p:nvPr userDrawn="1"/>
        </p:nvSpPr>
        <p:spPr>
          <a:xfrm>
            <a:off x="0" y="5102942"/>
            <a:ext cx="12192000" cy="17550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BDD4882-BB22-0409-F8E1-5C356653E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8561" y="4563121"/>
            <a:ext cx="5715000" cy="35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0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2F3784-5C5C-8F02-573F-D7FCDA59A697}"/>
              </a:ext>
            </a:extLst>
          </p:cNvPr>
          <p:cNvGrpSpPr/>
          <p:nvPr userDrawn="1"/>
        </p:nvGrpSpPr>
        <p:grpSpPr>
          <a:xfrm>
            <a:off x="0" y="5494475"/>
            <a:ext cx="12192000" cy="3268303"/>
            <a:chOff x="0" y="5494475"/>
            <a:chExt cx="12192000" cy="32683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AA61B3-B5C8-30C9-20C7-5BC4EC45584F}"/>
                </a:ext>
              </a:extLst>
            </p:cNvPr>
            <p:cNvSpPr/>
            <p:nvPr userDrawn="1"/>
          </p:nvSpPr>
          <p:spPr>
            <a:xfrm>
              <a:off x="0" y="5494475"/>
              <a:ext cx="12192000" cy="1363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Galano Grotesque" panose="00000500000000000000" pitchFamily="50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3606899-543E-A911-151C-A8FC19081E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0" y="5610003"/>
              <a:ext cx="5743575" cy="3152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27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9B9FFD-51B3-1896-A6C6-1A0066871BC8}"/>
              </a:ext>
            </a:extLst>
          </p:cNvPr>
          <p:cNvGrpSpPr/>
          <p:nvPr userDrawn="1"/>
        </p:nvGrpSpPr>
        <p:grpSpPr>
          <a:xfrm>
            <a:off x="0" y="3931146"/>
            <a:ext cx="12192000" cy="2926854"/>
            <a:chOff x="0" y="3931146"/>
            <a:chExt cx="12192000" cy="29268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7C6BA1-0030-B1CF-7ECD-6641D8ACE8AE}"/>
                </a:ext>
              </a:extLst>
            </p:cNvPr>
            <p:cNvSpPr/>
            <p:nvPr userDrawn="1"/>
          </p:nvSpPr>
          <p:spPr>
            <a:xfrm>
              <a:off x="0" y="5494475"/>
              <a:ext cx="12192000" cy="1363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Galano Grotesque" panose="00000500000000000000" pitchFamily="50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F5C4E22E-8351-C07E-2314-6C8C658E0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3931146"/>
              <a:ext cx="5080000" cy="2793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487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F004C-1DBA-2FF1-82F7-9DCF402901E1}"/>
              </a:ext>
            </a:extLst>
          </p:cNvPr>
          <p:cNvSpPr/>
          <p:nvPr userDrawn="1"/>
        </p:nvSpPr>
        <p:spPr>
          <a:xfrm>
            <a:off x="0" y="5494475"/>
            <a:ext cx="12192000" cy="13635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4DB390-567F-EF8D-FB8E-3A433F537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0147" y="4746001"/>
            <a:ext cx="5715000" cy="35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5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45230-5E96-093F-BF0E-0E45BFCB25DD}"/>
              </a:ext>
            </a:extLst>
          </p:cNvPr>
          <p:cNvSpPr/>
          <p:nvPr userDrawn="1"/>
        </p:nvSpPr>
        <p:spPr>
          <a:xfrm>
            <a:off x="0" y="5494475"/>
            <a:ext cx="12192000" cy="1363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CBD81B-3808-EC68-7674-916169010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00"/>
          <a:stretch/>
        </p:blipFill>
        <p:spPr>
          <a:xfrm rot="5400000">
            <a:off x="7484516" y="4398416"/>
            <a:ext cx="1337768" cy="3581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7F8291B-943C-8113-B033-D4F275866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00" b="24758"/>
          <a:stretch/>
        </p:blipFill>
        <p:spPr>
          <a:xfrm rot="5400000">
            <a:off x="10674319" y="4841749"/>
            <a:ext cx="1337767" cy="26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6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623450-F93B-5F9B-B38D-535E2CCCB8A6}"/>
              </a:ext>
            </a:extLst>
          </p:cNvPr>
          <p:cNvGrpSpPr/>
          <p:nvPr userDrawn="1"/>
        </p:nvGrpSpPr>
        <p:grpSpPr>
          <a:xfrm>
            <a:off x="0" y="5494475"/>
            <a:ext cx="12192000" cy="1363525"/>
            <a:chOff x="0" y="5494475"/>
            <a:chExt cx="12192000" cy="13635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4DB1F4-957E-3168-93BA-1CF5B6F619A9}"/>
                </a:ext>
              </a:extLst>
            </p:cNvPr>
            <p:cNvSpPr/>
            <p:nvPr userDrawn="1"/>
          </p:nvSpPr>
          <p:spPr>
            <a:xfrm>
              <a:off x="0" y="5494475"/>
              <a:ext cx="12192000" cy="13635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Galano Grotesque" panose="00000500000000000000" pitchFamily="50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057736E-6714-ADAD-F865-F443FA31F5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347" r="26892"/>
            <a:stretch/>
          </p:blipFill>
          <p:spPr>
            <a:xfrm rot="16200000">
              <a:off x="9213305" y="3879302"/>
              <a:ext cx="1337766" cy="4619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426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25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7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00288-E4D6-1446-8D44-67DFA46D8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3816D-D7DD-9A41-845C-0C100671B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5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he Gri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2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0279C-9986-474F-B3CA-73469B4B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B58D4E-3057-C84C-8446-3D823705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23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0112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7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1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1345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1137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78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3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525860-2B24-AB67-89BB-94EE934E8959}"/>
              </a:ext>
            </a:extLst>
          </p:cNvPr>
          <p:cNvSpPr txBox="1">
            <a:spLocks/>
          </p:cNvSpPr>
          <p:nvPr userDrawn="1"/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BAA1EAE-4C95-9126-B1CC-92645E950CEF}"/>
              </a:ext>
            </a:extLst>
          </p:cNvPr>
          <p:cNvSpPr txBox="1">
            <a:spLocks/>
          </p:cNvSpPr>
          <p:nvPr userDrawn="1"/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28D24-C63A-9C65-857B-8B43DF0E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9DD4C-69E9-21FB-EB7D-5E0F82CC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5F3A0-07FD-140B-B43E-0F20E152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08615-C86B-E6AE-4F99-4510151ACE7A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2CD9BD3-6895-4BC5-9D1F-8D30825CF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515661-4215-282B-EB74-8A7E4BE97C11}"/>
              </a:ext>
            </a:extLst>
          </p:cNvPr>
          <p:cNvSpPr/>
          <p:nvPr userDrawn="1"/>
        </p:nvSpPr>
        <p:spPr>
          <a:xfrm>
            <a:off x="646972" y="2064095"/>
            <a:ext cx="2454151" cy="3473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9C4DAC-8F22-66E1-E61D-58F0B1B8A1F9}"/>
              </a:ext>
            </a:extLst>
          </p:cNvPr>
          <p:cNvSpPr/>
          <p:nvPr userDrawn="1"/>
        </p:nvSpPr>
        <p:spPr>
          <a:xfrm>
            <a:off x="3462073" y="2064095"/>
            <a:ext cx="2454151" cy="3473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2E4BF-470C-E4F4-8248-6253D0858790}"/>
              </a:ext>
            </a:extLst>
          </p:cNvPr>
          <p:cNvSpPr/>
          <p:nvPr userDrawn="1"/>
        </p:nvSpPr>
        <p:spPr>
          <a:xfrm>
            <a:off x="6277174" y="2064095"/>
            <a:ext cx="2454151" cy="3466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8ED6A-191F-D7B0-4BC2-53D2A30B9558}"/>
              </a:ext>
            </a:extLst>
          </p:cNvPr>
          <p:cNvSpPr/>
          <p:nvPr userDrawn="1"/>
        </p:nvSpPr>
        <p:spPr>
          <a:xfrm>
            <a:off x="9092275" y="2064095"/>
            <a:ext cx="2454151" cy="3466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CC6E096-0EC3-9DA6-5D42-2E5F5E203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488" t="23675" r="13536" b="4937"/>
          <a:stretch/>
        </p:blipFill>
        <p:spPr>
          <a:xfrm>
            <a:off x="1086671" y="2064095"/>
            <a:ext cx="2004827" cy="153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9ABC5FE-BE21-DC1B-F70E-5F8427FBF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760" t="56714" r="27314" b="-464"/>
          <a:stretch/>
        </p:blipFill>
        <p:spPr>
          <a:xfrm>
            <a:off x="3460678" y="2007081"/>
            <a:ext cx="2454150" cy="141462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1F6581C-EEE1-3A8B-2C9F-A0166BE65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313" t="49639" r="22439" b="-1"/>
          <a:stretch/>
        </p:blipFill>
        <p:spPr>
          <a:xfrm>
            <a:off x="6274384" y="2064095"/>
            <a:ext cx="2454150" cy="122771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B41ED66-0EA5-4939-DB1F-9E632F9BF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2689" r="32633"/>
          <a:stretch/>
        </p:blipFill>
        <p:spPr>
          <a:xfrm>
            <a:off x="9577234" y="2064094"/>
            <a:ext cx="1967794" cy="121550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527907-FA29-2E02-7FCA-846F475A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90334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91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212EA-BD1F-BC4A-8C30-C29204BA8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0279C-9986-474F-B3CA-73469B4B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B58D4E-3057-C84C-8446-3D823705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23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3497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4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27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AE2747-132F-B24F-9BEE-A5FC09CB4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16745-ECDB-D34A-B12E-A4CEBA18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4B6D20-C745-DC4B-B0BD-ADEB4B1A5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C42C5-EF9E-CD46-A61F-9DF30545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79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C7D231-DAD3-F144-AEA3-5BE701E3B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4CEB9-348D-684A-987E-89ECFA4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5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AB5CBD-D587-1840-879A-ED71634D2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86945-00DE-4349-9B80-5182A58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08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99C13-3E42-F142-938C-5C5037A15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B3D6D-2892-8C42-84E6-64042E0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30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sh Gr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16745-ECDB-D34A-B12E-A4CEBA18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5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sh Gr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C42C5-EF9E-CD46-A61F-9DF30545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9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95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sh Gr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4CEB9-348D-684A-987E-89ECFA4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0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sh Grid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86945-00DE-4349-9B80-5182A58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4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sh Grid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B3D6D-2892-8C42-84E6-64042E0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pl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E2FB8AB-92AD-5A48-8AF2-AA4C2BE7B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3217" y="3002655"/>
            <a:ext cx="3445566" cy="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2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753A8-C01B-7A49-B46E-827651A136E3}"/>
              </a:ext>
            </a:extLst>
          </p:cNvPr>
          <p:cNvSpPr txBox="1"/>
          <p:nvPr userDrawn="1"/>
        </p:nvSpPr>
        <p:spPr>
          <a:xfrm>
            <a:off x="209006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Black Italic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DC3A7-EB01-AF4A-80D0-D0667F7423E0}"/>
              </a:ext>
            </a:extLst>
          </p:cNvPr>
          <p:cNvSpPr txBox="1"/>
          <p:nvPr userDrawn="1"/>
        </p:nvSpPr>
        <p:spPr>
          <a:xfrm>
            <a:off x="209006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" pitchFamily="2" charset="77"/>
              </a:rPr>
              <a:t>Galano</a:t>
            </a:r>
            <a:r>
              <a:rPr lang="en-US" b="1" i="0">
                <a:latin typeface="Galano Grotesque" pitchFamily="2" charset="77"/>
              </a:rPr>
              <a:t> Grotesque 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2460D-B42E-8649-9D52-C32ABFE6CD64}"/>
              </a:ext>
            </a:extLst>
          </p:cNvPr>
          <p:cNvSpPr txBox="1"/>
          <p:nvPr userDrawn="1"/>
        </p:nvSpPr>
        <p:spPr>
          <a:xfrm>
            <a:off x="209006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Heavy Italic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348BD-CD3A-C347-9C05-DA9657A82DE4}"/>
              </a:ext>
            </a:extLst>
          </p:cNvPr>
          <p:cNvSpPr txBox="1"/>
          <p:nvPr userDrawn="1"/>
        </p:nvSpPr>
        <p:spPr>
          <a:xfrm>
            <a:off x="209006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 ExtraBold" pitchFamily="2" charset="77"/>
              </a:rPr>
              <a:t>Galano</a:t>
            </a:r>
            <a:r>
              <a:rPr lang="en-US" b="1" i="0">
                <a:latin typeface="Galano Grotesque ExtraBold" pitchFamily="2" charset="77"/>
              </a:rPr>
              <a:t> Grotesque Heavy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29F67-0575-EF41-A68B-735BEDA1848C}"/>
              </a:ext>
            </a:extLst>
          </p:cNvPr>
          <p:cNvSpPr txBox="1"/>
          <p:nvPr userDrawn="1"/>
        </p:nvSpPr>
        <p:spPr>
          <a:xfrm>
            <a:off x="209006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</a:t>
            </a:r>
            <a:r>
              <a:rPr lang="en-US" b="1" i="1" err="1">
                <a:latin typeface="Galano Grotesque SmBold Italic" pitchFamily="2" charset="77"/>
              </a:rPr>
              <a:t>ExtraBold</a:t>
            </a:r>
            <a:r>
              <a:rPr lang="en-US" b="1" i="1">
                <a:latin typeface="Galano Grotesque SmBold Italic" pitchFamily="2" charset="77"/>
              </a:rPr>
              <a:t> Italic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EB84F-943C-3249-B9F1-FF86D4CE5C37}"/>
              </a:ext>
            </a:extLst>
          </p:cNvPr>
          <p:cNvSpPr txBox="1"/>
          <p:nvPr userDrawn="1"/>
        </p:nvSpPr>
        <p:spPr>
          <a:xfrm>
            <a:off x="209006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ExtraBold" pitchFamily="2" charset="77"/>
              </a:rPr>
              <a:t>Galano Grotesque ExtraBold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D4C9-41E2-3B49-B730-215EB02B4B0F}"/>
              </a:ext>
            </a:extLst>
          </p:cNvPr>
          <p:cNvSpPr txBox="1"/>
          <p:nvPr userDrawn="1"/>
        </p:nvSpPr>
        <p:spPr>
          <a:xfrm>
            <a:off x="209006" y="274024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" pitchFamily="2" charset="77"/>
              </a:rPr>
              <a:t>Galano Grotesque Bold Italic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56296-F1D6-6440-B4C7-64239C26F059}"/>
              </a:ext>
            </a:extLst>
          </p:cNvPr>
          <p:cNvSpPr txBox="1"/>
          <p:nvPr userDrawn="1"/>
        </p:nvSpPr>
        <p:spPr>
          <a:xfrm>
            <a:off x="209006" y="316864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" pitchFamily="2" charset="77"/>
              </a:rPr>
              <a:t>Galano Grotesque Bold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4ACA6-E3B7-F643-B979-A0EF83EB344C}"/>
              </a:ext>
            </a:extLst>
          </p:cNvPr>
          <p:cNvSpPr txBox="1"/>
          <p:nvPr userDrawn="1"/>
        </p:nvSpPr>
        <p:spPr>
          <a:xfrm>
            <a:off x="209006" y="359704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 SmBold Italic" pitchFamily="2" charset="77"/>
              </a:rPr>
              <a:t>Galano Grotesque SemiBold Italic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1649D-8B08-2743-86BC-FF7F6AD34F2D}"/>
              </a:ext>
            </a:extLst>
          </p:cNvPr>
          <p:cNvSpPr txBox="1"/>
          <p:nvPr userDrawn="1"/>
        </p:nvSpPr>
        <p:spPr>
          <a:xfrm>
            <a:off x="209006" y="402545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SemiBold" pitchFamily="2" charset="77"/>
              </a:rPr>
              <a:t>Galano Grotesque SemiBold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531A5-BAED-9041-BBF7-19ECF146BCE9}"/>
              </a:ext>
            </a:extLst>
          </p:cNvPr>
          <p:cNvSpPr txBox="1"/>
          <p:nvPr userDrawn="1"/>
        </p:nvSpPr>
        <p:spPr>
          <a:xfrm>
            <a:off x="209006" y="445385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Medium Italic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0CD39-13C9-FF4C-91A9-F890FA4D5DF1}"/>
              </a:ext>
            </a:extLst>
          </p:cNvPr>
          <p:cNvSpPr txBox="1"/>
          <p:nvPr userDrawn="1"/>
        </p:nvSpPr>
        <p:spPr>
          <a:xfrm>
            <a:off x="209006" y="488226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Medium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FF4B43-6047-8F46-A90C-47C121A01ED1}"/>
              </a:ext>
            </a:extLst>
          </p:cNvPr>
          <p:cNvSpPr txBox="1"/>
          <p:nvPr userDrawn="1"/>
        </p:nvSpPr>
        <p:spPr>
          <a:xfrm>
            <a:off x="209006" y="531066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>
                <a:latin typeface="Galano Grotesque" pitchFamily="2" charset="77"/>
              </a:rPr>
              <a:t>Galano Grotesque Italic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31FB-4854-114A-B5AB-D617F201ED1C}"/>
              </a:ext>
            </a:extLst>
          </p:cNvPr>
          <p:cNvSpPr txBox="1"/>
          <p:nvPr userDrawn="1"/>
        </p:nvSpPr>
        <p:spPr>
          <a:xfrm>
            <a:off x="209006" y="573906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alano Grotesque" pitchFamily="2" charset="77"/>
              </a:rPr>
              <a:t>Galano Grotesque Regular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452B5-5C1F-0340-8C5E-2B0E9927D46B}"/>
              </a:ext>
            </a:extLst>
          </p:cNvPr>
          <p:cNvSpPr txBox="1"/>
          <p:nvPr userDrawn="1"/>
        </p:nvSpPr>
        <p:spPr>
          <a:xfrm>
            <a:off x="5303520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Light Italic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5CC7C-607F-104C-94A2-1FE91C6CA341}"/>
              </a:ext>
            </a:extLst>
          </p:cNvPr>
          <p:cNvSpPr txBox="1"/>
          <p:nvPr userDrawn="1"/>
        </p:nvSpPr>
        <p:spPr>
          <a:xfrm>
            <a:off x="5303520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Light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D05F9-03DC-2049-A89C-75DCD492F5C1}"/>
              </a:ext>
            </a:extLst>
          </p:cNvPr>
          <p:cNvSpPr txBox="1"/>
          <p:nvPr userDrawn="1"/>
        </p:nvSpPr>
        <p:spPr>
          <a:xfrm>
            <a:off x="5303520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</a:t>
            </a:r>
            <a:r>
              <a:rPr lang="en-US" b="0" i="1" err="1">
                <a:latin typeface="Galano Grotesque" pitchFamily="2" charset="77"/>
              </a:rPr>
              <a:t>ExtraLight</a:t>
            </a:r>
            <a:r>
              <a:rPr lang="en-US" b="0" i="1">
                <a:latin typeface="Galano Grotesque" pitchFamily="2" charset="77"/>
              </a:rPr>
              <a:t> Italic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D0CBA-C14D-7C49-98E1-231828280D72}"/>
              </a:ext>
            </a:extLst>
          </p:cNvPr>
          <p:cNvSpPr txBox="1"/>
          <p:nvPr userDrawn="1"/>
        </p:nvSpPr>
        <p:spPr>
          <a:xfrm>
            <a:off x="5303520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</a:t>
            </a:r>
            <a:r>
              <a:rPr lang="en-US" b="0" i="0" err="1">
                <a:latin typeface="Galano Grotesque" pitchFamily="2" charset="77"/>
              </a:rPr>
              <a:t>ExtraLight</a:t>
            </a:r>
            <a:endParaRPr lang="en-US" b="0" i="0">
              <a:latin typeface="Galano Grotesque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D787F-788C-E74D-B5F9-EB3D01D6EDE2}"/>
              </a:ext>
            </a:extLst>
          </p:cNvPr>
          <p:cNvSpPr txBox="1"/>
          <p:nvPr userDrawn="1"/>
        </p:nvSpPr>
        <p:spPr>
          <a:xfrm>
            <a:off x="5303520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Thin Italic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B2DCE0-F332-1E4F-84B1-F159AA06D6FD}"/>
              </a:ext>
            </a:extLst>
          </p:cNvPr>
          <p:cNvSpPr txBox="1"/>
          <p:nvPr userDrawn="1"/>
        </p:nvSpPr>
        <p:spPr>
          <a:xfrm>
            <a:off x="5303520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Thin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92CB6E-88E4-424D-8EF6-F2771A1FEB76}"/>
              </a:ext>
            </a:extLst>
          </p:cNvPr>
          <p:cNvSpPr txBox="1"/>
          <p:nvPr userDrawn="1"/>
        </p:nvSpPr>
        <p:spPr>
          <a:xfrm>
            <a:off x="5381898" y="3353311"/>
            <a:ext cx="5133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Don’t worry about using this slide. It’s purpose is to ensure that all variations of the Galano Grotesque font (our brand font) are included in the template.</a:t>
            </a:r>
          </a:p>
          <a:p>
            <a:endParaRPr lang="en-US" b="1" i="0">
              <a:solidFill>
                <a:schemeClr val="accent5"/>
              </a:solidFill>
              <a:latin typeface="Galano Grotesque" pitchFamily="2" charset="77"/>
            </a:endParaRPr>
          </a:p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I mean, unless you really want to nerd out with a customer…in which case I wholeheartedly support you.</a:t>
            </a:r>
          </a:p>
        </p:txBody>
      </p:sp>
    </p:spTree>
    <p:extLst>
      <p:ext uri="{BB962C8B-B14F-4D97-AF65-F5344CB8AC3E}">
        <p14:creationId xmlns:p14="http://schemas.microsoft.com/office/powerpoint/2010/main" val="2943818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1263076-DF93-42E1-873D-F2787FA9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"/>
            <a:ext cx="12180175" cy="947760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594" indent="0">
              <a:lnSpc>
                <a:spcPct val="70000"/>
              </a:lnSpc>
              <a:defRPr lang="en-US" sz="4000" spc="-51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08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CC98ED-8538-4BD2-865E-87F00080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99506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1065083"/>
            <a:ext cx="11277600" cy="5107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0174" cy="941832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600" indent="0">
              <a:lnSpc>
                <a:spcPct val="70000"/>
              </a:lnSpc>
              <a:defRPr lang="en-US" sz="4000" spc="-50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24780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8DFDB4-9D2F-4275-A105-857C73F09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836" y="0"/>
            <a:ext cx="4114800" cy="6858000"/>
          </a:xfrm>
          <a:prstGeom prst="rect">
            <a:avLst/>
          </a:prstGeom>
        </p:spPr>
      </p:pic>
      <p:sp>
        <p:nvSpPr>
          <p:cNvPr id="10" name="Subhead">
            <a:extLst>
              <a:ext uri="{FF2B5EF4-FFF2-40B4-BE49-F238E27FC236}">
                <a16:creationId xmlns:a16="http://schemas.microsoft.com/office/drawing/2014/main" id="{9B004824-E6AD-4342-906F-F7FCFEDFB6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562" y="840887"/>
            <a:ext cx="7846971" cy="422275"/>
          </a:xfrm>
          <a:prstGeom prst="rect">
            <a:avLst/>
          </a:prstGeom>
        </p:spPr>
        <p:txBody>
          <a:bodyPr wrap="none" lIns="182880" tIns="91440" rIns="457200"/>
          <a:lstStyle>
            <a:lvl1pPr marL="0" indent="0">
              <a:buNone/>
              <a:defRPr sz="2400">
                <a:solidFill>
                  <a:srgbClr val="2A39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5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8119532" cy="830387"/>
          </a:xfrm>
          <a:prstGeom prst="rect">
            <a:avLst/>
          </a:prstGeom>
        </p:spPr>
        <p:txBody>
          <a:bodyPr lIns="457200" tIns="457200" rIns="457200" bIns="0"/>
          <a:lstStyle>
            <a:lvl1pPr>
              <a:lnSpc>
                <a:spcPts val="3900"/>
              </a:lnSpc>
              <a:defRPr sz="4000" spc="-70" baseline="0">
                <a:solidFill>
                  <a:schemeClr val="accent1"/>
                </a:solidFill>
                <a:latin typeface="+mj-lt"/>
                <a:ea typeface="Verb" charset="0"/>
                <a:cs typeface="Verb" charset="0"/>
              </a:defRPr>
            </a:lvl1pPr>
          </a:lstStyle>
          <a:p>
            <a:r>
              <a:rPr lang="en-US"/>
              <a:t>Title Product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FEB36C6-6BBA-494B-A6AA-CEC3659D31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341" y="1421424"/>
            <a:ext cx="7615766" cy="466643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b="1" i="0">
                <a:solidFill>
                  <a:srgbClr val="2A394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Key Benefit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6E4276-AAB3-4949-BCBF-DA43574D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3786" y="6181773"/>
            <a:ext cx="822960" cy="38233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5213F38-FFDD-2748-AB60-40236BB102A9}"/>
              </a:ext>
            </a:extLst>
          </p:cNvPr>
          <p:cNvSpPr txBox="1">
            <a:spLocks/>
          </p:cNvSpPr>
          <p:nvPr userDrawn="1"/>
        </p:nvSpPr>
        <p:spPr>
          <a:xfrm>
            <a:off x="8364071" y="520853"/>
            <a:ext cx="3769204" cy="2700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6F53A58-57E8-4E5C-B2DE-9DCEC7F80D8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2114549"/>
            <a:ext cx="7609907" cy="40576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66864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blue ven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249" y="1027382"/>
            <a:ext cx="9181351" cy="83274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0B31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2" y="60072"/>
            <a:ext cx="2654262" cy="9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0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23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Grid Ligh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00288-E4D6-1446-8D44-67DFA46D8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823B58-CF85-4FDE-BAAA-3F79BAD2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9484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impl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45230-5E96-093F-BF0E-0E45BFCB25DD}"/>
              </a:ext>
            </a:extLst>
          </p:cNvPr>
          <p:cNvSpPr/>
          <p:nvPr userDrawn="1"/>
        </p:nvSpPr>
        <p:spPr>
          <a:xfrm>
            <a:off x="0" y="5508543"/>
            <a:ext cx="12192000" cy="1363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AA0D3-441E-F997-A573-F0E9630E4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05" y="299496"/>
            <a:ext cx="7550495" cy="1071608"/>
          </a:xfrm>
        </p:spPr>
        <p:txBody>
          <a:bodyPr anchor="b">
            <a:normAutofit/>
          </a:bodyPr>
          <a:lstStyle>
            <a:lvl1pPr>
              <a:defRPr sz="33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case study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971CD24-9C23-5D06-730D-5F7AEFE513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905" y="1377542"/>
            <a:ext cx="5759795" cy="56677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0BA00C1-FA96-017C-2477-F9EC93BA4D8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2905" y="2797470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04F17A-0329-5EDC-70B2-7BDA4942A2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2905" y="2207839"/>
            <a:ext cx="3435695" cy="5667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52DBB9-EE92-E25B-8146-64D591EEB8FE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78152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25E6F11-B2D9-BE03-3A56-ADAFC6272E2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78152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2A6646-0DD7-75E2-9696-9321AEECA89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53399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A7FA6F7-5816-CA18-7C3E-9B22E0CF9A6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3399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Outcomes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3899231-62CD-D741-9101-C5EBEEE03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44" r="30726"/>
          <a:stretch/>
        </p:blipFill>
        <p:spPr>
          <a:xfrm>
            <a:off x="9591630" y="0"/>
            <a:ext cx="2600370" cy="27974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61AC7A-EE64-BBDE-C574-81B481D30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6725" r="4751" b="34731"/>
          <a:stretch/>
        </p:blipFill>
        <p:spPr>
          <a:xfrm>
            <a:off x="6748561" y="5508543"/>
            <a:ext cx="5443439" cy="13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5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w Call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/>
        </p:nvSpPr>
        <p:spPr>
          <a:xfrm>
            <a:off x="7804323" y="0"/>
            <a:ext cx="438767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7AB67F-05F9-ACEF-E1F6-B6020326A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2418" y="-1"/>
            <a:ext cx="4039582" cy="4520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5F4891-A816-7043-9546-12E37F998E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FEF">
                    <a:lumMod val="50000"/>
                  </a:srgbClr>
                </a:solidFill>
                <a:effectLst/>
                <a:uLnTx/>
                <a:uFillTx/>
                <a:latin typeface="Galano Grotesqu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FEFEF">
                  <a:lumMod val="50000"/>
                </a:srgbClr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/>
        </p:nvSpPr>
        <p:spPr>
          <a:xfrm>
            <a:off x="6096000" y="1379349"/>
            <a:ext cx="4188092" cy="4099301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165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38199" y="1379349"/>
            <a:ext cx="4993257" cy="4099301"/>
          </a:xfrm>
        </p:spPr>
        <p:txBody>
          <a:bodyPr wrap="square" anchor="ctr">
            <a:normAutofit/>
          </a:bodyPr>
          <a:lstStyle>
            <a:lvl1pPr marL="342900" indent="-342900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72F43-1172-C596-F43B-302B2FBB8A3B}"/>
              </a:ext>
            </a:extLst>
          </p:cNvPr>
          <p:cNvSpPr txBox="1"/>
          <p:nvPr/>
        </p:nvSpPr>
        <p:spPr>
          <a:xfrm>
            <a:off x="6480165" y="3332722"/>
            <a:ext cx="3598267" cy="187743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5800" b="1">
                <a:solidFill>
                  <a:srgbClr val="FFFFFF"/>
                </a:solidFill>
                <a:latin typeface="Galano Grotesque" panose="00000500000000000000" pitchFamily="50" charset="0"/>
              </a:rPr>
              <a:t>What we heard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280CE-0567-4DA5-8B83-878E7E8FED0B}"/>
              </a:ext>
            </a:extLst>
          </p:cNvPr>
          <p:cNvSpPr/>
          <p:nvPr userDrawn="1"/>
        </p:nvSpPr>
        <p:spPr>
          <a:xfrm>
            <a:off x="7804323" y="0"/>
            <a:ext cx="438767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B96DB7-C0DE-42DB-8A95-7821C1EBD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2418" y="-1"/>
            <a:ext cx="4039582" cy="45204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E70E1E-1584-4B54-A8F8-026CCFC4CB21}"/>
              </a:ext>
            </a:extLst>
          </p:cNvPr>
          <p:cNvSpPr/>
          <p:nvPr userDrawn="1"/>
        </p:nvSpPr>
        <p:spPr>
          <a:xfrm>
            <a:off x="6096000" y="1379349"/>
            <a:ext cx="4188092" cy="4099301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4258483-7E76-4CA9-91F6-1081765DCC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165" y="1814435"/>
            <a:ext cx="477672" cy="477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13D5B1-9D08-4A82-9CAC-83100FCDEAE9}"/>
              </a:ext>
            </a:extLst>
          </p:cNvPr>
          <p:cNvSpPr txBox="1"/>
          <p:nvPr userDrawn="1"/>
        </p:nvSpPr>
        <p:spPr>
          <a:xfrm>
            <a:off x="6480165" y="3332722"/>
            <a:ext cx="3598267" cy="187743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5800" b="1">
                <a:solidFill>
                  <a:srgbClr val="FFFFFF"/>
                </a:solidFill>
                <a:latin typeface="Galano Grotesque" panose="00000500000000000000" pitchFamily="50" charset="0"/>
              </a:rPr>
              <a:t>What we heard</a:t>
            </a:r>
          </a:p>
        </p:txBody>
      </p:sp>
    </p:spTree>
    <p:extLst>
      <p:ext uri="{BB962C8B-B14F-4D97-AF65-F5344CB8AC3E}">
        <p14:creationId xmlns:p14="http://schemas.microsoft.com/office/powerpoint/2010/main" val="143755712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Grid Ligh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59CEE-6794-4B44-A9C7-C55F4B6F8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690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8368BB-5E72-05FC-CD97-48AE07C8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79" y="329514"/>
            <a:ext cx="11194206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10A0A-B7F8-4A07-B4D9-EC9535EE9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D1E1734-0757-459D-9B6E-0E2055BAA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0358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hings w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7799B4-69D3-3A40-94F6-5E2553E0CB66}"/>
              </a:ext>
            </a:extLst>
          </p:cNvPr>
          <p:cNvSpPr/>
          <p:nvPr/>
        </p:nvSpPr>
        <p:spPr>
          <a:xfrm>
            <a:off x="8968909" y="1096483"/>
            <a:ext cx="2398746" cy="44287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C262BB-9915-6E4E-894D-0DC4B37F5E29}"/>
              </a:ext>
            </a:extLst>
          </p:cNvPr>
          <p:cNvSpPr/>
          <p:nvPr/>
        </p:nvSpPr>
        <p:spPr>
          <a:xfrm>
            <a:off x="3551782" y="1096483"/>
            <a:ext cx="2398746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50703-721A-634C-A751-47778CC83846}"/>
              </a:ext>
            </a:extLst>
          </p:cNvPr>
          <p:cNvSpPr/>
          <p:nvPr/>
        </p:nvSpPr>
        <p:spPr>
          <a:xfrm>
            <a:off x="6260346" y="1096483"/>
            <a:ext cx="2398746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915A8-4F8B-A54B-8C48-474A416320A3}"/>
              </a:ext>
            </a:extLst>
          </p:cNvPr>
          <p:cNvSpPr/>
          <p:nvPr/>
        </p:nvSpPr>
        <p:spPr>
          <a:xfrm>
            <a:off x="838200" y="1096483"/>
            <a:ext cx="2398746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r="-203"/>
          <a:stretch>
            <a:fillRect/>
          </a:stretch>
        </p:blipFill>
        <p:spPr>
          <a:xfrm>
            <a:off x="983507" y="1085718"/>
            <a:ext cx="2258457" cy="188770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r="33475" b="-464"/>
          <a:stretch>
            <a:fillRect/>
          </a:stretch>
        </p:blipFill>
        <p:spPr>
          <a:xfrm>
            <a:off x="9213142" y="1085718"/>
            <a:ext cx="2135640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5" t="45410" r="36422"/>
          <a:stretch>
            <a:fillRect/>
          </a:stretch>
        </p:blipFill>
        <p:spPr>
          <a:xfrm>
            <a:off x="6267281" y="1099093"/>
            <a:ext cx="2398747" cy="13308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4AFDBD-AE11-C544-89EA-C7530228D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t="8123" b="31208"/>
          <a:stretch>
            <a:fillRect/>
          </a:stretch>
        </p:blipFill>
        <p:spPr>
          <a:xfrm rot="16200000">
            <a:off x="3182211" y="1455287"/>
            <a:ext cx="3137888" cy="2398747"/>
          </a:xfrm>
          <a:prstGeom prst="rect">
            <a:avLst/>
          </a:prstGeom>
        </p:spPr>
      </p:pic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63CCEDD-DCB5-1471-31C3-EE6178643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3813" y="3968495"/>
            <a:ext cx="2137074" cy="1554480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22CEF3E-0444-D756-E1B7-BA9245A1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7439" y="3968495"/>
            <a:ext cx="2137074" cy="155448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71FA3C7-D3C8-1B25-C13C-0A61C09DF0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0700" y="3968495"/>
            <a:ext cx="2137074" cy="1554480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9CB708E-10AD-6436-84D6-76A9CF679A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4082" y="3968495"/>
            <a:ext cx="2137074" cy="1554480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B371D41-E3FF-2D4A-7A16-7751B8E8C1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10037210" cy="216455"/>
          </a:xfrm>
        </p:spPr>
        <p:txBody>
          <a:bodyPr anchor="ctr">
            <a:noAutofit/>
          </a:bodyPr>
          <a:lstStyle>
            <a:lvl1pPr marL="0" indent="0">
              <a:buNone/>
              <a:defRPr sz="24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17B67337-361D-BA80-1CE0-911D082E0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2755" y="3017520"/>
            <a:ext cx="1993392" cy="70615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FC2953F-B08B-C45C-86C3-546E439BF5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95952" y="3017520"/>
            <a:ext cx="1993392" cy="70615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3281AD3-3445-0798-EC34-9FB95A1D73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97112" y="3017520"/>
            <a:ext cx="1993392" cy="70615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9677FDC-2A73-60E1-EAF0-F9797C163E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3507" y="3017520"/>
            <a:ext cx="1993392" cy="70615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0B1404-069E-4E13-A102-A906F532B3AE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0C89E72-AEE1-4780-AFF9-3414B5FC9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77BA014-B8CD-488C-A334-3E274539CA31}"/>
              </a:ext>
            </a:extLst>
          </p:cNvPr>
          <p:cNvSpPr/>
          <p:nvPr userDrawn="1"/>
        </p:nvSpPr>
        <p:spPr>
          <a:xfrm>
            <a:off x="8968909" y="1096483"/>
            <a:ext cx="2398746" cy="44287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548F49-CA79-4639-B371-916C306D1D6E}"/>
              </a:ext>
            </a:extLst>
          </p:cNvPr>
          <p:cNvSpPr/>
          <p:nvPr userDrawn="1"/>
        </p:nvSpPr>
        <p:spPr>
          <a:xfrm>
            <a:off x="3551782" y="1096483"/>
            <a:ext cx="2398746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D0D421-67A9-431E-AF4A-13C7CA745C01}"/>
              </a:ext>
            </a:extLst>
          </p:cNvPr>
          <p:cNvSpPr/>
          <p:nvPr userDrawn="1"/>
        </p:nvSpPr>
        <p:spPr>
          <a:xfrm>
            <a:off x="6260346" y="1096483"/>
            <a:ext cx="2398746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C8203-0124-460E-9CD1-F92D5FC38B2A}"/>
              </a:ext>
            </a:extLst>
          </p:cNvPr>
          <p:cNvSpPr/>
          <p:nvPr userDrawn="1"/>
        </p:nvSpPr>
        <p:spPr>
          <a:xfrm>
            <a:off x="838200" y="1096483"/>
            <a:ext cx="2398746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B44293E4-701C-4B64-AC13-690AF62071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r="-203"/>
          <a:stretch>
            <a:fillRect/>
          </a:stretch>
        </p:blipFill>
        <p:spPr>
          <a:xfrm>
            <a:off x="983507" y="1085718"/>
            <a:ext cx="2258457" cy="188770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ECA0E5C-EC15-4600-A2F0-35710BC470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r="33475" b="-464"/>
          <a:stretch>
            <a:fillRect/>
          </a:stretch>
        </p:blipFill>
        <p:spPr>
          <a:xfrm>
            <a:off x="9213142" y="1085718"/>
            <a:ext cx="2135640" cy="16119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777BD83-7CDB-4451-8917-968FD4700A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5" t="45410" r="36422"/>
          <a:stretch>
            <a:fillRect/>
          </a:stretch>
        </p:blipFill>
        <p:spPr>
          <a:xfrm>
            <a:off x="6267281" y="1099093"/>
            <a:ext cx="2398747" cy="133080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79B6234-F968-4D82-8ABF-D6FE936020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t="8123" b="31208"/>
          <a:stretch>
            <a:fillRect/>
          </a:stretch>
        </p:blipFill>
        <p:spPr>
          <a:xfrm rot="16200000">
            <a:off x="3182211" y="1455287"/>
            <a:ext cx="3137888" cy="23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97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 Quote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4BD1D-38F8-0848-9749-6D61523D7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>
            <a:normAutofit/>
          </a:bodyPr>
          <a:lstStyle>
            <a:lvl1pPr>
              <a:defRPr sz="18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CDC8130-FB6B-169A-36A4-70600876A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6ECF7-ECFA-4CB9-B590-D2E06C4E2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C8A0930-2D8A-41BE-A538-23465EA0DE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C42D8D-D46D-4D3C-A4A0-5DADF3FFD3B9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A3F3458-35A2-4997-9A94-EEDD07FA98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251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Grid Ligh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8FCFA9-CF4A-F755-D294-BF497198FF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9268" y="460965"/>
            <a:ext cx="7327991" cy="837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B20795-EA78-EE6D-0977-04E486C7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AF8AA-AA8F-45A4-9E48-639297A96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42289AA-E1A3-4FDD-B713-B1B7D59631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1703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923C-00F5-0240-9504-431C9BD4F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>
              <a:defRPr b="0" i="0">
                <a:solidFill>
                  <a:schemeClr val="accent4"/>
                </a:solidFill>
                <a:latin typeface="Gotham" panose="02000604040000020004" pitchFamily="2" charset="0"/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54571-0CB9-1740-8AD3-C72FB050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348" y="365126"/>
            <a:ext cx="7867652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931FDAE-FDE5-AE4D-9CDB-D7278B666CDD}"/>
              </a:ext>
            </a:extLst>
          </p:cNvPr>
          <p:cNvSpPr/>
          <p:nvPr userDrawn="1"/>
        </p:nvSpPr>
        <p:spPr>
          <a:xfrm>
            <a:off x="9983017" y="2930293"/>
            <a:ext cx="2208983" cy="3927707"/>
          </a:xfrm>
          <a:custGeom>
            <a:avLst/>
            <a:gdLst>
              <a:gd name="connsiteX0" fmla="*/ 3854997 w 3854997"/>
              <a:gd name="connsiteY0" fmla="*/ 0 h 6854421"/>
              <a:gd name="connsiteX1" fmla="*/ 3854997 w 3854997"/>
              <a:gd name="connsiteY1" fmla="*/ 6854421 h 6854421"/>
              <a:gd name="connsiteX2" fmla="*/ 0 w 3854997"/>
              <a:gd name="connsiteY2" fmla="*/ 6854421 h 6854421"/>
              <a:gd name="connsiteX3" fmla="*/ 3854997 w 3854997"/>
              <a:gd name="connsiteY3" fmla="*/ 0 h 685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997" h="6854421">
                <a:moveTo>
                  <a:pt x="3854997" y="0"/>
                </a:moveTo>
                <a:lnTo>
                  <a:pt x="3854997" y="6854421"/>
                </a:lnTo>
                <a:lnTo>
                  <a:pt x="0" y="6854421"/>
                </a:lnTo>
                <a:lnTo>
                  <a:pt x="385499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62A3C3-A419-7B44-A961-C79B64110EED}"/>
              </a:ext>
            </a:extLst>
          </p:cNvPr>
          <p:cNvCxnSpPr>
            <a:cxnSpLocks/>
          </p:cNvCxnSpPr>
          <p:nvPr userDrawn="1"/>
        </p:nvCxnSpPr>
        <p:spPr>
          <a:xfrm>
            <a:off x="3829050" y="365126"/>
            <a:ext cx="0" cy="936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B1FD65B-3CFF-504B-B969-E1EB96F605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25625"/>
            <a:ext cx="3829047" cy="50323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8D97D7A2-794D-1ADA-6B1E-75A968340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65" y="143718"/>
            <a:ext cx="2492469" cy="12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4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F554C-335A-BA4F-8AD9-75F7C575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86DFC-EBD4-E149-88C3-0FEDBD9B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97028-8F0A-024F-8AAF-D5CC9CDEE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C41E5A99-CE0E-1D41-8237-64872B9D5F6D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F2D1-D11C-6D46-A33F-C88276689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24B28-3BBA-1646-B8D9-A7FFBCC7A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7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6D98E-2EC5-7F78-F3E4-EF89D4BA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9332D5-9268-96F7-74C2-D85413A592A7}"/>
              </a:ext>
            </a:extLst>
          </p:cNvPr>
          <p:cNvSpPr txBox="1">
            <a:spLocks/>
          </p:cNvSpPr>
          <p:nvPr/>
        </p:nvSpPr>
        <p:spPr>
          <a:xfrm>
            <a:off x="282633" y="4422338"/>
            <a:ext cx="6499392" cy="2246911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>
                <a:solidFill>
                  <a:schemeClr val="bg1"/>
                </a:solidFill>
                <a:latin typeface="Galano Grotesque"/>
              </a:rPr>
              <a:t>Real Results: </a:t>
            </a:r>
            <a:endParaRPr lang="en-US" sz="4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4400">
                <a:solidFill>
                  <a:schemeClr val="bg1"/>
                </a:solidFill>
                <a:latin typeface="Galano Grotesque"/>
              </a:rPr>
              <a:t>Leads, Data, Revenue</a:t>
            </a:r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1026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BE81DDB-AA50-CD50-3B86-518A43324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8"/>
          <a:stretch>
            <a:fillRect/>
          </a:stretch>
        </p:blipFill>
        <p:spPr bwMode="auto">
          <a:xfrm>
            <a:off x="340220" y="995631"/>
            <a:ext cx="4341508" cy="10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3B2CE2-537A-E85D-6D3D-8676EB36B85B}"/>
              </a:ext>
            </a:extLst>
          </p:cNvPr>
          <p:cNvSpPr txBox="1">
            <a:spLocks/>
          </p:cNvSpPr>
          <p:nvPr/>
        </p:nvSpPr>
        <p:spPr>
          <a:xfrm>
            <a:off x="282633" y="2176443"/>
            <a:ext cx="6499392" cy="2246911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>
                <a:solidFill>
                  <a:schemeClr val="bg1"/>
                </a:solidFill>
                <a:latin typeface="Galano Grotesque"/>
              </a:rPr>
              <a:t>(Client Name)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A basketball in a net&#10;&#10;AI-generated content may be incorrect.">
            <a:extLst>
              <a:ext uri="{FF2B5EF4-FFF2-40B4-BE49-F238E27FC236}">
                <a16:creationId xmlns:a16="http://schemas.microsoft.com/office/drawing/2014/main" id="{A72E0691-A447-E4D7-9505-5B8731AA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13" y="214792"/>
            <a:ext cx="6011314" cy="780922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797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D5849-6227-B71D-D1FB-2121C1848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06EA4D-E174-48A4-F283-AF4E215B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Why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Promotions Work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D81ACEB-0031-6888-0397-4A16FF2F5F3F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DAE4DB-E0C9-D8E2-0607-B87E9D4DBC6D}"/>
              </a:ext>
            </a:extLst>
          </p:cNvPr>
          <p:cNvSpPr/>
          <p:nvPr/>
        </p:nvSpPr>
        <p:spPr>
          <a:xfrm>
            <a:off x="290592" y="1516692"/>
            <a:ext cx="2757322" cy="28433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Big Participation</a:t>
            </a:r>
            <a:endParaRPr lang="en-US" sz="24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sz="20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The chance to win motivates thousands to enter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45AFF1-54D9-3E14-E808-3D9B2AC3D8E1}"/>
              </a:ext>
            </a:extLst>
          </p:cNvPr>
          <p:cNvSpPr/>
          <p:nvPr/>
        </p:nvSpPr>
        <p:spPr>
          <a:xfrm>
            <a:off x="2491367" y="3877889"/>
            <a:ext cx="2757322" cy="284330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Actionable Leads</a:t>
            </a:r>
            <a:endParaRPr lang="en-US" sz="24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sz="20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Every entry includes an email address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21588C-94D5-FC15-4606-EB0D385B78F5}"/>
              </a:ext>
            </a:extLst>
          </p:cNvPr>
          <p:cNvSpPr/>
          <p:nvPr/>
        </p:nvSpPr>
        <p:spPr>
          <a:xfrm>
            <a:off x="4717209" y="1516690"/>
            <a:ext cx="2757322" cy="284330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Custom Data</a:t>
            </a:r>
            <a:endParaRPr lang="en-US" sz="24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sz="20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Collect audience preferences and buying intent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54D5F1-227E-8034-AD0E-17D0A7978534}"/>
              </a:ext>
            </a:extLst>
          </p:cNvPr>
          <p:cNvSpPr/>
          <p:nvPr/>
        </p:nvSpPr>
        <p:spPr>
          <a:xfrm>
            <a:off x="6882893" y="3877889"/>
            <a:ext cx="2757322" cy="28433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Viral Growth</a:t>
            </a:r>
          </a:p>
          <a:p>
            <a:pPr algn="ctr"/>
            <a:endParaRPr lang="en-US" sz="20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National interest promotes sharing &amp; multiplies reach</a:t>
            </a: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D52ABF-1115-D5A3-C11E-B285DF49B78D}"/>
              </a:ext>
            </a:extLst>
          </p:cNvPr>
          <p:cNvSpPr/>
          <p:nvPr/>
        </p:nvSpPr>
        <p:spPr>
          <a:xfrm>
            <a:off x="9143827" y="1516691"/>
            <a:ext cx="2757322" cy="28433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Long-Term Value</a:t>
            </a:r>
          </a:p>
          <a:p>
            <a:pPr algn="ctr"/>
            <a:endParaRPr lang="en-US" sz="20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Build a list that drives sales well beyond the contest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7984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A2AF-5A65-F037-97FB-6465F999A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D8DCFA-185D-F8F6-B6F9-644B7361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01" y="146939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>
                <a:latin typeface="Galano Grotesque"/>
              </a:rPr>
              <a:t>The</a:t>
            </a:r>
            <a:r>
              <a:rPr lang="en-US" sz="4000">
                <a:solidFill>
                  <a:srgbClr val="2474DB"/>
                </a:solidFill>
                <a:latin typeface="Galano Grotesque"/>
              </a:rPr>
              <a:t> Value of Promotions for </a:t>
            </a:r>
            <a:br>
              <a:rPr lang="en-US" sz="4000">
                <a:solidFill>
                  <a:srgbClr val="2474DB"/>
                </a:solidFill>
                <a:latin typeface="Galano Grotesque"/>
              </a:rPr>
            </a:br>
            <a:r>
              <a:rPr lang="en-US" sz="4000">
                <a:solidFill>
                  <a:srgbClr val="2474DB"/>
                </a:solidFill>
                <a:latin typeface="Galano Grotesque"/>
              </a:rPr>
              <a:t>Your Business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79F1835-06F6-D84A-611D-0582C51942DE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85A7F-EC48-BB45-155E-2E371D6C3865}"/>
              </a:ext>
            </a:extLst>
          </p:cNvPr>
          <p:cNvSpPr/>
          <p:nvPr/>
        </p:nvSpPr>
        <p:spPr>
          <a:xfrm>
            <a:off x="4268698" y="1079867"/>
            <a:ext cx="3654603" cy="36566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C5066B-3D33-9C07-DA28-3B780A2295DE}"/>
              </a:ext>
            </a:extLst>
          </p:cNvPr>
          <p:cNvSpPr/>
          <p:nvPr/>
        </p:nvSpPr>
        <p:spPr>
          <a:xfrm>
            <a:off x="2632539" y="3090690"/>
            <a:ext cx="3654603" cy="36566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E963CC-8EF8-B6AE-A924-B473FDDA8463}"/>
              </a:ext>
            </a:extLst>
          </p:cNvPr>
          <p:cNvSpPr/>
          <p:nvPr/>
        </p:nvSpPr>
        <p:spPr>
          <a:xfrm>
            <a:off x="5757069" y="3090226"/>
            <a:ext cx="3654603" cy="3656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67F81-53C2-1999-9AC5-D6F1338FB5DC}"/>
              </a:ext>
            </a:extLst>
          </p:cNvPr>
          <p:cNvSpPr txBox="1"/>
          <p:nvPr/>
        </p:nvSpPr>
        <p:spPr>
          <a:xfrm>
            <a:off x="4637531" y="1472502"/>
            <a:ext cx="2916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Galano Grotesque"/>
              </a:rPr>
              <a:t>Immediate Impact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Galano Grotesque"/>
              </a:rPr>
              <a:t>Traffic, buzz, and brand awareness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4872C-BB7C-0A06-20C3-98ACF6033739}"/>
              </a:ext>
            </a:extLst>
          </p:cNvPr>
          <p:cNvSpPr txBox="1"/>
          <p:nvPr/>
        </p:nvSpPr>
        <p:spPr>
          <a:xfrm>
            <a:off x="2840133" y="3951673"/>
            <a:ext cx="2916936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alano Grotesque"/>
              </a:rPr>
              <a:t>Ongoing ROI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alano Grotesque"/>
              </a:rPr>
              <a:t>A new, engaged email list that can be marketed to over and over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44144-7B56-D578-1610-3156D80DCC3C}"/>
              </a:ext>
            </a:extLst>
          </p:cNvPr>
          <p:cNvSpPr txBox="1"/>
          <p:nvPr/>
        </p:nvSpPr>
        <p:spPr>
          <a:xfrm>
            <a:off x="6125903" y="3702826"/>
            <a:ext cx="29169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Galano Grotesque"/>
              </a:rPr>
              <a:t>Data-Driven Marketing</a:t>
            </a:r>
            <a:r>
              <a:rPr lang="en-US" sz="2800">
                <a:solidFill>
                  <a:schemeClr val="bg1"/>
                </a:solidFill>
                <a:latin typeface="Galano Grotesque"/>
              </a:rPr>
              <a:t> </a:t>
            </a:r>
            <a:r>
              <a:rPr lang="en-US" sz="2400">
                <a:solidFill>
                  <a:schemeClr val="bg1"/>
                </a:solidFill>
                <a:latin typeface="Galano Grotesque"/>
              </a:rPr>
              <a:t>Insights for smarter targeting and segmentation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102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EAD5A38C-5608-86CB-0D4E-8FB2845B8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C9960B-37CF-663A-229A-A84BBF421748}"/>
              </a:ext>
            </a:extLst>
          </p:cNvPr>
          <p:cNvSpPr/>
          <p:nvPr/>
        </p:nvSpPr>
        <p:spPr>
          <a:xfrm>
            <a:off x="953002" y="1563149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alano Grotesque" pitchFamily="2" charset="77"/>
              </a:rPr>
              <a:t>Average </a:t>
            </a:r>
            <a:r>
              <a:rPr lang="en-US" sz="1600" b="1">
                <a:latin typeface="Galano Grotesque" pitchFamily="2" charset="77"/>
              </a:rPr>
              <a:t>Cold</a:t>
            </a:r>
            <a:r>
              <a:rPr lang="en-US" sz="1600">
                <a:latin typeface="Galano Grotesque" pitchFamily="2" charset="77"/>
              </a:rPr>
              <a:t> Lead Conversion Rate: 5-10%</a:t>
            </a:r>
          </a:p>
          <a:p>
            <a:pPr algn="ctr"/>
            <a:r>
              <a:rPr lang="en-US" sz="1600">
                <a:latin typeface="Galano Grotesque" pitchFamily="2" charset="77"/>
              </a:rPr>
              <a:t>(*insert average lead conversion rate of prospect*)</a:t>
            </a: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sz="1600">
                <a:latin typeface="Galano Grotesque" pitchFamily="2" charset="77"/>
              </a:rPr>
              <a:t>Average Sale: $2,000 (*insert average sale of prospect*)</a:t>
            </a: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sz="1600">
                <a:latin typeface="Galano Grotesque" pitchFamily="2" charset="77"/>
              </a:rPr>
              <a:t>Potential Leads From Promotion: 200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CE058B5-C2EC-F18D-FE5E-6F13FC3B7A2B}"/>
              </a:ext>
            </a:extLst>
          </p:cNvPr>
          <p:cNvSpPr/>
          <p:nvPr/>
        </p:nvSpPr>
        <p:spPr>
          <a:xfrm>
            <a:off x="4644272" y="1566315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Galano Grotesque"/>
              </a:rPr>
              <a:t>200 leads x 7% = 14</a:t>
            </a:r>
          </a:p>
          <a:p>
            <a:pPr algn="ctr"/>
            <a:endParaRPr lang="en-US" sz="2000">
              <a:latin typeface="Galano Grotesque" pitchFamily="2" charset="77"/>
            </a:endParaRPr>
          </a:p>
          <a:p>
            <a:pPr algn="ctr"/>
            <a:r>
              <a:rPr lang="en-US" sz="2000">
                <a:latin typeface="Galano Grotesque"/>
              </a:rPr>
              <a:t>14 x $2,000 = $28,000</a:t>
            </a:r>
            <a:endParaRPr lang="en-US" sz="2000">
              <a:latin typeface="Galano Grotesque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8F6E19-DA5E-4733-A6E4-2180893BAF89}"/>
              </a:ext>
            </a:extLst>
          </p:cNvPr>
          <p:cNvSpPr/>
          <p:nvPr/>
        </p:nvSpPr>
        <p:spPr>
          <a:xfrm>
            <a:off x="8335543" y="1563149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b="1">
                <a:latin typeface="Galano Grotesque"/>
              </a:rPr>
              <a:t>$28,000 in sales from ONE promotion!</a:t>
            </a:r>
            <a:endParaRPr lang="en-US" sz="1600">
              <a:latin typeface="Galano Grotesque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400">
              <a:latin typeface="Galano Grotesque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>
              <a:latin typeface="Galano Grotesque" pitchFamily="2" charset="77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71AB80-D5A3-5D29-D803-EF027FA957A3}"/>
              </a:ext>
            </a:extLst>
          </p:cNvPr>
          <p:cNvSpPr/>
          <p:nvPr/>
        </p:nvSpPr>
        <p:spPr>
          <a:xfrm>
            <a:off x="8882743" y="4283528"/>
            <a:ext cx="2002971" cy="11647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Galano Grotesque"/>
              </a:rPr>
              <a:t>Not including: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Opt-ins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Lead-Gen Question Data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Brand Awareness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61F5E33-4B52-5C73-7F55-E2E378E8AA2D}"/>
              </a:ext>
            </a:extLst>
          </p:cNvPr>
          <p:cNvSpPr/>
          <p:nvPr/>
        </p:nvSpPr>
        <p:spPr>
          <a:xfrm>
            <a:off x="3902530" y="3287486"/>
            <a:ext cx="740227" cy="5769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E2A1F5-F79C-7D11-F019-45C49559C269}"/>
              </a:ext>
            </a:extLst>
          </p:cNvPr>
          <p:cNvSpPr/>
          <p:nvPr/>
        </p:nvSpPr>
        <p:spPr>
          <a:xfrm>
            <a:off x="7592787" y="3287486"/>
            <a:ext cx="740227" cy="5769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CBFFCF-3EEF-B42F-FE9E-1430D935B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838" y="1017942"/>
            <a:ext cx="810159" cy="1391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B826F-B483-10A4-B886-803A2F54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26" y="5138865"/>
            <a:ext cx="1652752" cy="1292985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D0E12B7-8892-09EE-6FE7-6BD7124FDC15}"/>
              </a:ext>
            </a:extLst>
          </p:cNvPr>
          <p:cNvSpPr txBox="1">
            <a:spLocks/>
          </p:cNvSpPr>
          <p:nvPr/>
        </p:nvSpPr>
        <p:spPr>
          <a:xfrm>
            <a:off x="502318" y="19467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5400">
                <a:latin typeface="Galano Grotesque"/>
              </a:rPr>
              <a:t>By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the Numbers: Cold Leads</a:t>
            </a:r>
          </a:p>
          <a:p>
            <a:r>
              <a:rPr lang="en-US">
                <a:solidFill>
                  <a:srgbClr val="2474DB"/>
                </a:solidFill>
                <a:latin typeface="Galano Grotesque"/>
              </a:rPr>
              <a:t>Home Services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238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5B8DAD5C-0A9F-66A4-89F7-F8A9F2BD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EF84D3-340B-7D5F-9CB6-065F465FD151}"/>
              </a:ext>
            </a:extLst>
          </p:cNvPr>
          <p:cNvSpPr/>
          <p:nvPr/>
        </p:nvSpPr>
        <p:spPr>
          <a:xfrm>
            <a:off x="953002" y="1563149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alano Grotesque" pitchFamily="2" charset="77"/>
              </a:rPr>
              <a:t>Average </a:t>
            </a:r>
            <a:r>
              <a:rPr lang="en-US" sz="1600" b="1">
                <a:latin typeface="Galano Grotesque" pitchFamily="2" charset="77"/>
              </a:rPr>
              <a:t>Hot</a:t>
            </a:r>
            <a:r>
              <a:rPr lang="en-US" sz="1600">
                <a:latin typeface="Galano Grotesque" pitchFamily="2" charset="77"/>
              </a:rPr>
              <a:t> Lead Conversion Rate: 30-40%</a:t>
            </a:r>
          </a:p>
          <a:p>
            <a:pPr algn="ctr"/>
            <a:r>
              <a:rPr lang="en-US" sz="1600">
                <a:latin typeface="Galano Grotesque" pitchFamily="2" charset="77"/>
              </a:rPr>
              <a:t>(*insert average lead conversion rate of prospect*)</a:t>
            </a: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sz="1600">
                <a:latin typeface="Galano Grotesque" pitchFamily="2" charset="77"/>
              </a:rPr>
              <a:t>Average Sale: $2,000 (*insert average sale of prospect*)</a:t>
            </a: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sz="1600">
                <a:latin typeface="Galano Grotesque" pitchFamily="2" charset="77"/>
              </a:rPr>
              <a:t>Potential Leads From Promotion: 200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2576F8-5556-7452-B0C3-1EE76F612A1E}"/>
              </a:ext>
            </a:extLst>
          </p:cNvPr>
          <p:cNvSpPr/>
          <p:nvPr/>
        </p:nvSpPr>
        <p:spPr>
          <a:xfrm>
            <a:off x="4644272" y="1566315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Galano Grotesque"/>
              </a:rPr>
              <a:t>200 leads x 35% = 70 Leads Delivered</a:t>
            </a:r>
          </a:p>
          <a:p>
            <a:pPr algn="ctr"/>
            <a:endParaRPr lang="en-US" sz="2000">
              <a:latin typeface="Galano Grotesque" pitchFamily="2" charset="77"/>
            </a:endParaRPr>
          </a:p>
          <a:p>
            <a:pPr algn="ctr"/>
            <a:r>
              <a:rPr lang="en-US" sz="2000">
                <a:latin typeface="Galano Grotesque"/>
              </a:rPr>
              <a:t>70 x $2,000 = $140,000</a:t>
            </a:r>
            <a:endParaRPr lang="en-US" sz="2000">
              <a:latin typeface="Galano Grotesque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79202D-80A9-5D03-10AB-474ACF5DCEB4}"/>
              </a:ext>
            </a:extLst>
          </p:cNvPr>
          <p:cNvSpPr/>
          <p:nvPr/>
        </p:nvSpPr>
        <p:spPr>
          <a:xfrm>
            <a:off x="8335543" y="1563149"/>
            <a:ext cx="2903455" cy="40258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r>
              <a:rPr lang="en-US" b="1">
                <a:latin typeface="Galano Grotesque"/>
              </a:rPr>
              <a:t>$140,000 in sales from ONE promotion!</a:t>
            </a:r>
            <a:endParaRPr lang="en-US" sz="1600">
              <a:latin typeface="Galano Grotesque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  <a:p>
            <a:pPr algn="ctr"/>
            <a:endParaRPr lang="en-US" sz="1400">
              <a:latin typeface="Galano Grotesque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>
              <a:latin typeface="Galano Grotesque" pitchFamily="2" charset="77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093652-10D9-C9DF-1C50-CB546A0A9210}"/>
              </a:ext>
            </a:extLst>
          </p:cNvPr>
          <p:cNvSpPr/>
          <p:nvPr/>
        </p:nvSpPr>
        <p:spPr>
          <a:xfrm>
            <a:off x="8504525" y="4294652"/>
            <a:ext cx="2564737" cy="11647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Galano Grotesque"/>
              </a:rPr>
              <a:t>Not including: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Opt-ins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Lead-Gen Question Data</a:t>
            </a:r>
            <a:endParaRPr lang="en-US" sz="1400">
              <a:solidFill>
                <a:srgbClr val="241F20"/>
              </a:solidFill>
              <a:latin typeface="Galano Grotesque"/>
            </a:endParaRPr>
          </a:p>
          <a:p>
            <a:pPr algn="ctr"/>
            <a:r>
              <a:rPr lang="en-US" sz="1400">
                <a:latin typeface="Galano Grotesque"/>
              </a:rPr>
              <a:t>Brand Awareness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7093A63-1669-9FB9-74F8-86C538FE02EA}"/>
              </a:ext>
            </a:extLst>
          </p:cNvPr>
          <p:cNvSpPr/>
          <p:nvPr/>
        </p:nvSpPr>
        <p:spPr>
          <a:xfrm>
            <a:off x="3902530" y="3287486"/>
            <a:ext cx="740227" cy="5769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BDC154A-8FEC-4044-C064-6BE0D388103B}"/>
              </a:ext>
            </a:extLst>
          </p:cNvPr>
          <p:cNvSpPr/>
          <p:nvPr/>
        </p:nvSpPr>
        <p:spPr>
          <a:xfrm>
            <a:off x="7592787" y="3287486"/>
            <a:ext cx="740227" cy="5769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DD2259-C3C4-DDD3-69B1-8E6D18D1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838" y="1017942"/>
            <a:ext cx="810159" cy="1391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0204EC-14A4-A1EA-002D-48FA866DE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26" y="5138865"/>
            <a:ext cx="1652752" cy="1292985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A94C8E90-AC98-44FE-C98E-CF5C57537D34}"/>
              </a:ext>
            </a:extLst>
          </p:cNvPr>
          <p:cNvSpPr txBox="1">
            <a:spLocks/>
          </p:cNvSpPr>
          <p:nvPr/>
        </p:nvSpPr>
        <p:spPr>
          <a:xfrm>
            <a:off x="502318" y="194678"/>
            <a:ext cx="10515600" cy="13255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5400">
                <a:latin typeface="Galano Grotesque"/>
              </a:rPr>
              <a:t>By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the Numbers: Hot Leads</a:t>
            </a:r>
          </a:p>
          <a:p>
            <a:r>
              <a:rPr lang="en-US">
                <a:solidFill>
                  <a:srgbClr val="2474DB"/>
                </a:solidFill>
                <a:latin typeface="Galano Grotesque"/>
              </a:rPr>
              <a:t>Home Services</a:t>
            </a:r>
            <a:endParaRPr lang="en-US" sz="20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ECE105-8BBB-2AD4-17C1-3112596A9679}"/>
              </a:ext>
            </a:extLst>
          </p:cNvPr>
          <p:cNvSpPr/>
          <p:nvPr/>
        </p:nvSpPr>
        <p:spPr>
          <a:xfrm>
            <a:off x="1709648" y="5738838"/>
            <a:ext cx="8772702" cy="10250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Galano Grotesque" pitchFamily="2" charset="77"/>
              </a:rPr>
              <a:t>Lead Generating Promotions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Galano Grotesque" pitchFamily="2" charset="77"/>
              </a:rPr>
              <a:t>provide you with HOT leads!</a:t>
            </a:r>
          </a:p>
        </p:txBody>
      </p:sp>
    </p:spTree>
    <p:extLst>
      <p:ext uri="{BB962C8B-B14F-4D97-AF65-F5344CB8AC3E}">
        <p14:creationId xmlns:p14="http://schemas.microsoft.com/office/powerpoint/2010/main" val="75124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FEF00-B817-2118-B650-035E2001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Galano Grotesque"/>
              </a:rPr>
              <a:t>Example Case Study (insert </a:t>
            </a:r>
            <a:br>
              <a:rPr lang="en-US">
                <a:latin typeface="Galano Grotesque"/>
              </a:rPr>
            </a:br>
            <a:r>
              <a:rPr lang="en-US">
                <a:latin typeface="Galano Grotesque"/>
              </a:rPr>
              <a:t>your own!)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FFD92-F113-02B6-FA13-D2BBFAFD6FBF}"/>
              </a:ext>
            </a:extLst>
          </p:cNvPr>
          <p:cNvSpPr txBox="1"/>
          <p:nvPr/>
        </p:nvSpPr>
        <p:spPr>
          <a:xfrm>
            <a:off x="418834" y="1595640"/>
            <a:ext cx="4572000" cy="263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Goal: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Local Prize: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Entries: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Lead-Gen Questions: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Sponsor Opt-ins: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Galano Grotesque"/>
              </a:rPr>
              <a:t>Advertiser Feedback: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latin typeface="Galano Grotesque"/>
              </a:rPr>
              <a:t>Revenue:</a:t>
            </a:r>
            <a:endParaRPr lang="en-US" sz="1600" b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E601A7-5A24-364B-9027-2F241A0F5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9319" y="648188"/>
            <a:ext cx="5030255" cy="5561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4D2E52-F69A-E245-700D-6278AAB3D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0" y="5946902"/>
            <a:ext cx="727660" cy="719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D1502-6122-4DED-DF20-02C1423FB381}"/>
              </a:ext>
            </a:extLst>
          </p:cNvPr>
          <p:cNvSpPr txBox="1"/>
          <p:nvPr/>
        </p:nvSpPr>
        <p:spPr>
          <a:xfrm>
            <a:off x="838200" y="5890940"/>
            <a:ext cx="216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Galano Grotesque" pitchFamily="2" charset="77"/>
              </a:rPr>
              <a:t>Find more case studies on the Second Street Lab!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50EE2-8836-6611-302A-E4EF519D10F7}"/>
              </a:ext>
            </a:extLst>
          </p:cNvPr>
          <p:cNvSpPr txBox="1"/>
          <p:nvPr/>
        </p:nvSpPr>
        <p:spPr>
          <a:xfrm>
            <a:off x="8112469" y="2644168"/>
            <a:ext cx="2343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Galano Grotesque" pitchFamily="2" charset="77"/>
              </a:rPr>
              <a:t>Insert screenshot of promotion here!</a:t>
            </a:r>
          </a:p>
        </p:txBody>
      </p:sp>
    </p:spTree>
    <p:extLst>
      <p:ext uri="{BB962C8B-B14F-4D97-AF65-F5344CB8AC3E}">
        <p14:creationId xmlns:p14="http://schemas.microsoft.com/office/powerpoint/2010/main" val="3235984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1674-7515-6881-B76A-EDFC5A45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A1A7A-6166-B42A-36B7-316098CD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The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Bottom Line</a:t>
            </a:r>
            <a:br>
              <a:rPr lang="en-US" sz="5400">
                <a:solidFill>
                  <a:srgbClr val="2474DB"/>
                </a:solidFill>
                <a:latin typeface="Galano Grotesque"/>
              </a:rPr>
            </a:br>
            <a:r>
              <a:rPr lang="en-US">
                <a:latin typeface="Galano Grotesque"/>
              </a:rPr>
              <a:t>The perfect solution for your business</a:t>
            </a:r>
            <a:endParaRPr lang="en-US" sz="5400">
              <a:solidFill>
                <a:srgbClr val="2474DB"/>
              </a:solidFill>
              <a:latin typeface="Galano Grotesque"/>
            </a:endParaRP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DCD24197-4CDA-113E-DED2-6F349997ED93}"/>
              </a:ext>
            </a:extLst>
          </p:cNvPr>
          <p:cNvSpPr/>
          <p:nvPr/>
        </p:nvSpPr>
        <p:spPr>
          <a:xfrm>
            <a:off x="1" y="2355351"/>
            <a:ext cx="4663440" cy="214729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Galano Grotesque" pitchFamily="2" charset="77"/>
              </a:rPr>
              <a:t>Promotions don’t just get attention—they turn that attention into </a:t>
            </a:r>
            <a:r>
              <a:rPr lang="en-US" sz="2000" b="1">
                <a:solidFill>
                  <a:schemeClr val="bg1"/>
                </a:solidFill>
                <a:latin typeface="Galano Grotesque" pitchFamily="2" charset="77"/>
              </a:rPr>
              <a:t>leads and revenue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39DEFCBC-1C4B-FD63-E701-025E741C4DFE}"/>
              </a:ext>
            </a:extLst>
          </p:cNvPr>
          <p:cNvSpPr/>
          <p:nvPr/>
        </p:nvSpPr>
        <p:spPr>
          <a:xfrm>
            <a:off x="3764280" y="2355351"/>
            <a:ext cx="4663440" cy="214729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Galano Grotesque"/>
              </a:rPr>
              <a:t>One Promotion = </a:t>
            </a:r>
            <a:r>
              <a:rPr lang="en-US" sz="2000" b="1">
                <a:solidFill>
                  <a:schemeClr val="bg1"/>
                </a:solidFill>
                <a:latin typeface="Galano Grotesque"/>
              </a:rPr>
              <a:t>Long-Term Marketing Asset</a:t>
            </a:r>
            <a:endParaRPr lang="en-US" sz="2000" b="1">
              <a:solidFill>
                <a:schemeClr val="bg1"/>
              </a:solidFill>
              <a:latin typeface="Galano Grotesque" pitchFamily="2" charset="77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5D866494-B477-F137-5746-19A91E69C4AB}"/>
              </a:ext>
            </a:extLst>
          </p:cNvPr>
          <p:cNvSpPr/>
          <p:nvPr/>
        </p:nvSpPr>
        <p:spPr>
          <a:xfrm>
            <a:off x="7528561" y="2355351"/>
            <a:ext cx="4663440" cy="2147298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alano Grotesque"/>
              </a:rPr>
              <a:t>Fun</a:t>
            </a:r>
            <a:r>
              <a:rPr lang="en-US" sz="2000">
                <a:solidFill>
                  <a:schemeClr val="bg1"/>
                </a:solidFill>
                <a:latin typeface="Galano Grotesque"/>
              </a:rPr>
              <a:t> for consumers, </a:t>
            </a:r>
            <a:r>
              <a:rPr lang="en-US" sz="2000" b="1">
                <a:solidFill>
                  <a:schemeClr val="bg1"/>
                </a:solidFill>
                <a:latin typeface="Galano Grotesque"/>
              </a:rPr>
              <a:t>powerful</a:t>
            </a:r>
            <a:r>
              <a:rPr lang="en-US" sz="2000">
                <a:solidFill>
                  <a:schemeClr val="bg1"/>
                </a:solidFill>
                <a:latin typeface="Galano Grotesque"/>
              </a:rPr>
              <a:t> for YOU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40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3388F5-4B2E-282A-2F3B-F17E288A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7" y="1713686"/>
            <a:ext cx="10515600" cy="986102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Galano Grotesque"/>
              </a:rPr>
              <a:t>Let’s get started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9CC6B-7407-4D26-8D37-84050025C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667" y="2947672"/>
            <a:ext cx="10515600" cy="15001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400">
                <a:solidFill>
                  <a:schemeClr val="accent2"/>
                </a:solidFill>
                <a:latin typeface="Galano Grotesque"/>
              </a:rPr>
              <a:t>Ready to start </a:t>
            </a:r>
            <a:endParaRPr lang="en-US" sz="4400">
              <a:solidFill>
                <a:schemeClr val="accent2"/>
              </a:solidFill>
            </a:endParaRPr>
          </a:p>
          <a:p>
            <a:pPr algn="ctr">
              <a:spcBef>
                <a:spcPts val="100"/>
              </a:spcBef>
            </a:pPr>
            <a:r>
              <a:rPr lang="en-US" sz="4400">
                <a:solidFill>
                  <a:schemeClr val="accent2"/>
                </a:solidFill>
                <a:latin typeface="Galano Grotesque"/>
              </a:rPr>
              <a:t>growing leads with us </a:t>
            </a:r>
            <a:endParaRPr lang="en-US" sz="4400">
              <a:solidFill>
                <a:schemeClr val="accent2"/>
              </a:solidFill>
            </a:endParaRPr>
          </a:p>
          <a:p>
            <a:pPr algn="ctr">
              <a:spcBef>
                <a:spcPts val="100"/>
              </a:spcBef>
            </a:pPr>
            <a:r>
              <a:rPr lang="en-US" sz="4400">
                <a:solidFill>
                  <a:schemeClr val="accent2"/>
                </a:solidFill>
                <a:latin typeface="Galano Grotesque"/>
              </a:rPr>
              <a:t>with promotions?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192D3-9767-B621-8238-7BFD72B9DE48}"/>
              </a:ext>
            </a:extLst>
          </p:cNvPr>
          <p:cNvSpPr txBox="1">
            <a:spLocks/>
          </p:cNvSpPr>
          <p:nvPr/>
        </p:nvSpPr>
        <p:spPr>
          <a:xfrm>
            <a:off x="214054" y="5958229"/>
            <a:ext cx="8896350" cy="647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Galano Grotesque"/>
              </a:rPr>
              <a:t>Contact: [Your Name / Company / Email]</a:t>
            </a: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078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ED349-BA12-031D-135E-D61D54A06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03528B-552C-B429-8B1E-25BF2201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7" y="2455230"/>
            <a:ext cx="10515600" cy="986102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latin typeface="Galano Grotesque"/>
              </a:rPr>
              <a:t>Sample Sales Sheets</a:t>
            </a:r>
            <a:br>
              <a:rPr lang="en-US" sz="6000">
                <a:solidFill>
                  <a:schemeClr val="bg1"/>
                </a:solidFill>
                <a:latin typeface="Galano Grotesque"/>
              </a:rPr>
            </a:br>
            <a:r>
              <a:rPr lang="en-US" sz="8000">
                <a:solidFill>
                  <a:schemeClr val="bg1"/>
                </a:solidFill>
                <a:latin typeface="Galano Grotesque"/>
              </a:rPr>
              <a:t>Newspaper</a:t>
            </a:r>
            <a:endParaRPr lang="en-US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414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05EB41-D85A-F4B4-2CF0-1F89052A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743FE4-B205-C67C-D9C2-13D2CBAF342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90F0C6-1401-948D-3DC7-071F42DDC8FD}"/>
              </a:ext>
            </a:extLst>
          </p:cNvPr>
          <p:cNvSpPr/>
          <p:nvPr/>
        </p:nvSpPr>
        <p:spPr>
          <a:xfrm>
            <a:off x="610965" y="823332"/>
            <a:ext cx="10980071" cy="59563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96E395-451B-B0EE-F30D-144E23285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82793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solidFill>
                  <a:schemeClr val="accent1"/>
                </a:solidFill>
                <a:latin typeface="Galano Grotesque"/>
              </a:rPr>
              <a:t>College Basketball Bracket Title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B8B3FE4-05DA-0605-637E-D56891673D7F}"/>
              </a:ext>
            </a:extLst>
          </p:cNvPr>
          <p:cNvGraphicFramePr/>
          <p:nvPr/>
        </p:nvGraphicFramePr>
        <p:xfrm>
          <a:off x="1273409" y="900080"/>
          <a:ext cx="9652425" cy="5599923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(4 times during tournament)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impressions</a:t>
                      </a:r>
                      <a:endParaRPr lang="en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77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Full page contest promotional </a:t>
                      </a: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to run to run every other week during promotion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Half-page contest promotional </a:t>
                      </a: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 to run every other week during promotion</a:t>
                      </a:r>
                      <a:endParaRPr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5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10 promo ads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in our Daily Newsletter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 sent out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$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10,000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2D2ED6-0B72-D6A3-1F35-7B1AB246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99F2706-3B66-F124-1ADC-7A8FC46E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E394D-796B-6405-A99D-5D06D501EC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CB18A-DD74-A928-635D-C168F0D197B4}"/>
              </a:ext>
            </a:extLst>
          </p:cNvPr>
          <p:cNvSpPr/>
          <p:nvPr/>
        </p:nvSpPr>
        <p:spPr>
          <a:xfrm>
            <a:off x="718361" y="1667156"/>
            <a:ext cx="10755052" cy="3516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4703193-00EE-8D15-4D93-DB2548ADA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>
                <a:solidFill>
                  <a:schemeClr val="accent1"/>
                </a:solidFill>
                <a:latin typeface="Galano Grotesque"/>
              </a:rPr>
              <a:t>College Basketball Bracket Supporting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  <a:endParaRPr lang="en-US" sz="1600"/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C917E6F-0AA7-A5F7-D1CE-021730CE7027}"/>
              </a:ext>
            </a:extLst>
          </p:cNvPr>
          <p:cNvGraphicFramePr/>
          <p:nvPr/>
        </p:nvGraphicFramePr>
        <p:xfrm>
          <a:off x="1273409" y="1907557"/>
          <a:ext cx="9652425" cy="303857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24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60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on ¼ page contest promotional ad </a:t>
                      </a: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 to run to run every other week during promotion</a:t>
                      </a:r>
                      <a:endParaRPr lang="en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sent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B435F4-6EE8-B5E0-B3D5-CE528E12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2799-2552-EEAF-6995-1F3B95F1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26" y="841849"/>
            <a:ext cx="10614787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latin typeface="Galano Grotesque"/>
              </a:rPr>
              <a:t>Turn</a:t>
            </a:r>
            <a:r>
              <a:rPr lang="en-US" sz="4400" dirty="0">
                <a:solidFill>
                  <a:schemeClr val="bg1"/>
                </a:solidFill>
                <a:latin typeface="Galano Grotesque"/>
              </a:rPr>
              <a:t> Engagement</a:t>
            </a:r>
            <a:r>
              <a:rPr lang="en-US" sz="4400" dirty="0">
                <a:latin typeface="Galano Grotesque"/>
              </a:rPr>
              <a:t> </a:t>
            </a:r>
            <a:br>
              <a:rPr lang="en-US" sz="4400" dirty="0">
                <a:latin typeface="Galano Grotesque"/>
              </a:rPr>
            </a:br>
            <a:r>
              <a:rPr lang="en-US" sz="4400" b="0" dirty="0">
                <a:solidFill>
                  <a:schemeClr val="bg1"/>
                </a:solidFill>
                <a:latin typeface="Galano Grotesque"/>
              </a:rPr>
              <a:t>into</a:t>
            </a:r>
            <a:r>
              <a:rPr lang="en-US" sz="4400" dirty="0">
                <a:latin typeface="Galano Grotesque"/>
              </a:rPr>
              <a:t> </a:t>
            </a:r>
            <a:r>
              <a:rPr lang="en-US" sz="4400" dirty="0">
                <a:solidFill>
                  <a:schemeClr val="accent3"/>
                </a:solidFill>
                <a:latin typeface="Galano Grotesque"/>
              </a:rPr>
              <a:t>Actionable Leads</a:t>
            </a:r>
            <a:br>
              <a:rPr lang="en-US" sz="4400" dirty="0">
                <a:latin typeface="Galano Grotesque"/>
              </a:rPr>
            </a:br>
            <a:r>
              <a:rPr lang="en-US" sz="4400" b="0" dirty="0">
                <a:solidFill>
                  <a:schemeClr val="bg1"/>
                </a:solidFill>
                <a:latin typeface="Galano Grotesque"/>
              </a:rPr>
              <a:t>with</a:t>
            </a:r>
            <a:r>
              <a:rPr lang="en-US" sz="4400" dirty="0">
                <a:latin typeface="Galano Grotesque"/>
              </a:rPr>
              <a:t> </a:t>
            </a:r>
            <a:r>
              <a:rPr lang="en-US" sz="4400" dirty="0">
                <a:solidFill>
                  <a:schemeClr val="accent2"/>
                </a:solidFill>
                <a:latin typeface="Galano Grotesque"/>
              </a:rPr>
              <a:t>National Sports Promotions</a:t>
            </a:r>
          </a:p>
        </p:txBody>
      </p:sp>
      <p:pic>
        <p:nvPicPr>
          <p:cNvPr id="6" name="Picture 5" descr="A screenshot of a basketball game&#10;&#10;AI-generated content may be incorrect.">
            <a:extLst>
              <a:ext uri="{FF2B5EF4-FFF2-40B4-BE49-F238E27FC236}">
                <a16:creationId xmlns:a16="http://schemas.microsoft.com/office/drawing/2014/main" id="{6B77ED5B-AAC7-0A88-9AAF-32B4D5AC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879" r="111" b="109"/>
          <a:stretch>
            <a:fillRect/>
          </a:stretch>
        </p:blipFill>
        <p:spPr>
          <a:xfrm>
            <a:off x="1781133" y="2615175"/>
            <a:ext cx="8819222" cy="3934283"/>
          </a:xfrm>
          <a:prstGeom prst="round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6534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C7FFE-AA38-4DDC-59E3-577F3E93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A123EBE-101F-B63C-5F53-787EA9A5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7" y="2455230"/>
            <a:ext cx="10515600" cy="986102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latin typeface="Galano Grotesque"/>
              </a:rPr>
              <a:t>Sample Sales Sheets</a:t>
            </a:r>
            <a:br>
              <a:rPr lang="en-US" sz="6000">
                <a:solidFill>
                  <a:schemeClr val="bg1"/>
                </a:solidFill>
                <a:latin typeface="Galano Grotesque"/>
              </a:rPr>
            </a:br>
            <a:r>
              <a:rPr lang="en-US" sz="8000">
                <a:solidFill>
                  <a:schemeClr val="bg1"/>
                </a:solidFill>
                <a:latin typeface="Galano Grotesque"/>
              </a:rPr>
              <a:t>Magazine</a:t>
            </a:r>
            <a:endParaRPr lang="en-US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743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05EB41-D85A-F4B4-2CF0-1F89052A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743FE4-B205-C67C-D9C2-13D2CBAF342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90F0C6-1401-948D-3DC7-071F42DDC8FD}"/>
              </a:ext>
            </a:extLst>
          </p:cNvPr>
          <p:cNvSpPr/>
          <p:nvPr/>
        </p:nvSpPr>
        <p:spPr>
          <a:xfrm>
            <a:off x="610965" y="724798"/>
            <a:ext cx="10980071" cy="60286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96E395-451B-B0EE-F30D-144E23285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82793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solidFill>
                  <a:schemeClr val="accent1"/>
                </a:solidFill>
                <a:latin typeface="Galano Grotesque"/>
              </a:rPr>
              <a:t>College Basketball Bracket Title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B8B3FE4-05DA-0605-637E-D56891673D7F}"/>
              </a:ext>
            </a:extLst>
          </p:cNvPr>
          <p:cNvGraphicFramePr/>
          <p:nvPr/>
        </p:nvGraphicFramePr>
        <p:xfrm>
          <a:off x="1273409" y="948322"/>
          <a:ext cx="9652425" cy="5574647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(4 times during tournament)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impressions</a:t>
                      </a:r>
                      <a:endParaRPr lang="en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Print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Full-page promotional ad 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[# of months contest is running] monthly premium full-color ads</a:t>
                      </a:r>
                      <a:endParaRPr lang="en-US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5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10 promo ads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in our Daily Newsletter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 sent out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$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10,000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2D2ED6-0B72-D6A3-1F35-7B1AB246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22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99F2706-3B66-F124-1ADC-7A8FC46E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E394D-796B-6405-A99D-5D06D501EC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CB18A-DD74-A928-635D-C168F0D197B4}"/>
              </a:ext>
            </a:extLst>
          </p:cNvPr>
          <p:cNvSpPr/>
          <p:nvPr/>
        </p:nvSpPr>
        <p:spPr>
          <a:xfrm>
            <a:off x="718361" y="1667156"/>
            <a:ext cx="10755052" cy="3516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4703193-00EE-8D15-4D93-DB2548ADA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>
                <a:solidFill>
                  <a:schemeClr val="accent1"/>
                </a:solidFill>
                <a:latin typeface="Galano Grotesque"/>
              </a:rPr>
              <a:t>College Basketball Bracket Supporting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  <a:endParaRPr lang="en-US" sz="1600"/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C917E6F-0AA7-A5F7-D1CE-021730CE7027}"/>
              </a:ext>
            </a:extLst>
          </p:cNvPr>
          <p:cNvGraphicFramePr/>
          <p:nvPr/>
        </p:nvGraphicFramePr>
        <p:xfrm>
          <a:off x="1270835" y="1922688"/>
          <a:ext cx="9652425" cy="3007439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Print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¼ page promotional ad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[# of months contest is running] monthly full-color ads</a:t>
                      </a:r>
                      <a:endParaRPr lang="en-US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sent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B435F4-6EE8-B5E0-B3D5-CE528E12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21BCCC-227B-32D1-525C-9842F17E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9B702B-0828-3437-7553-AA2B2871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7" y="2455230"/>
            <a:ext cx="10515600" cy="986102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latin typeface="Galano Grotesque"/>
              </a:rPr>
              <a:t>Sample Sales Sheets</a:t>
            </a:r>
            <a:br>
              <a:rPr lang="en-US" sz="6000">
                <a:solidFill>
                  <a:schemeClr val="bg1"/>
                </a:solidFill>
                <a:latin typeface="Galano Grotesque"/>
              </a:rPr>
            </a:br>
            <a:r>
              <a:rPr lang="en-US" sz="8000">
                <a:solidFill>
                  <a:schemeClr val="bg1"/>
                </a:solidFill>
                <a:latin typeface="Galano Grotesque"/>
              </a:rPr>
              <a:t>TV</a:t>
            </a:r>
            <a:endParaRPr lang="en-US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900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05EB41-D85A-F4B4-2CF0-1F89052A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743FE4-B205-C67C-D9C2-13D2CBAF342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90F0C6-1401-948D-3DC7-071F42DDC8FD}"/>
              </a:ext>
            </a:extLst>
          </p:cNvPr>
          <p:cNvSpPr/>
          <p:nvPr/>
        </p:nvSpPr>
        <p:spPr>
          <a:xfrm>
            <a:off x="610965" y="724798"/>
            <a:ext cx="10980071" cy="60286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96E395-451B-B0EE-F30D-144E23285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82793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solidFill>
                  <a:schemeClr val="accent1"/>
                </a:solidFill>
                <a:latin typeface="Galano Grotesque"/>
              </a:rPr>
              <a:t>College Basketball Bracket Title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B8B3FE4-05DA-0605-637E-D56891673D7F}"/>
              </a:ext>
            </a:extLst>
          </p:cNvPr>
          <p:cNvGraphicFramePr/>
          <p:nvPr/>
        </p:nvGraphicFramePr>
        <p:xfrm>
          <a:off x="1273409" y="808114"/>
          <a:ext cx="9652425" cy="5857931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(4 times during tournament)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impressions</a:t>
                      </a:r>
                      <a:endParaRPr lang="en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10757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TV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Sportscaster to mention contest &amp; sponsor nightly during basketball score recaps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Audio/video ID in :30 shared promotional spots, Mon-Fri, 6a-12a (minimum 15/week)</a:t>
                      </a:r>
                      <a:endParaRPr lang="en-US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Audio/video ID in :15 reminder shared promo spots, Saturday, 6a-12a (5/week)</a:t>
                      </a:r>
                      <a:endParaRPr lang="en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5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10 promo ads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in our Daily Newsletter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 sent out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$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10,000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2D2ED6-0B72-D6A3-1F35-7B1AB246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41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99F2706-3B66-F124-1ADC-7A8FC46E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E394D-796B-6405-A99D-5D06D501EC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CB18A-DD74-A928-635D-C168F0D197B4}"/>
              </a:ext>
            </a:extLst>
          </p:cNvPr>
          <p:cNvSpPr/>
          <p:nvPr/>
        </p:nvSpPr>
        <p:spPr>
          <a:xfrm>
            <a:off x="718361" y="1667156"/>
            <a:ext cx="10755052" cy="3516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4703193-00EE-8D15-4D93-DB2548ADA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>
                <a:solidFill>
                  <a:schemeClr val="accent1"/>
                </a:solidFill>
                <a:latin typeface="Galano Grotesque"/>
              </a:rPr>
              <a:t>College Basketball Bracket Supporting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  <a:endParaRPr lang="en-US" sz="1600"/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C917E6F-0AA7-A5F7-D1CE-021730CE7027}"/>
              </a:ext>
            </a:extLst>
          </p:cNvPr>
          <p:cNvGraphicFramePr/>
          <p:nvPr/>
        </p:nvGraphicFramePr>
        <p:xfrm>
          <a:off x="1268043" y="1878136"/>
          <a:ext cx="9652425" cy="310075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24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80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TV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Video ID in :30 shared promotional spots, Mon-Fri, 6a-12a (minimum 15/week)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Video ID in :15 reminder shared promo spots, Saturday, 6a-12a (5/week)</a:t>
                      </a:r>
                      <a:endParaRPr lang="en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sent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B435F4-6EE8-B5E0-B3D5-CE528E12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8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1E3D1-77E3-CA7F-72ED-54F72C7A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BBC93D9-3D2C-3C04-561C-7459684D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7" y="2455230"/>
            <a:ext cx="10515600" cy="986102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latin typeface="Galano Grotesque"/>
              </a:rPr>
              <a:t>Sample Sales Sheets</a:t>
            </a:r>
            <a:br>
              <a:rPr lang="en-US" sz="6000">
                <a:solidFill>
                  <a:schemeClr val="bg1"/>
                </a:solidFill>
                <a:latin typeface="Galano Grotesque"/>
              </a:rPr>
            </a:br>
            <a:r>
              <a:rPr lang="en-US" sz="8000">
                <a:solidFill>
                  <a:schemeClr val="bg1"/>
                </a:solidFill>
                <a:latin typeface="Galano Grotesque"/>
              </a:rPr>
              <a:t>Radio</a:t>
            </a:r>
            <a:endParaRPr lang="en-US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971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05EB41-D85A-F4B4-2CF0-1F89052A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743FE4-B205-C67C-D9C2-13D2CBAF342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90F0C6-1401-948D-3DC7-071F42DDC8FD}"/>
              </a:ext>
            </a:extLst>
          </p:cNvPr>
          <p:cNvSpPr/>
          <p:nvPr/>
        </p:nvSpPr>
        <p:spPr>
          <a:xfrm>
            <a:off x="610965" y="724798"/>
            <a:ext cx="10980071" cy="60286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96E395-451B-B0EE-F30D-144E23285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82793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solidFill>
                  <a:schemeClr val="accent1"/>
                </a:solidFill>
                <a:latin typeface="Galano Grotesque"/>
              </a:rPr>
              <a:t>College Basketball Bracket Title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B8B3FE4-05DA-0605-637E-D56891673D7F}"/>
              </a:ext>
            </a:extLst>
          </p:cNvPr>
          <p:cNvGraphicFramePr/>
          <p:nvPr/>
        </p:nvGraphicFramePr>
        <p:xfrm>
          <a:off x="1273409" y="808114"/>
          <a:ext cx="9652425" cy="5781861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(4 times during tournament)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impressions</a:t>
                      </a:r>
                      <a:endParaRPr lang="en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77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Radio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Minimum of 55x :30 promotional spots each week (M-F 6a-7p, Sa-Su 8a-4p)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Minimum of 90x :30 streaming promo spots each week (M-F 6a-7p, Sa-Su 8a-4p)</a:t>
                      </a:r>
                      <a:endParaRPr lang="en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20x :30 on-air commercials each week (M-F 6a-7p)</a:t>
                      </a:r>
                      <a:endParaRPr lang="en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5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10 promo ads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in our Daily Newsletter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 sent out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$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10,000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2D2ED6-0B72-D6A3-1F35-7B1AB246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3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99F2706-3B66-F124-1ADC-7A8FC46E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E394D-796B-6405-A99D-5D06D501EC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CB18A-DD74-A928-635D-C168F0D197B4}"/>
              </a:ext>
            </a:extLst>
          </p:cNvPr>
          <p:cNvSpPr/>
          <p:nvPr/>
        </p:nvSpPr>
        <p:spPr>
          <a:xfrm>
            <a:off x="718361" y="1667156"/>
            <a:ext cx="10755052" cy="3516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4703193-00EE-8D15-4D93-DB2548ADA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>
                <a:solidFill>
                  <a:schemeClr val="accent1"/>
                </a:solidFill>
                <a:latin typeface="Galano Grotesque"/>
              </a:rPr>
              <a:t>College Basketball Bracket Supporting Sponsorship</a:t>
            </a:r>
            <a:r>
              <a:rPr lang="en" sz="370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  <a:endParaRPr lang="en-US" sz="1600"/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C917E6F-0AA7-A5F7-D1CE-021730CE7027}"/>
              </a:ext>
            </a:extLst>
          </p:cNvPr>
          <p:cNvGraphicFramePr/>
          <p:nvPr/>
        </p:nvGraphicFramePr>
        <p:xfrm>
          <a:off x="1273409" y="1776178"/>
          <a:ext cx="9652425" cy="328241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24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60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Radio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Minimum of 25x :30 promotional spots each week (M-F 6a-7p, Sa-Su 8a-4p)</a:t>
                      </a:r>
                      <a:endParaRPr lang="en-US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Minimum of 45x :30 streaming promo spots each week (M-F 6a-7p, Sa-Su 8a-4p)</a:t>
                      </a:r>
                      <a:endParaRPr lang="en" sz="16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10x :30 on-air commercials each week (M-F 6a-7p)</a:t>
                      </a:r>
                      <a:endParaRPr lang="en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3 Invitation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sent each round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hank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 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eminder emails to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contest players</a:t>
                      </a:r>
                      <a:r>
                        <a:rPr lang="en" sz="1600">
                          <a:solidFill>
                            <a:schemeClr val="accent1"/>
                          </a:solidFill>
                          <a:latin typeface="Galano Grotesque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$1,000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B435F4-6EE8-B5E0-B3D5-CE528E12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952821-16DB-7083-158F-F12A3B2158E2}"/>
              </a:ext>
            </a:extLst>
          </p:cNvPr>
          <p:cNvSpPr txBox="1">
            <a:spLocks/>
          </p:cNvSpPr>
          <p:nvPr/>
        </p:nvSpPr>
        <p:spPr>
          <a:xfrm>
            <a:off x="200192" y="128074"/>
            <a:ext cx="7663114" cy="312928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chemeClr val="accent4"/>
                </a:solidFill>
                <a:latin typeface="Galano Grotesque"/>
              </a:rPr>
              <a:t>Our Reach</a:t>
            </a:r>
            <a:endParaRPr lang="en-US" sz="8000">
              <a:solidFill>
                <a:schemeClr val="accent4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0323D5-5827-53E4-45F8-3AA1A758185C}"/>
              </a:ext>
            </a:extLst>
          </p:cNvPr>
          <p:cNvSpPr/>
          <p:nvPr/>
        </p:nvSpPr>
        <p:spPr>
          <a:xfrm>
            <a:off x="3403520" y="3875808"/>
            <a:ext cx="2330287" cy="23317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F9F3D4-5DE2-94D5-373A-F712C083621F}"/>
              </a:ext>
            </a:extLst>
          </p:cNvPr>
          <p:cNvSpPr/>
          <p:nvPr/>
        </p:nvSpPr>
        <p:spPr>
          <a:xfrm>
            <a:off x="6193386" y="3878055"/>
            <a:ext cx="2331769" cy="232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DFC193-0007-0852-7687-164B2930A4A7}"/>
              </a:ext>
            </a:extLst>
          </p:cNvPr>
          <p:cNvSpPr/>
          <p:nvPr/>
        </p:nvSpPr>
        <p:spPr>
          <a:xfrm>
            <a:off x="9605736" y="1320406"/>
            <a:ext cx="2330127" cy="23307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  <a:cs typeface="Calibri"/>
            </a:endParaRPr>
          </a:p>
          <a:p>
            <a:pPr algn="ctr"/>
            <a:endParaRPr lang="en-US">
              <a:latin typeface="Galano Grotesque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8D6BCF-5492-8818-52D7-C88829917524}"/>
              </a:ext>
            </a:extLst>
          </p:cNvPr>
          <p:cNvSpPr/>
          <p:nvPr/>
        </p:nvSpPr>
        <p:spPr>
          <a:xfrm>
            <a:off x="256578" y="1268923"/>
            <a:ext cx="2329686" cy="2331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  <a:ea typeface="Calibri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25C411-9AEB-ECB3-BB1F-9AFB845D14B8}"/>
              </a:ext>
            </a:extLst>
          </p:cNvPr>
          <p:cNvSpPr/>
          <p:nvPr/>
        </p:nvSpPr>
        <p:spPr>
          <a:xfrm>
            <a:off x="7256049" y="1320406"/>
            <a:ext cx="2330888" cy="23302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  <a:ea typeface="Calibri"/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91C86E-8023-E20E-BF4D-8CF06A09CD7C}"/>
              </a:ext>
            </a:extLst>
          </p:cNvPr>
          <p:cNvSpPr/>
          <p:nvPr/>
        </p:nvSpPr>
        <p:spPr>
          <a:xfrm>
            <a:off x="2586264" y="1322931"/>
            <a:ext cx="2328524" cy="23305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  <a:ea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AF2840-2706-BE12-EBC1-4768F7AC6E78}"/>
              </a:ext>
            </a:extLst>
          </p:cNvPr>
          <p:cNvSpPr/>
          <p:nvPr/>
        </p:nvSpPr>
        <p:spPr>
          <a:xfrm>
            <a:off x="4920776" y="1322931"/>
            <a:ext cx="2329285" cy="23277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Galano Grotesque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3E138-9506-3F19-19A6-E0508C38B5F7}"/>
              </a:ext>
            </a:extLst>
          </p:cNvPr>
          <p:cNvSpPr txBox="1"/>
          <p:nvPr/>
        </p:nvSpPr>
        <p:spPr>
          <a:xfrm>
            <a:off x="521782" y="1553848"/>
            <a:ext cx="178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Promotions List Size: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29DF6-5294-F537-A1D8-17C24AAFD8FA}"/>
              </a:ext>
            </a:extLst>
          </p:cNvPr>
          <p:cNvSpPr txBox="1"/>
          <p:nvPr/>
        </p:nvSpPr>
        <p:spPr>
          <a:xfrm>
            <a:off x="532915" y="2644171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578A7-086C-D327-D909-C8D26B49D49C}"/>
              </a:ext>
            </a:extLst>
          </p:cNvPr>
          <p:cNvSpPr txBox="1"/>
          <p:nvPr/>
        </p:nvSpPr>
        <p:spPr>
          <a:xfrm>
            <a:off x="2856674" y="1553848"/>
            <a:ext cx="178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Avg Ad Click-Thru Rate: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30FE8-F8BC-9184-4DC6-06BC3CA76CBA}"/>
              </a:ext>
            </a:extLst>
          </p:cNvPr>
          <p:cNvSpPr txBox="1"/>
          <p:nvPr/>
        </p:nvSpPr>
        <p:spPr>
          <a:xfrm>
            <a:off x="2859668" y="2644171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5E138-9B68-EB67-6165-A1DC1F306723}"/>
              </a:ext>
            </a:extLst>
          </p:cNvPr>
          <p:cNvSpPr txBox="1"/>
          <p:nvPr/>
        </p:nvSpPr>
        <p:spPr>
          <a:xfrm>
            <a:off x="5177611" y="1553848"/>
            <a:ext cx="178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Circulation/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Viewership/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Listenership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2D580-4126-304B-8A42-F3CD87781A70}"/>
              </a:ext>
            </a:extLst>
          </p:cNvPr>
          <p:cNvSpPr txBox="1"/>
          <p:nvPr/>
        </p:nvSpPr>
        <p:spPr>
          <a:xfrm>
            <a:off x="5177611" y="2644171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8F96C-7D8C-05FC-0755-42D1D5385C65}"/>
              </a:ext>
            </a:extLst>
          </p:cNvPr>
          <p:cNvSpPr txBox="1"/>
          <p:nvPr/>
        </p:nvSpPr>
        <p:spPr>
          <a:xfrm>
            <a:off x="7527641" y="1553848"/>
            <a:ext cx="178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Daily Newsletter List Size: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8E578-2E54-6A2B-0277-4BF2C6CA06A9}"/>
              </a:ext>
            </a:extLst>
          </p:cNvPr>
          <p:cNvSpPr txBox="1"/>
          <p:nvPr/>
        </p:nvSpPr>
        <p:spPr>
          <a:xfrm>
            <a:off x="7527641" y="2644171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E576A-0ABF-2C0E-91AE-FF53C43236CE}"/>
              </a:ext>
            </a:extLst>
          </p:cNvPr>
          <p:cNvSpPr txBox="1"/>
          <p:nvPr/>
        </p:nvSpPr>
        <p:spPr>
          <a:xfrm>
            <a:off x="9882514" y="1528440"/>
            <a:ext cx="178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Unique Site Visitors: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A83277-8758-A172-B493-79F1B0E949DF}"/>
              </a:ext>
            </a:extLst>
          </p:cNvPr>
          <p:cNvSpPr txBox="1"/>
          <p:nvPr/>
        </p:nvSpPr>
        <p:spPr>
          <a:xfrm>
            <a:off x="9876947" y="2644171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24AE98-2302-5786-CE18-A3492848B67F}"/>
              </a:ext>
            </a:extLst>
          </p:cNvPr>
          <p:cNvSpPr txBox="1"/>
          <p:nvPr/>
        </p:nvSpPr>
        <p:spPr>
          <a:xfrm>
            <a:off x="3674811" y="4048550"/>
            <a:ext cx="178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Avg # of Sweepstakes Entries</a:t>
            </a:r>
            <a:endParaRPr lang="en-US">
              <a:solidFill>
                <a:schemeClr val="bg1"/>
              </a:solidFill>
              <a:latin typeface="Galano Grotesq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2AFA4-E08B-2BF5-5073-089D2EEE69EA}"/>
              </a:ext>
            </a:extLst>
          </p:cNvPr>
          <p:cNvSpPr txBox="1"/>
          <p:nvPr/>
        </p:nvSpPr>
        <p:spPr>
          <a:xfrm>
            <a:off x="6465418" y="4048550"/>
            <a:ext cx="178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Avg # of Leads Generated</a:t>
            </a:r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6D642E-AEAF-8EE8-CCA9-6E0542E03A2F}"/>
              </a:ext>
            </a:extLst>
          </p:cNvPr>
          <p:cNvSpPr txBox="1"/>
          <p:nvPr/>
        </p:nvSpPr>
        <p:spPr>
          <a:xfrm>
            <a:off x="3674811" y="5067109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CBCC3-852A-66E6-187B-C14FDB7025EF}"/>
              </a:ext>
            </a:extLst>
          </p:cNvPr>
          <p:cNvSpPr txBox="1"/>
          <p:nvPr/>
        </p:nvSpPr>
        <p:spPr>
          <a:xfrm>
            <a:off x="6465418" y="5066483"/>
            <a:ext cx="178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31010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278CD-A68D-F7F1-01BE-DB828E698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A0E8E5-9C28-E4FE-82E1-4CB9EFB9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The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Challenge for Advertisers</a:t>
            </a:r>
            <a:endParaRPr lang="en-US" sz="5400">
              <a:solidFill>
                <a:schemeClr val="accent2"/>
              </a:solidFill>
              <a:latin typeface="Galano Grotesque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F04C4BD-D1FD-B469-EB4B-4A6BB7C89027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517004-057C-734F-C164-04FB7F04FDFF}"/>
              </a:ext>
            </a:extLst>
          </p:cNvPr>
          <p:cNvSpPr/>
          <p:nvPr/>
        </p:nvSpPr>
        <p:spPr>
          <a:xfrm>
            <a:off x="121431" y="1394374"/>
            <a:ext cx="3656167" cy="365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You need a way to </a:t>
            </a:r>
            <a:r>
              <a:rPr lang="en-US" sz="2400" b="1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grow email lists</a:t>
            </a:r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 with people who actually want to hear from you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32903C-10EC-64E3-4940-7B90D6453123}"/>
              </a:ext>
            </a:extLst>
          </p:cNvPr>
          <p:cNvSpPr/>
          <p:nvPr/>
        </p:nvSpPr>
        <p:spPr>
          <a:xfrm>
            <a:off x="2943435" y="3007533"/>
            <a:ext cx="3654603" cy="36566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Traditional 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sign-up forms are boring and low-converting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B06C9B-FA2F-1417-B5F5-EEDD1282E4E9}"/>
              </a:ext>
            </a:extLst>
          </p:cNvPr>
          <p:cNvSpPr/>
          <p:nvPr/>
        </p:nvSpPr>
        <p:spPr>
          <a:xfrm>
            <a:off x="8427830" y="3007533"/>
            <a:ext cx="3657609" cy="36566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You need measurable ROI and long-term value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93E942-7BDD-7733-5028-164E8036D10C}"/>
              </a:ext>
            </a:extLst>
          </p:cNvPr>
          <p:cNvSpPr/>
          <p:nvPr/>
        </p:nvSpPr>
        <p:spPr>
          <a:xfrm>
            <a:off x="5886360" y="1393902"/>
            <a:ext cx="3658412" cy="3656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Audiences are inundated by traditional advertising that doesn't promote real interaction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3365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18B27-755A-3C9F-F09D-11939C8CE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97FEE9-5650-D562-5888-AC4C01369C76}"/>
              </a:ext>
            </a:extLst>
          </p:cNvPr>
          <p:cNvSpPr txBox="1">
            <a:spLocks/>
          </p:cNvSpPr>
          <p:nvPr/>
        </p:nvSpPr>
        <p:spPr>
          <a:xfrm>
            <a:off x="200192" y="128074"/>
            <a:ext cx="7663114" cy="312928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chemeClr val="accent4"/>
                </a:solidFill>
                <a:latin typeface="Galano Grotesque"/>
              </a:rPr>
              <a:t>Our Demos</a:t>
            </a:r>
            <a:endParaRPr lang="en-US" sz="8000">
              <a:solidFill>
                <a:schemeClr val="accent4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37D971-E7B1-D709-7373-78925BC8933F}"/>
              </a:ext>
            </a:extLst>
          </p:cNvPr>
          <p:cNvSpPr/>
          <p:nvPr/>
        </p:nvSpPr>
        <p:spPr>
          <a:xfrm>
            <a:off x="607624" y="1179539"/>
            <a:ext cx="2916936" cy="29169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Galano Grotesque"/>
              </a:rPr>
              <a:t>Male</a:t>
            </a:r>
          </a:p>
          <a:p>
            <a:pPr algn="ctr"/>
            <a:br>
              <a:rPr lang="en-US" sz="2800">
                <a:latin typeface="Galano Grotesque"/>
              </a:rPr>
            </a:br>
            <a:r>
              <a:rPr lang="en-US" sz="2800">
                <a:latin typeface="Galano Grotesque"/>
              </a:rPr>
              <a:t>XX%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916E84-756D-7FA8-DF75-2E2990A746D2}"/>
              </a:ext>
            </a:extLst>
          </p:cNvPr>
          <p:cNvSpPr/>
          <p:nvPr/>
        </p:nvSpPr>
        <p:spPr>
          <a:xfrm>
            <a:off x="3524108" y="1179539"/>
            <a:ext cx="2916936" cy="29169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Galano Grotesque"/>
              </a:rPr>
              <a:t>Female</a:t>
            </a:r>
          </a:p>
          <a:p>
            <a:pPr algn="ctr"/>
            <a:endParaRPr lang="en-US" sz="2800">
              <a:latin typeface="Galano Grotesque"/>
            </a:endParaRPr>
          </a:p>
          <a:p>
            <a:pPr algn="ctr"/>
            <a:r>
              <a:rPr lang="en-US" sz="2800">
                <a:latin typeface="Galano Grotesque"/>
              </a:rPr>
              <a:t>XX%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117601-1ACB-32F3-B9CB-8B3851F7D8B4}"/>
              </a:ext>
            </a:extLst>
          </p:cNvPr>
          <p:cNvSpPr/>
          <p:nvPr/>
        </p:nvSpPr>
        <p:spPr>
          <a:xfrm>
            <a:off x="7080322" y="1613075"/>
            <a:ext cx="3738367" cy="363184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Galano Grotesque" pitchFamily="2" charset="77"/>
              </a:rPr>
              <a:t>Age Ranges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659D43-15C4-7C40-9204-26DDABA0F2AE}"/>
              </a:ext>
            </a:extLst>
          </p:cNvPr>
          <p:cNvSpPr/>
          <p:nvPr/>
        </p:nvSpPr>
        <p:spPr>
          <a:xfrm>
            <a:off x="2065640" y="3812990"/>
            <a:ext cx="2916936" cy="29169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Galano Grotesque"/>
              </a:rPr>
              <a:t>Average HHI</a:t>
            </a:r>
          </a:p>
          <a:p>
            <a:pPr algn="ctr"/>
            <a:endParaRPr lang="en-US" sz="2800">
              <a:latin typeface="Galano Grotesque"/>
            </a:endParaRPr>
          </a:p>
          <a:p>
            <a:pPr algn="ctr"/>
            <a:r>
              <a:rPr lang="en-US" sz="2800">
                <a:latin typeface="Galano Grotesque"/>
              </a:rPr>
              <a:t>$XXX</a:t>
            </a:r>
          </a:p>
        </p:txBody>
      </p:sp>
    </p:spTree>
    <p:extLst>
      <p:ext uri="{BB962C8B-B14F-4D97-AF65-F5344CB8AC3E}">
        <p14:creationId xmlns:p14="http://schemas.microsoft.com/office/powerpoint/2010/main" val="45958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9CEE8B8-835A-83D6-145F-EBC01585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Galano Grotesque"/>
              </a:rPr>
              <a:t>Name</a:t>
            </a:r>
            <a:br>
              <a:rPr lang="en-US">
                <a:latin typeface="Galano Grotesque"/>
              </a:rPr>
            </a:br>
            <a:r>
              <a:rPr lang="en-US">
                <a:latin typeface="Galano Grotesque"/>
              </a:rPr>
              <a:t>Job Title</a:t>
            </a:r>
            <a:br>
              <a:rPr lang="en-US">
                <a:latin typeface="Galano Grotesque"/>
              </a:rPr>
            </a:br>
            <a:r>
              <a:rPr lang="en-US">
                <a:latin typeface="Galano Grotesque"/>
              </a:rPr>
              <a:t>Business Name</a:t>
            </a:r>
            <a:endParaRPr lang="en-US"/>
          </a:p>
        </p:txBody>
      </p:sp>
      <p:pic>
        <p:nvPicPr>
          <p:cNvPr id="23" name="Picture Placeholder 22" descr="A person sitting on a couch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69A267E4-74C9-2640-4CDE-E4F2035390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58A3A8-4096-6DF9-6689-3E261E002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Galano Grotesque"/>
              </a:rPr>
              <a:t>Quote from happy advertiser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D79F1E-2585-D400-3012-29F5C3C4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BD40798-8ED3-CA47-98B2-5093F49879AB}"/>
              </a:ext>
            </a:extLst>
          </p:cNvPr>
          <p:cNvSpPr/>
          <p:nvPr/>
        </p:nvSpPr>
        <p:spPr>
          <a:xfrm>
            <a:off x="617961" y="2668572"/>
            <a:ext cx="387258" cy="3872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76BBA-487D-9749-8F77-DAF6ECB2A54E}"/>
              </a:ext>
            </a:extLst>
          </p:cNvPr>
          <p:cNvSpPr txBox="1"/>
          <p:nvPr/>
        </p:nvSpPr>
        <p:spPr>
          <a:xfrm>
            <a:off x="363311" y="3674601"/>
            <a:ext cx="12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1"/>
                </a:solidFill>
                <a:latin typeface="Galano Grotesque" pitchFamily="2" charset="77"/>
              </a:rPr>
              <a:t>Today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9EFFA-686E-1A47-BA9C-A3E49DE471B5}"/>
              </a:ext>
            </a:extLst>
          </p:cNvPr>
          <p:cNvSpPr txBox="1"/>
          <p:nvPr/>
        </p:nvSpPr>
        <p:spPr>
          <a:xfrm>
            <a:off x="2209066" y="3584777"/>
            <a:ext cx="160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Galano Grotesque" pitchFamily="2" charset="77"/>
              </a:rPr>
              <a:t>Needs Assessment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EB72F4-9393-2441-9B56-F8C76B1C5856}"/>
              </a:ext>
            </a:extLst>
          </p:cNvPr>
          <p:cNvSpPr txBox="1"/>
          <p:nvPr/>
        </p:nvSpPr>
        <p:spPr>
          <a:xfrm>
            <a:off x="2184140" y="4274626"/>
            <a:ext cx="165296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Galano Grotesque"/>
              </a:rPr>
              <a:t>Aligning your goals with this promotion campaign</a:t>
            </a:r>
            <a:endParaRPr lang="en-US" sz="1200">
              <a:latin typeface="Galano Grotesque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CBAA1-020F-C747-A3CD-7D81E0426B14}"/>
              </a:ext>
            </a:extLst>
          </p:cNvPr>
          <p:cNvGrpSpPr/>
          <p:nvPr/>
        </p:nvGrpSpPr>
        <p:grpSpPr>
          <a:xfrm rot="20719758">
            <a:off x="2394134" y="2221294"/>
            <a:ext cx="1284183" cy="1151524"/>
            <a:chOff x="5690847" y="1739900"/>
            <a:chExt cx="3691772" cy="3310402"/>
          </a:xfrm>
        </p:grpSpPr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B045F931-26DE-0243-9797-CB35DDA3939C}"/>
                </a:ext>
              </a:extLst>
            </p:cNvPr>
            <p:cNvSpPr/>
            <p:nvPr/>
          </p:nvSpPr>
          <p:spPr>
            <a:xfrm rot="10800000">
              <a:off x="5882539" y="1739900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9EE168-EA88-C94C-9527-63371847B1CC}"/>
                </a:ext>
              </a:extLst>
            </p:cNvPr>
            <p:cNvSpPr/>
            <p:nvPr/>
          </p:nvSpPr>
          <p:spPr>
            <a:xfrm>
              <a:off x="9070831" y="2988281"/>
              <a:ext cx="227605" cy="327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9F6DA6B4-1359-5744-A0E5-F3AB97EF6036}"/>
                </a:ext>
              </a:extLst>
            </p:cNvPr>
            <p:cNvSpPr/>
            <p:nvPr/>
          </p:nvSpPr>
          <p:spPr>
            <a:xfrm rot="10158941">
              <a:off x="9001095" y="2854357"/>
              <a:ext cx="278963" cy="22433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6EEBEFA-F771-3F4E-B3C2-0AA0E66DD880}"/>
                </a:ext>
              </a:extLst>
            </p:cNvPr>
            <p:cNvSpPr/>
            <p:nvPr/>
          </p:nvSpPr>
          <p:spPr>
            <a:xfrm>
              <a:off x="5874431" y="3395101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C77D1F-41D0-1B4A-BF7E-9240F7CA437A}"/>
                </a:ext>
              </a:extLst>
            </p:cNvPr>
            <p:cNvSpPr/>
            <p:nvPr/>
          </p:nvSpPr>
          <p:spPr>
            <a:xfrm>
              <a:off x="5845359" y="3568483"/>
              <a:ext cx="126268" cy="351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5357E646-9C4A-AE46-9C8A-31295E6FF443}"/>
                </a:ext>
              </a:extLst>
            </p:cNvPr>
            <p:cNvSpPr/>
            <p:nvPr/>
          </p:nvSpPr>
          <p:spPr>
            <a:xfrm rot="20465464">
              <a:off x="5826581" y="3807906"/>
              <a:ext cx="278963" cy="22433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8B91230-BF97-2944-8B13-81F7E68D0215}"/>
                </a:ext>
              </a:extLst>
            </p:cNvPr>
            <p:cNvSpPr/>
            <p:nvPr/>
          </p:nvSpPr>
          <p:spPr>
            <a:xfrm>
              <a:off x="5690847" y="3235371"/>
              <a:ext cx="387258" cy="3872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C3E57D-8452-124D-BF7C-ADA4B5BE855A}"/>
                </a:ext>
              </a:extLst>
            </p:cNvPr>
            <p:cNvSpPr/>
            <p:nvPr/>
          </p:nvSpPr>
          <p:spPr>
            <a:xfrm>
              <a:off x="8995361" y="3235371"/>
              <a:ext cx="387258" cy="3872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00E5106B-4D42-0140-B918-9047AF8A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5151" y="2505533"/>
            <a:ext cx="2064162" cy="69281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DE95563-518A-C0CE-519C-FF12EFADA9D4}"/>
              </a:ext>
            </a:extLst>
          </p:cNvPr>
          <p:cNvGrpSpPr/>
          <p:nvPr/>
        </p:nvGrpSpPr>
        <p:grpSpPr>
          <a:xfrm rot="20719758">
            <a:off x="5035291" y="2225952"/>
            <a:ext cx="1284183" cy="1151524"/>
            <a:chOff x="5690847" y="1739900"/>
            <a:chExt cx="3691772" cy="3310402"/>
          </a:xfrm>
        </p:grpSpPr>
        <p:sp>
          <p:nvSpPr>
            <p:cNvPr id="35" name="Oval 8">
              <a:extLst>
                <a:ext uri="{FF2B5EF4-FFF2-40B4-BE49-F238E27FC236}">
                  <a16:creationId xmlns:a16="http://schemas.microsoft.com/office/drawing/2014/main" id="{3B68D111-22C2-82C7-3DD2-A95C011FCC61}"/>
                </a:ext>
              </a:extLst>
            </p:cNvPr>
            <p:cNvSpPr/>
            <p:nvPr/>
          </p:nvSpPr>
          <p:spPr>
            <a:xfrm rot="10800000">
              <a:off x="5882539" y="1739900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1C72DC-4169-EFC9-98ED-998A77A197EE}"/>
                </a:ext>
              </a:extLst>
            </p:cNvPr>
            <p:cNvSpPr/>
            <p:nvPr/>
          </p:nvSpPr>
          <p:spPr>
            <a:xfrm>
              <a:off x="9070831" y="2988281"/>
              <a:ext cx="227605" cy="327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85D4695C-E861-B242-05FD-9614B298E36D}"/>
                </a:ext>
              </a:extLst>
            </p:cNvPr>
            <p:cNvSpPr/>
            <p:nvPr/>
          </p:nvSpPr>
          <p:spPr>
            <a:xfrm rot="10158941">
              <a:off x="9001095" y="2854357"/>
              <a:ext cx="278963" cy="22433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Oval 8">
              <a:extLst>
                <a:ext uri="{FF2B5EF4-FFF2-40B4-BE49-F238E27FC236}">
                  <a16:creationId xmlns:a16="http://schemas.microsoft.com/office/drawing/2014/main" id="{BD6521C4-8AE7-13CC-82A0-63542F692062}"/>
                </a:ext>
              </a:extLst>
            </p:cNvPr>
            <p:cNvSpPr/>
            <p:nvPr/>
          </p:nvSpPr>
          <p:spPr>
            <a:xfrm>
              <a:off x="5874431" y="3395101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D26DA90-347D-E395-F87C-15CEA5EB508C}"/>
                </a:ext>
              </a:extLst>
            </p:cNvPr>
            <p:cNvSpPr/>
            <p:nvPr/>
          </p:nvSpPr>
          <p:spPr>
            <a:xfrm>
              <a:off x="5845359" y="3568483"/>
              <a:ext cx="126268" cy="351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DBE2DB2A-A84F-52F2-7140-47E546EB2E86}"/>
                </a:ext>
              </a:extLst>
            </p:cNvPr>
            <p:cNvSpPr/>
            <p:nvPr/>
          </p:nvSpPr>
          <p:spPr>
            <a:xfrm rot="20465464">
              <a:off x="5826581" y="3807906"/>
              <a:ext cx="278963" cy="22433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F09937-2E23-3EAC-89A7-3AA8A00AEEBF}"/>
                </a:ext>
              </a:extLst>
            </p:cNvPr>
            <p:cNvSpPr/>
            <p:nvPr/>
          </p:nvSpPr>
          <p:spPr>
            <a:xfrm>
              <a:off x="5690847" y="3235371"/>
              <a:ext cx="387258" cy="3872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A0AB-6F4F-57DF-6BA0-7743B0D35C28}"/>
                </a:ext>
              </a:extLst>
            </p:cNvPr>
            <p:cNvSpPr/>
            <p:nvPr/>
          </p:nvSpPr>
          <p:spPr>
            <a:xfrm>
              <a:off x="8995361" y="3235371"/>
              <a:ext cx="387258" cy="3872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80" name="Triangle 79">
            <a:extLst>
              <a:ext uri="{FF2B5EF4-FFF2-40B4-BE49-F238E27FC236}">
                <a16:creationId xmlns:a16="http://schemas.microsoft.com/office/drawing/2014/main" id="{1467D2AE-83DD-68F5-CE1F-5286451BE96B}"/>
              </a:ext>
            </a:extLst>
          </p:cNvPr>
          <p:cNvSpPr/>
          <p:nvPr/>
        </p:nvSpPr>
        <p:spPr>
          <a:xfrm rot="5400000">
            <a:off x="1862211" y="2748792"/>
            <a:ext cx="278963" cy="22433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9D8A97E-3A59-4ECE-301D-6623C1AD3D74}"/>
              </a:ext>
            </a:extLst>
          </p:cNvPr>
          <p:cNvCxnSpPr/>
          <p:nvPr/>
        </p:nvCxnSpPr>
        <p:spPr>
          <a:xfrm>
            <a:off x="1148867" y="2862962"/>
            <a:ext cx="742950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riangle 81">
            <a:extLst>
              <a:ext uri="{FF2B5EF4-FFF2-40B4-BE49-F238E27FC236}">
                <a16:creationId xmlns:a16="http://schemas.microsoft.com/office/drawing/2014/main" id="{443E4B8C-C589-6ACF-88DF-9DAC073FF062}"/>
              </a:ext>
            </a:extLst>
          </p:cNvPr>
          <p:cNvSpPr/>
          <p:nvPr/>
        </p:nvSpPr>
        <p:spPr>
          <a:xfrm rot="5400000">
            <a:off x="4586770" y="2759640"/>
            <a:ext cx="278963" cy="22433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47905D5-C8C7-3DAF-BCD0-54A8109DE471}"/>
              </a:ext>
            </a:extLst>
          </p:cNvPr>
          <p:cNvCxnSpPr/>
          <p:nvPr/>
        </p:nvCxnSpPr>
        <p:spPr>
          <a:xfrm>
            <a:off x="3873426" y="2873810"/>
            <a:ext cx="742950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904DF80-0723-0B54-A1F6-F3FC7491E221}"/>
              </a:ext>
            </a:extLst>
          </p:cNvPr>
          <p:cNvGrpSpPr/>
          <p:nvPr/>
        </p:nvGrpSpPr>
        <p:grpSpPr>
          <a:xfrm rot="20719758">
            <a:off x="7692516" y="2238004"/>
            <a:ext cx="1284183" cy="1151524"/>
            <a:chOff x="5690847" y="1739900"/>
            <a:chExt cx="3691772" cy="3310402"/>
          </a:xfrm>
        </p:grpSpPr>
        <p:sp>
          <p:nvSpPr>
            <p:cNvPr id="85" name="Oval 8">
              <a:extLst>
                <a:ext uri="{FF2B5EF4-FFF2-40B4-BE49-F238E27FC236}">
                  <a16:creationId xmlns:a16="http://schemas.microsoft.com/office/drawing/2014/main" id="{838226F6-A88C-6B35-AD82-F8BF3B691155}"/>
                </a:ext>
              </a:extLst>
            </p:cNvPr>
            <p:cNvSpPr/>
            <p:nvPr/>
          </p:nvSpPr>
          <p:spPr>
            <a:xfrm rot="10800000">
              <a:off x="5882539" y="1739900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FB812E6-A3CF-36C3-129B-B1E3972EAE44}"/>
                </a:ext>
              </a:extLst>
            </p:cNvPr>
            <p:cNvSpPr/>
            <p:nvPr/>
          </p:nvSpPr>
          <p:spPr>
            <a:xfrm>
              <a:off x="9070831" y="2988281"/>
              <a:ext cx="227605" cy="327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CAD27F10-B8C5-37C7-7146-B10C4EF55DC0}"/>
                </a:ext>
              </a:extLst>
            </p:cNvPr>
            <p:cNvSpPr/>
            <p:nvPr/>
          </p:nvSpPr>
          <p:spPr>
            <a:xfrm rot="10158941">
              <a:off x="9001095" y="2854357"/>
              <a:ext cx="278963" cy="22433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Oval 8">
              <a:extLst>
                <a:ext uri="{FF2B5EF4-FFF2-40B4-BE49-F238E27FC236}">
                  <a16:creationId xmlns:a16="http://schemas.microsoft.com/office/drawing/2014/main" id="{E02F1138-CDAA-2C74-1FAF-146D3F280EE9}"/>
                </a:ext>
              </a:extLst>
            </p:cNvPr>
            <p:cNvSpPr/>
            <p:nvPr/>
          </p:nvSpPr>
          <p:spPr>
            <a:xfrm>
              <a:off x="5874431" y="3395101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0245456-E1D5-A4BE-97FE-792BD9652FE0}"/>
                </a:ext>
              </a:extLst>
            </p:cNvPr>
            <p:cNvSpPr/>
            <p:nvPr/>
          </p:nvSpPr>
          <p:spPr>
            <a:xfrm>
              <a:off x="5845359" y="3568483"/>
              <a:ext cx="126268" cy="351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2CF0B877-A026-C0B3-E85F-88E582BFF1EA}"/>
                </a:ext>
              </a:extLst>
            </p:cNvPr>
            <p:cNvSpPr/>
            <p:nvPr/>
          </p:nvSpPr>
          <p:spPr>
            <a:xfrm rot="20465464">
              <a:off x="5826581" y="3807906"/>
              <a:ext cx="278963" cy="22433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E8F73BA-B902-60E4-2F1A-87C9F6F56B38}"/>
                </a:ext>
              </a:extLst>
            </p:cNvPr>
            <p:cNvSpPr/>
            <p:nvPr/>
          </p:nvSpPr>
          <p:spPr>
            <a:xfrm>
              <a:off x="5690847" y="3235371"/>
              <a:ext cx="387258" cy="3872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5D56BBF-50AC-148D-1072-22D1D9642551}"/>
                </a:ext>
              </a:extLst>
            </p:cNvPr>
            <p:cNvSpPr/>
            <p:nvPr/>
          </p:nvSpPr>
          <p:spPr>
            <a:xfrm>
              <a:off x="8995361" y="3235371"/>
              <a:ext cx="387258" cy="3872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3" name="Triangle 92">
            <a:extLst>
              <a:ext uri="{FF2B5EF4-FFF2-40B4-BE49-F238E27FC236}">
                <a16:creationId xmlns:a16="http://schemas.microsoft.com/office/drawing/2014/main" id="{6E29178C-E322-3B58-E838-585A656D0E46}"/>
              </a:ext>
            </a:extLst>
          </p:cNvPr>
          <p:cNvSpPr/>
          <p:nvPr/>
        </p:nvSpPr>
        <p:spPr>
          <a:xfrm rot="5400000">
            <a:off x="7243995" y="2771692"/>
            <a:ext cx="278963" cy="22433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51C63DD-B8EB-6E0E-8D3B-985A7EB71FBF}"/>
              </a:ext>
            </a:extLst>
          </p:cNvPr>
          <p:cNvCxnSpPr/>
          <p:nvPr/>
        </p:nvCxnSpPr>
        <p:spPr>
          <a:xfrm>
            <a:off x="6530651" y="2885862"/>
            <a:ext cx="742950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riangle 94">
            <a:extLst>
              <a:ext uri="{FF2B5EF4-FFF2-40B4-BE49-F238E27FC236}">
                <a16:creationId xmlns:a16="http://schemas.microsoft.com/office/drawing/2014/main" id="{83DE622C-90EF-EAE4-AC50-C7E08B8B5B54}"/>
              </a:ext>
            </a:extLst>
          </p:cNvPr>
          <p:cNvSpPr/>
          <p:nvPr/>
        </p:nvSpPr>
        <p:spPr>
          <a:xfrm rot="5400000">
            <a:off x="9915061" y="2757636"/>
            <a:ext cx="278963" cy="22433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A2C786E-031C-AE32-6FF9-702CBEB2CB53}"/>
              </a:ext>
            </a:extLst>
          </p:cNvPr>
          <p:cNvCxnSpPr/>
          <p:nvPr/>
        </p:nvCxnSpPr>
        <p:spPr>
          <a:xfrm>
            <a:off x="9201717" y="2871806"/>
            <a:ext cx="742950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EFBD7F5-19FC-785A-F6EA-A7475BC67ED4}"/>
              </a:ext>
            </a:extLst>
          </p:cNvPr>
          <p:cNvGrpSpPr/>
          <p:nvPr/>
        </p:nvGrpSpPr>
        <p:grpSpPr>
          <a:xfrm rot="20719758">
            <a:off x="10378136" y="2238273"/>
            <a:ext cx="1154344" cy="1151524"/>
            <a:chOff x="5874431" y="1739900"/>
            <a:chExt cx="3318510" cy="3310402"/>
          </a:xfrm>
        </p:grpSpPr>
        <p:sp>
          <p:nvSpPr>
            <p:cNvPr id="98" name="Oval 8">
              <a:extLst>
                <a:ext uri="{FF2B5EF4-FFF2-40B4-BE49-F238E27FC236}">
                  <a16:creationId xmlns:a16="http://schemas.microsoft.com/office/drawing/2014/main" id="{A53B8FC1-1EA2-0753-6D91-9DAE8CAF5B0A}"/>
                </a:ext>
              </a:extLst>
            </p:cNvPr>
            <p:cNvSpPr/>
            <p:nvPr/>
          </p:nvSpPr>
          <p:spPr>
            <a:xfrm rot="10800000">
              <a:off x="5882539" y="1739900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Oval 8">
              <a:extLst>
                <a:ext uri="{FF2B5EF4-FFF2-40B4-BE49-F238E27FC236}">
                  <a16:creationId xmlns:a16="http://schemas.microsoft.com/office/drawing/2014/main" id="{97CD9842-7707-E8AE-8DA5-9D04C1BC33EC}"/>
                </a:ext>
              </a:extLst>
            </p:cNvPr>
            <p:cNvSpPr/>
            <p:nvPr/>
          </p:nvSpPr>
          <p:spPr>
            <a:xfrm>
              <a:off x="5874431" y="3395101"/>
              <a:ext cx="3310402" cy="1655201"/>
            </a:xfrm>
            <a:custGeom>
              <a:avLst/>
              <a:gdLst>
                <a:gd name="connsiteX0" fmla="*/ 3310402 w 3310402"/>
                <a:gd name="connsiteY0" fmla="*/ 0 h 1655201"/>
                <a:gd name="connsiteX1" fmla="*/ 1655201 w 3310402"/>
                <a:gd name="connsiteY1" fmla="*/ 1655201 h 1655201"/>
                <a:gd name="connsiteX2" fmla="*/ 0 w 3310402"/>
                <a:gd name="connsiteY2" fmla="*/ 0 h 1655201"/>
                <a:gd name="connsiteX3" fmla="*/ 0 w 3310402"/>
                <a:gd name="connsiteY3" fmla="*/ 1655201 h 3310402"/>
                <a:gd name="connsiteX4" fmla="*/ 1746641 w 3310402"/>
                <a:gd name="connsiteY4" fmla="*/ 91440 h 3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0402" h="1655201">
                  <a:moveTo>
                    <a:pt x="3310402" y="0"/>
                  </a:moveTo>
                  <a:cubicBezTo>
                    <a:pt x="3310402" y="914142"/>
                    <a:pt x="2569343" y="1655201"/>
                    <a:pt x="1655201" y="1655201"/>
                  </a:cubicBezTo>
                  <a:cubicBezTo>
                    <a:pt x="741059" y="1655201"/>
                    <a:pt x="0" y="914142"/>
                    <a:pt x="0" y="0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69A61876-05FB-0AD9-CC12-B28C8A371511}"/>
              </a:ext>
            </a:extLst>
          </p:cNvPr>
          <p:cNvSpPr txBox="1"/>
          <p:nvPr/>
        </p:nvSpPr>
        <p:spPr>
          <a:xfrm>
            <a:off x="4838418" y="3565441"/>
            <a:ext cx="16664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accent2"/>
                </a:solidFill>
                <a:latin typeface="Galano Grotesque"/>
              </a:rPr>
              <a:t>Creative Sign-Off</a:t>
            </a:r>
            <a:endParaRPr lang="en-US" b="1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93C1EF-7F2A-0C95-DEAA-4A7A2765DC06}"/>
              </a:ext>
            </a:extLst>
          </p:cNvPr>
          <p:cNvSpPr txBox="1"/>
          <p:nvPr/>
        </p:nvSpPr>
        <p:spPr>
          <a:xfrm>
            <a:off x="4838418" y="4288732"/>
            <a:ext cx="17906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Galano Grotesque" pitchFamily="2" charset="77"/>
              </a:rPr>
              <a:t>Review and approve creative material for campaign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C2CE54F-F49E-4404-C236-74644BC68523}"/>
              </a:ext>
            </a:extLst>
          </p:cNvPr>
          <p:cNvSpPr txBox="1"/>
          <p:nvPr/>
        </p:nvSpPr>
        <p:spPr>
          <a:xfrm>
            <a:off x="7817451" y="3689531"/>
            <a:ext cx="12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3"/>
                </a:solidFill>
                <a:latin typeface="Galano Grotesque" pitchFamily="2" charset="77"/>
              </a:rPr>
              <a:t>Launch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BC3920-9580-B27A-2E70-3AA69AC76F71}"/>
              </a:ext>
            </a:extLst>
          </p:cNvPr>
          <p:cNvSpPr txBox="1"/>
          <p:nvPr/>
        </p:nvSpPr>
        <p:spPr>
          <a:xfrm>
            <a:off x="7342978" y="4182509"/>
            <a:ext cx="20736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Galano Grotesque"/>
              </a:rPr>
              <a:t>Kick off of your campaign! We will review results </a:t>
            </a:r>
            <a:r>
              <a:rPr lang="en-US" sz="1200">
                <a:latin typeface="Galano Grotesque" pitchFamily="2" charset="77"/>
              </a:rPr>
              <a:t>at 30, 60 and 90 days post kick off to promote the success of your campaign.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C1041C6-20C5-6515-73D5-3AD3027EF6F6}"/>
              </a:ext>
            </a:extLst>
          </p:cNvPr>
          <p:cNvSpPr txBox="1"/>
          <p:nvPr/>
        </p:nvSpPr>
        <p:spPr>
          <a:xfrm>
            <a:off x="10441413" y="3686416"/>
            <a:ext cx="138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4"/>
                </a:solidFill>
                <a:latin typeface="Galano Grotesque" pitchFamily="2" charset="77"/>
              </a:rPr>
              <a:t>Follow Up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68D9B48-ED21-70FC-576E-E2AE2AD759CE}"/>
              </a:ext>
            </a:extLst>
          </p:cNvPr>
          <p:cNvSpPr txBox="1"/>
          <p:nvPr/>
        </p:nvSpPr>
        <p:spPr>
          <a:xfrm>
            <a:off x="10027759" y="4265872"/>
            <a:ext cx="193661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Galano Grotesque"/>
              </a:rPr>
              <a:t>At the end of the campaign, we will follow up with all results and data.</a:t>
            </a:r>
          </a:p>
        </p:txBody>
      </p:sp>
      <p:pic>
        <p:nvPicPr>
          <p:cNvPr id="113" name="Picture 112" descr="A picture containing screenshot, graphics, graphic design, colorfulness&#10;&#10;Description automatically generated">
            <a:extLst>
              <a:ext uri="{FF2B5EF4-FFF2-40B4-BE49-F238E27FC236}">
                <a16:creationId xmlns:a16="http://schemas.microsoft.com/office/drawing/2014/main" id="{7257D400-9BD9-36A4-71B9-ECF1DDB41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195" y="2469680"/>
            <a:ext cx="2093055" cy="706406"/>
          </a:xfrm>
          <a:prstGeom prst="rect">
            <a:avLst/>
          </a:prstGeom>
        </p:spPr>
      </p:pic>
      <p:pic>
        <p:nvPicPr>
          <p:cNvPr id="115" name="Picture 114" descr="A picture containing graphics, art, screenshot, colorfulness&#10;&#10;Description automatically generated">
            <a:extLst>
              <a:ext uri="{FF2B5EF4-FFF2-40B4-BE49-F238E27FC236}">
                <a16:creationId xmlns:a16="http://schemas.microsoft.com/office/drawing/2014/main" id="{1747F35E-EA61-8DDC-6535-CC774628E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012" y="2523020"/>
            <a:ext cx="1790690" cy="604358"/>
          </a:xfrm>
          <a:prstGeom prst="rect">
            <a:avLst/>
          </a:prstGeom>
        </p:spPr>
      </p:pic>
      <p:pic>
        <p:nvPicPr>
          <p:cNvPr id="117" name="Picture 116" descr="A picture containing screenshot, graphics, colorfulness, design&#10;&#10;Description automatically generated">
            <a:extLst>
              <a:ext uri="{FF2B5EF4-FFF2-40B4-BE49-F238E27FC236}">
                <a16:creationId xmlns:a16="http://schemas.microsoft.com/office/drawing/2014/main" id="{2984F4FB-83A5-5D16-249F-97C0D41F7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655" y="2469680"/>
            <a:ext cx="2016824" cy="680678"/>
          </a:xfrm>
          <a:prstGeom prst="rect">
            <a:avLst/>
          </a:prstGeom>
        </p:spPr>
      </p:pic>
      <p:sp>
        <p:nvSpPr>
          <p:cNvPr id="123" name="AutoShape 2">
            <a:extLst>
              <a:ext uri="{FF2B5EF4-FFF2-40B4-BE49-F238E27FC236}">
                <a16:creationId xmlns:a16="http://schemas.microsoft.com/office/drawing/2014/main" id="{B17988C1-57A5-D010-BD51-4F24D755A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7E6F8-99C0-67CE-4A02-E31FFB783C2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8231" y="444321"/>
            <a:ext cx="73279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accent1"/>
                </a:solidFill>
              </a:rPr>
              <a:t>Let’s get started</a:t>
            </a:r>
          </a:p>
        </p:txBody>
      </p:sp>
    </p:spTree>
    <p:extLst>
      <p:ext uri="{BB962C8B-B14F-4D97-AF65-F5344CB8AC3E}">
        <p14:creationId xmlns:p14="http://schemas.microsoft.com/office/powerpoint/2010/main" val="395814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Placeholder 55" descr="A butterfly">
            <a:extLst>
              <a:ext uri="{FF2B5EF4-FFF2-40B4-BE49-F238E27FC236}">
                <a16:creationId xmlns:a16="http://schemas.microsoft.com/office/drawing/2014/main" id="{3AB236FB-F3FF-FCB8-E00B-F2D359F0993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81456" y="2127250"/>
            <a:ext cx="1828800" cy="1828800"/>
          </a:xfrm>
        </p:spPr>
      </p:pic>
      <p:pic>
        <p:nvPicPr>
          <p:cNvPr id="50" name="Picture Placeholder 49" descr="A squirrel">
            <a:extLst>
              <a:ext uri="{FF2B5EF4-FFF2-40B4-BE49-F238E27FC236}">
                <a16:creationId xmlns:a16="http://schemas.microsoft.com/office/drawing/2014/main" id="{6F7BDDD0-CCA6-B190-1EB0-1751A0E38DB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1027" y="2127250"/>
            <a:ext cx="1828800" cy="1828800"/>
          </a:xfrm>
          <a:prstGeom prst="rect">
            <a:avLst/>
          </a:prstGeom>
        </p:spPr>
      </p:pic>
      <p:sp>
        <p:nvSpPr>
          <p:cNvPr id="1029" name="Text Placeholder 1028">
            <a:extLst>
              <a:ext uri="{FF2B5EF4-FFF2-40B4-BE49-F238E27FC236}">
                <a16:creationId xmlns:a16="http://schemas.microsoft.com/office/drawing/2014/main" id="{B35A92BD-C64A-F8C0-08B2-9A944EA4A6A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84414" y="4845504"/>
            <a:ext cx="2622550" cy="658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/>
              <a:t>Media &amp; Digital Marketing Guru</a:t>
            </a:r>
          </a:p>
        </p:txBody>
      </p:sp>
      <p:pic>
        <p:nvPicPr>
          <p:cNvPr id="52" name="Picture Placeholder 51" descr="A toy fox">
            <a:extLst>
              <a:ext uri="{FF2B5EF4-FFF2-40B4-BE49-F238E27FC236}">
                <a16:creationId xmlns:a16="http://schemas.microsoft.com/office/drawing/2014/main" id="{4EBB9D9B-9B6F-33EC-C5EB-574F26584FA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7" b="87"/>
          <a:stretch>
            <a:fillRect/>
          </a:stretch>
        </p:blipFill>
        <p:spPr>
          <a:xfrm>
            <a:off x="6615341" y="2127250"/>
            <a:ext cx="1831975" cy="1828800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8BD39D-B895-608A-7F6B-3B5CBE0F92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" y="507093"/>
            <a:ext cx="10765064" cy="838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accent1"/>
                </a:solidFill>
                <a:latin typeface="Galano Grotesque"/>
              </a:rPr>
              <a:t>Our dedicated team of advertising strategists</a:t>
            </a:r>
            <a:endParaRPr lang="en-US" sz="3600" b="1">
              <a:solidFill>
                <a:schemeClr val="accent1"/>
              </a:solidFill>
            </a:endParaRPr>
          </a:p>
        </p:txBody>
      </p:sp>
      <p:sp>
        <p:nvSpPr>
          <p:cNvPr id="1032" name="Text Placeholder 1031">
            <a:extLst>
              <a:ext uri="{FF2B5EF4-FFF2-40B4-BE49-F238E27FC236}">
                <a16:creationId xmlns:a16="http://schemas.microsoft.com/office/drawing/2014/main" id="{4D56E7C4-1F6D-158B-A421-A4F5B376BE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26971" y="4073752"/>
            <a:ext cx="2193925" cy="6635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accent1"/>
                </a:solidFill>
                <a:latin typeface="Galano Grotesque"/>
              </a:rPr>
              <a:t>First</a:t>
            </a:r>
            <a:br>
              <a:rPr lang="en-US" b="1"/>
            </a:br>
            <a:r>
              <a:rPr lang="en-US" b="1">
                <a:solidFill>
                  <a:schemeClr val="accent1"/>
                </a:solidFill>
                <a:latin typeface="Galano Grotesque"/>
              </a:rPr>
              <a:t>Last</a:t>
            </a:r>
          </a:p>
        </p:txBody>
      </p:sp>
      <p:sp>
        <p:nvSpPr>
          <p:cNvPr id="1034" name="Text Placeholder 1033">
            <a:extLst>
              <a:ext uri="{FF2B5EF4-FFF2-40B4-BE49-F238E27FC236}">
                <a16:creationId xmlns:a16="http://schemas.microsoft.com/office/drawing/2014/main" id="{6DDD246E-654F-9194-399C-9D545E4209C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309257" y="4845504"/>
            <a:ext cx="2622550" cy="658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/>
              <a:t>Media Promotions &amp; Sales Maverick</a:t>
            </a:r>
          </a:p>
        </p:txBody>
      </p:sp>
      <p:sp>
        <p:nvSpPr>
          <p:cNvPr id="1036" name="Text Placeholder 1035">
            <a:extLst>
              <a:ext uri="{FF2B5EF4-FFF2-40B4-BE49-F238E27FC236}">
                <a16:creationId xmlns:a16="http://schemas.microsoft.com/office/drawing/2014/main" id="{B896AF73-F64F-12F5-8F5F-994B3BED30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6685" y="4073752"/>
            <a:ext cx="2195513" cy="6635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accent1"/>
                </a:solidFill>
                <a:latin typeface="Galano Grotesque"/>
              </a:rPr>
              <a:t>First</a:t>
            </a:r>
            <a:br>
              <a:rPr lang="en-US" b="1">
                <a:latin typeface="Galano Grotesque"/>
              </a:rPr>
            </a:br>
            <a:r>
              <a:rPr lang="en-US" b="1">
                <a:solidFill>
                  <a:schemeClr val="accent1"/>
                </a:solidFill>
                <a:latin typeface="Galano Grotesque"/>
              </a:rPr>
              <a:t>Last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38" name="Text Placeholder 1037">
            <a:extLst>
              <a:ext uri="{FF2B5EF4-FFF2-40B4-BE49-F238E27FC236}">
                <a16:creationId xmlns:a16="http://schemas.microsoft.com/office/drawing/2014/main" id="{EDA3B99D-AB85-1F22-4949-E188E555EC1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222093" y="4845504"/>
            <a:ext cx="2622550" cy="658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/>
              <a:t>Publishing &amp; Broadcasting Brainiac</a:t>
            </a:r>
          </a:p>
        </p:txBody>
      </p:sp>
      <p:sp>
        <p:nvSpPr>
          <p:cNvPr id="1039" name="Text Placeholder 1038">
            <a:extLst>
              <a:ext uri="{FF2B5EF4-FFF2-40B4-BE49-F238E27FC236}">
                <a16:creationId xmlns:a16="http://schemas.microsoft.com/office/drawing/2014/main" id="{473CE22E-7AE5-769C-B003-E20A53CF79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38446" y="4073752"/>
            <a:ext cx="2193925" cy="6635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accent1"/>
                </a:solidFill>
              </a:rPr>
              <a:t>First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Last</a:t>
            </a:r>
          </a:p>
        </p:txBody>
      </p:sp>
      <p:sp>
        <p:nvSpPr>
          <p:cNvPr id="1042" name="Text Placeholder 1041">
            <a:extLst>
              <a:ext uri="{FF2B5EF4-FFF2-40B4-BE49-F238E27FC236}">
                <a16:creationId xmlns:a16="http://schemas.microsoft.com/office/drawing/2014/main" id="{1122B567-ACB1-DCF9-FDE4-F8B7645402F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083449" y="4845504"/>
            <a:ext cx="2624137" cy="658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/>
              <a:t>Content &amp; Promotions Powerhouse</a:t>
            </a:r>
          </a:p>
        </p:txBody>
      </p:sp>
      <p:sp>
        <p:nvSpPr>
          <p:cNvPr id="1043" name="Text Placeholder 1042">
            <a:extLst>
              <a:ext uri="{FF2B5EF4-FFF2-40B4-BE49-F238E27FC236}">
                <a16:creationId xmlns:a16="http://schemas.microsoft.com/office/drawing/2014/main" id="{136E698C-B548-F3C0-5649-00962B5AF9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01389" y="4073753"/>
            <a:ext cx="2193925" cy="6635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accent1"/>
                </a:solidFill>
              </a:rPr>
              <a:t>First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Last</a:t>
            </a:r>
          </a:p>
        </p:txBody>
      </p:sp>
      <p:pic>
        <p:nvPicPr>
          <p:cNvPr id="6" name="Picture 5" descr="A racoon">
            <a:extLst>
              <a:ext uri="{FF2B5EF4-FFF2-40B4-BE49-F238E27FC236}">
                <a16:creationId xmlns:a16="http://schemas.microsoft.com/office/drawing/2014/main" id="{733C4467-D38B-CA26-FFAD-E2CD81FDD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09269" y="212729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3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9B2EE-E297-1E4E-F7B2-8D9ADCC8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470485-0B67-09EF-62E1-B845CC1F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The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Solution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D09F489-BCAE-E8C2-BAC2-4A2A588A5F26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61E60F-C818-6A3F-14AE-836BAE9BF3FA}"/>
              </a:ext>
            </a:extLst>
          </p:cNvPr>
          <p:cNvSpPr/>
          <p:nvPr/>
        </p:nvSpPr>
        <p:spPr>
          <a:xfrm>
            <a:off x="1723623" y="1363135"/>
            <a:ext cx="8744754" cy="12140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>
                <a:latin typeface="Galano Grotesque"/>
                <a:ea typeface="Calibri"/>
                <a:cs typeface="Calibri"/>
              </a:rPr>
              <a:t>National Sports Contests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A01D12-53CF-F34C-A043-608C61F30476}"/>
              </a:ext>
            </a:extLst>
          </p:cNvPr>
          <p:cNvSpPr/>
          <p:nvPr/>
        </p:nvSpPr>
        <p:spPr>
          <a:xfrm>
            <a:off x="316337" y="2998848"/>
            <a:ext cx="2088851" cy="28433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latin typeface="Galano Grotesque"/>
                <a:ea typeface="Calibri"/>
                <a:cs typeface="Calibri"/>
              </a:rPr>
              <a:t>That drive </a:t>
            </a:r>
            <a:r>
              <a:rPr lang="en-US" sz="2000" b="1" dirty="0">
                <a:latin typeface="Galano Grotesque"/>
                <a:ea typeface="Calibri"/>
                <a:cs typeface="Calibri"/>
              </a:rPr>
              <a:t>actionable engagement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73F7DF-81AE-331B-6A23-499D2FD02A82}"/>
              </a:ext>
            </a:extLst>
          </p:cNvPr>
          <p:cNvSpPr/>
          <p:nvPr/>
        </p:nvSpPr>
        <p:spPr>
          <a:xfrm>
            <a:off x="2683956" y="2998848"/>
            <a:ext cx="2088851" cy="28433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latin typeface="Galano Grotesque"/>
                <a:ea typeface="Calibri"/>
                <a:cs typeface="Calibri"/>
              </a:rPr>
              <a:t>Include </a:t>
            </a:r>
            <a:endParaRPr lang="en-US" dirty="0"/>
          </a:p>
          <a:p>
            <a:pPr algn="ctr"/>
            <a:r>
              <a:rPr lang="en-US" sz="2000" dirty="0">
                <a:latin typeface="Galano Grotesque"/>
                <a:ea typeface="Calibri"/>
                <a:cs typeface="Calibri"/>
              </a:rPr>
              <a:t>prizes that create </a:t>
            </a:r>
            <a:r>
              <a:rPr lang="en-US" sz="2000" b="1" dirty="0">
                <a:latin typeface="Galano Grotesque"/>
                <a:ea typeface="Calibri"/>
                <a:cs typeface="Calibri"/>
              </a:rPr>
              <a:t>excitement and participation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19D15-5B5A-2B7B-D533-B4D7E6C488C2}"/>
              </a:ext>
            </a:extLst>
          </p:cNvPr>
          <p:cNvSpPr/>
          <p:nvPr/>
        </p:nvSpPr>
        <p:spPr>
          <a:xfrm>
            <a:off x="5051573" y="2975518"/>
            <a:ext cx="2088852" cy="284330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Galano Grotesque"/>
                <a:ea typeface="Calibri"/>
                <a:cs typeface="Calibri"/>
              </a:rPr>
              <a:t>Provides built-in sharing that drives </a:t>
            </a:r>
            <a:r>
              <a:rPr lang="en-US" sz="2000" b="1">
                <a:latin typeface="Galano Grotesque"/>
                <a:ea typeface="Calibri"/>
                <a:cs typeface="Calibri"/>
              </a:rPr>
              <a:t>viral reach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5C7BBE-18B9-F916-295D-D0E6DE54447E}"/>
              </a:ext>
            </a:extLst>
          </p:cNvPr>
          <p:cNvSpPr/>
          <p:nvPr/>
        </p:nvSpPr>
        <p:spPr>
          <a:xfrm>
            <a:off x="7419192" y="2998850"/>
            <a:ext cx="2088852" cy="284330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Galano Grotesque"/>
                <a:ea typeface="Calibri"/>
                <a:cs typeface="Calibri"/>
              </a:rPr>
              <a:t>The fastest and easiest way to </a:t>
            </a:r>
            <a:r>
              <a:rPr lang="en-US" sz="2000" b="1">
                <a:latin typeface="Galano Grotesque"/>
                <a:ea typeface="Calibri"/>
                <a:cs typeface="Calibri"/>
              </a:rPr>
              <a:t>build a powerful email list</a:t>
            </a:r>
            <a:endParaRPr lang="en-US" sz="2000" b="1">
              <a:ea typeface="Calibri"/>
              <a:cs typeface="Calibri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A83EDE5-2021-4135-EB22-6254E63CE625}"/>
              </a:ext>
            </a:extLst>
          </p:cNvPr>
          <p:cNvSpPr/>
          <p:nvPr/>
        </p:nvSpPr>
        <p:spPr>
          <a:xfrm>
            <a:off x="9786812" y="2998850"/>
            <a:ext cx="2088851" cy="28433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Galano Grotesque"/>
                <a:ea typeface="Calibri"/>
                <a:cs typeface="Calibri"/>
              </a:rPr>
              <a:t>Supported by a </a:t>
            </a:r>
            <a:r>
              <a:rPr lang="en-US" sz="2000" b="1">
                <a:latin typeface="Galano Grotesque"/>
                <a:ea typeface="Calibri"/>
                <a:cs typeface="Calibri"/>
              </a:rPr>
              <a:t>multi-media</a:t>
            </a:r>
            <a:r>
              <a:rPr lang="en-US" sz="2000">
                <a:latin typeface="Galano Grotesque"/>
                <a:ea typeface="Calibri"/>
                <a:cs typeface="Calibri"/>
              </a:rPr>
              <a:t> marketing campaign</a:t>
            </a:r>
            <a:endParaRPr lang="en-US" sz="2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65991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6B03B-B17C-E985-7525-8E7300F31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B5B739-85B2-1B5E-D5D1-0CA4A566399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82012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Galano Grotesque"/>
              </a:rPr>
              <a:t>Benefits of National Sports Contests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781462-768E-E4E7-2C3A-3DF850935617}"/>
              </a:ext>
            </a:extLst>
          </p:cNvPr>
          <p:cNvSpPr/>
          <p:nvPr/>
        </p:nvSpPr>
        <p:spPr>
          <a:xfrm>
            <a:off x="786800" y="1753605"/>
            <a:ext cx="1989056" cy="116892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Galano Grotesque"/>
              </a:rPr>
              <a:t>Huge event with national audience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846329-8B0B-A3D0-33B7-312A832438FD}"/>
              </a:ext>
            </a:extLst>
          </p:cNvPr>
          <p:cNvSpPr/>
          <p:nvPr/>
        </p:nvSpPr>
        <p:spPr>
          <a:xfrm>
            <a:off x="2189822" y="3191197"/>
            <a:ext cx="1989055" cy="15693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Galano Grotesque"/>
              </a:rPr>
              <a:t>Large brand exposure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C7C565-C8D6-62A1-7105-56B4D725BA2D}"/>
              </a:ext>
            </a:extLst>
          </p:cNvPr>
          <p:cNvSpPr/>
          <p:nvPr/>
        </p:nvSpPr>
        <p:spPr>
          <a:xfrm>
            <a:off x="5115684" y="5029205"/>
            <a:ext cx="1989057" cy="156933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alano Grotesque" pitchFamily="2" charset="77"/>
              </a:rPr>
              <a:t>Opportunity to gather consumer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3582D6-840A-023F-513A-69D3A9A5877B}"/>
              </a:ext>
            </a:extLst>
          </p:cNvPr>
          <p:cNvSpPr/>
          <p:nvPr/>
        </p:nvSpPr>
        <p:spPr>
          <a:xfrm>
            <a:off x="5115684" y="3191196"/>
            <a:ext cx="1989056" cy="15693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alano Grotesque" pitchFamily="2" charset="77"/>
              </a:rPr>
              <a:t>Opt-ins for your business to grow YOUR database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D2FC02-1D74-E09C-DD49-FCC3C8316472}"/>
              </a:ext>
            </a:extLst>
          </p:cNvPr>
          <p:cNvSpPr/>
          <p:nvPr/>
        </p:nvSpPr>
        <p:spPr>
          <a:xfrm>
            <a:off x="2189822" y="5029203"/>
            <a:ext cx="1989057" cy="15693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alano Grotesque" pitchFamily="2" charset="77"/>
              </a:rPr>
              <a:t>Robust promotions campaign to drive entries &amp; keep your brand front and center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4433E88-7135-4F31-2E7D-30EE83CA8278}"/>
              </a:ext>
            </a:extLst>
          </p:cNvPr>
          <p:cNvSpPr/>
          <p:nvPr/>
        </p:nvSpPr>
        <p:spPr>
          <a:xfrm>
            <a:off x="8041547" y="5029203"/>
            <a:ext cx="1989056" cy="15693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Galano Grotesque" pitchFamily="2" charset="77"/>
              </a:rPr>
              <a:t>Opportunity to include local prizes to promote your products and/or services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5CC28F5-976B-8A38-5A9B-9D1AE8AB1A75}"/>
              </a:ext>
            </a:extLst>
          </p:cNvPr>
          <p:cNvSpPr/>
          <p:nvPr/>
        </p:nvSpPr>
        <p:spPr>
          <a:xfrm>
            <a:off x="8041547" y="3191196"/>
            <a:ext cx="1989056" cy="15693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alano Grotesque" pitchFamily="2" charset="77"/>
              </a:rPr>
              <a:t>Foot traffic from coupons in Thank You Email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D92867-80EB-4C9A-D7D6-F6BA259982AD}"/>
              </a:ext>
            </a:extLst>
          </p:cNvPr>
          <p:cNvSpPr/>
          <p:nvPr/>
        </p:nvSpPr>
        <p:spPr>
          <a:xfrm>
            <a:off x="3585981" y="1753605"/>
            <a:ext cx="1989056" cy="11689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Galano Grotesque" pitchFamily="2" charset="77"/>
              </a:rPr>
              <a:t>Drives real leads for ROI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D487A4-0185-B340-A5FF-198DB8C62150}"/>
              </a:ext>
            </a:extLst>
          </p:cNvPr>
          <p:cNvSpPr/>
          <p:nvPr/>
        </p:nvSpPr>
        <p:spPr>
          <a:xfrm>
            <a:off x="6541621" y="1753606"/>
            <a:ext cx="1989056" cy="11689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Galano Grotesque"/>
              </a:rPr>
              <a:t>National prizes bring BIG participation</a:t>
            </a:r>
            <a:endParaRPr lang="en-US" b="1">
              <a:latin typeface="Galano Grotesque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D30B9E-B48B-3F80-BC07-5FA90A307590}"/>
              </a:ext>
            </a:extLst>
          </p:cNvPr>
          <p:cNvSpPr/>
          <p:nvPr/>
        </p:nvSpPr>
        <p:spPr>
          <a:xfrm>
            <a:off x="9340802" y="1753606"/>
            <a:ext cx="1989056" cy="116892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Galano Grotesque"/>
              </a:rPr>
              <a:t>Community involvement</a:t>
            </a:r>
          </a:p>
        </p:txBody>
      </p:sp>
    </p:spTree>
    <p:extLst>
      <p:ext uri="{BB962C8B-B14F-4D97-AF65-F5344CB8AC3E}">
        <p14:creationId xmlns:p14="http://schemas.microsoft.com/office/powerpoint/2010/main" val="312264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FABC5-A314-D2FE-8F44-E1935F69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8E005-5B95-D2B6-74E4-64699BC9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71" y="178999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What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is it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76A4BB-D8F7-5DF4-1791-EDDD3972D88F}"/>
              </a:ext>
            </a:extLst>
          </p:cNvPr>
          <p:cNvSpPr/>
          <p:nvPr/>
        </p:nvSpPr>
        <p:spPr>
          <a:xfrm>
            <a:off x="-26306" y="1326539"/>
            <a:ext cx="5346529" cy="26234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Galano Grotesque"/>
                <a:ea typeface="Calibri"/>
                <a:cs typeface="Calibri"/>
              </a:rPr>
              <a:t>A Prediction Bracket where users select the team that they predict will win each game of the Men's College Basketball Tournament and enter the score for the designated tie-breaker game. </a:t>
            </a:r>
            <a:endParaRPr lang="en-US" sz="160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endParaRPr lang="en-US" sz="200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1600">
                <a:latin typeface="Galano Grotesque"/>
                <a:ea typeface="Calibri"/>
                <a:cs typeface="Calibri"/>
              </a:rPr>
              <a:t>Users may enter their picks until the scheduled tip-off of the first game of the First Round of the tournament. Users will not be required to pick the winners of the four play-in games. </a:t>
            </a:r>
            <a:endParaRPr lang="en-US" sz="16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5F9028-5334-F521-89A5-145F7D5522FA}"/>
              </a:ext>
            </a:extLst>
          </p:cNvPr>
          <p:cNvSpPr/>
          <p:nvPr/>
        </p:nvSpPr>
        <p:spPr>
          <a:xfrm>
            <a:off x="-736" y="3996096"/>
            <a:ext cx="5346529" cy="28586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latin typeface="Galano Grotesque"/>
                <a:ea typeface="Calibri"/>
                <a:cs typeface="Calibri"/>
              </a:rPr>
              <a:t>There are 3 brackets available for play:</a:t>
            </a:r>
            <a:endParaRPr lang="en-US" sz="1600" dirty="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endParaRPr lang="en-US" sz="160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Galano Grotesque"/>
                <a:ea typeface="Calibri"/>
                <a:cs typeface="Calibri"/>
              </a:rPr>
              <a:t>The </a:t>
            </a:r>
            <a:r>
              <a:rPr lang="en-US" sz="1600" b="1" dirty="0">
                <a:latin typeface="Galano Grotesque"/>
                <a:ea typeface="Calibri"/>
                <a:cs typeface="Calibri"/>
              </a:rPr>
              <a:t>64-team upfront bracket</a:t>
            </a:r>
            <a:r>
              <a:rPr lang="en-US" sz="1600" dirty="0">
                <a:latin typeface="Galano Grotesque"/>
                <a:ea typeface="Calibri"/>
                <a:cs typeface="Calibri"/>
              </a:rPr>
              <a:t> that must be completed before the first game of the tournament.</a:t>
            </a:r>
            <a:endParaRPr lang="en-US" sz="1600" dirty="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endParaRPr lang="en-US" sz="160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Galano Grotesque"/>
                <a:ea typeface="Calibri"/>
                <a:cs typeface="Calibri"/>
              </a:rPr>
              <a:t>The </a:t>
            </a:r>
            <a:r>
              <a:rPr lang="en-US" sz="1600" b="1" dirty="0">
                <a:latin typeface="Galano Grotesque"/>
                <a:ea typeface="Calibri"/>
                <a:cs typeface="Calibri"/>
              </a:rPr>
              <a:t>16-team bracket</a:t>
            </a:r>
            <a:r>
              <a:rPr lang="en-US" sz="1600" dirty="0">
                <a:latin typeface="Galano Grotesque"/>
                <a:ea typeface="Calibri"/>
                <a:cs typeface="Calibri"/>
              </a:rPr>
              <a:t> where users can come back and re-pick for the sweet 16.</a:t>
            </a:r>
            <a:endParaRPr lang="en-US" sz="1600" dirty="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endParaRPr lang="en-US" sz="1600">
              <a:solidFill>
                <a:srgbClr val="241F20"/>
              </a:solidFill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Galano Grotesque"/>
                <a:ea typeface="Calibri"/>
                <a:cs typeface="Calibri"/>
              </a:rPr>
              <a:t>The </a:t>
            </a:r>
            <a:r>
              <a:rPr lang="en-US" sz="1600" b="1" dirty="0">
                <a:latin typeface="Galano Grotesque"/>
                <a:ea typeface="Calibri"/>
                <a:cs typeface="Calibri"/>
              </a:rPr>
              <a:t>4-team bracket</a:t>
            </a:r>
            <a:r>
              <a:rPr lang="en-US" sz="1600" dirty="0">
                <a:latin typeface="Galano Grotesque"/>
                <a:ea typeface="Calibri"/>
                <a:cs typeface="Calibri"/>
              </a:rPr>
              <a:t> where users can come back and re-pick for the final 4.</a:t>
            </a:r>
            <a:endParaRPr lang="en-US" sz="1600" dirty="0"/>
          </a:p>
        </p:txBody>
      </p:sp>
      <p:pic>
        <p:nvPicPr>
          <p:cNvPr id="2" name="Picture 1" descr="A screen shot of a college basketball schedule&#10;&#10;AI-generated content may be incorrect.">
            <a:extLst>
              <a:ext uri="{FF2B5EF4-FFF2-40B4-BE49-F238E27FC236}">
                <a16:creationId xmlns:a16="http://schemas.microsoft.com/office/drawing/2014/main" id="{05869D60-70C4-0567-916D-87560817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936" y="1134769"/>
            <a:ext cx="6818076" cy="45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11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9BEEA-E244-E9E9-A3D1-2CA749DC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ard&#10;&#10;AI-generated content may be incorrect.">
            <a:extLst>
              <a:ext uri="{FF2B5EF4-FFF2-40B4-BE49-F238E27FC236}">
                <a16:creationId xmlns:a16="http://schemas.microsoft.com/office/drawing/2014/main" id="{7556D0D3-ABB7-467A-4603-29E8D5CC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66" b="-141"/>
          <a:stretch>
            <a:fillRect/>
          </a:stretch>
        </p:blipFill>
        <p:spPr>
          <a:xfrm>
            <a:off x="4622059" y="539539"/>
            <a:ext cx="7419585" cy="39490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AC7AB2-284F-E2D2-FB42-D85B0B9F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>
                <a:latin typeface="Galano Grotesque"/>
              </a:rPr>
              <a:t>The</a:t>
            </a:r>
            <a:r>
              <a:rPr lang="en-US" sz="5400">
                <a:solidFill>
                  <a:srgbClr val="2474DB"/>
                </a:solidFill>
                <a:latin typeface="Galano Grotesque"/>
              </a:rPr>
              <a:t> Prizes</a:t>
            </a:r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E116304-D058-C8F5-41EE-70564A251B4C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1920A9-E37C-C4AE-7A6F-0DE41CA52605}"/>
              </a:ext>
            </a:extLst>
          </p:cNvPr>
          <p:cNvSpPr/>
          <p:nvPr/>
        </p:nvSpPr>
        <p:spPr>
          <a:xfrm>
            <a:off x="1842402" y="4675933"/>
            <a:ext cx="8510677" cy="2086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National Prizes </a:t>
            </a:r>
            <a:endParaRPr lang="en-US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(provided by Second Street)</a:t>
            </a:r>
            <a:endParaRPr lang="en-US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sz="1000" b="1" dirty="0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marL="800100" lvl="1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Overall 64 Team/16 Team/4 Team Brackets: $475 Visa gift card</a:t>
            </a:r>
          </a:p>
          <a:p>
            <a:pPr marL="800100" lvl="1" indent="-285750">
              <a:spcBef>
                <a:spcPts val="5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Round winners (6): $75 Visa gift card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7CA14F-D83B-3768-A516-70EE51ABFC96}"/>
              </a:ext>
            </a:extLst>
          </p:cNvPr>
          <p:cNvSpPr/>
          <p:nvPr/>
        </p:nvSpPr>
        <p:spPr>
          <a:xfrm>
            <a:off x="171512" y="1404741"/>
            <a:ext cx="4450386" cy="31821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Local Prizes </a:t>
            </a:r>
            <a:endParaRPr lang="en-US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(provided by Sponsor)</a:t>
            </a:r>
            <a:endParaRPr lang="en-US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sz="2400" b="1">
              <a:solidFill>
                <a:schemeClr val="bg1"/>
              </a:solidFill>
              <a:latin typeface="Galano Grotesque"/>
              <a:ea typeface="Calibri"/>
              <a:cs typeface="Calibri"/>
            </a:endParaRPr>
          </a:p>
          <a:p>
            <a:pPr marL="57150">
              <a:spcBef>
                <a:spcPts val="500"/>
              </a:spcBef>
            </a:pPr>
            <a:r>
              <a:rPr lang="en-US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Sponsors can also provide local prizes for the overall 64 Team/16 Team/4 Team Brackets and 6 Rounds to promote their products/services and initiate more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728425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5D8E-D458-38B2-D24A-8F680E82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0DF664AF-9294-232D-7AE3-F2DAEB2A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52" y="1058488"/>
            <a:ext cx="7556817" cy="57995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5E84C5-6771-2396-062D-009AEBAE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alano Grotesque"/>
              </a:rPr>
              <a:t>Advertising Opportunities</a:t>
            </a:r>
            <a:endParaRPr lang="en-US" sz="54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3CF6255-56AB-1941-DD77-88B6643CB497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856-7672-20D2-077A-9C27586893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602" r="494" b="219"/>
          <a:stretch>
            <a:fillRect/>
          </a:stretch>
        </p:blipFill>
        <p:spPr>
          <a:xfrm>
            <a:off x="84927" y="3898555"/>
            <a:ext cx="3484393" cy="296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4710A-4E0E-8F8E-D950-C70C27618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8" r="49209"/>
          <a:stretch>
            <a:fillRect/>
          </a:stretch>
        </p:blipFill>
        <p:spPr>
          <a:xfrm>
            <a:off x="91865" y="1169283"/>
            <a:ext cx="3476250" cy="28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42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56F9-5B7E-F1FB-88EB-35B63EC03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4EC63-26D3-7847-897B-F97A88B2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18" y="194678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alano Grotesque"/>
              </a:rPr>
              <a:t>Be a VIP Picker!</a:t>
            </a:r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4EE615E-BC66-3C64-DCDF-24A38EE62BEE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  <p:pic>
        <p:nvPicPr>
          <p:cNvPr id="7" name="Picture 6" descr="A screenshot of a basketball game&#10;&#10;AI-generated content may be incorrect.">
            <a:extLst>
              <a:ext uri="{FF2B5EF4-FFF2-40B4-BE49-F238E27FC236}">
                <a16:creationId xmlns:a16="http://schemas.microsoft.com/office/drawing/2014/main" id="{63EE46D6-6964-81EB-C901-F082B012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87" y="1518886"/>
            <a:ext cx="7246395" cy="467939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4543CD0-6D36-1147-09C0-A14A241A3A84}"/>
              </a:ext>
            </a:extLst>
          </p:cNvPr>
          <p:cNvSpPr/>
          <p:nvPr/>
        </p:nvSpPr>
        <p:spPr>
          <a:xfrm>
            <a:off x="6709093" y="2683966"/>
            <a:ext cx="1190277" cy="422715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931558-1F56-A05A-620E-02F524C6EB13}"/>
              </a:ext>
            </a:extLst>
          </p:cNvPr>
          <p:cNvSpPr/>
          <p:nvPr/>
        </p:nvSpPr>
        <p:spPr>
          <a:xfrm>
            <a:off x="207311" y="2212768"/>
            <a:ext cx="4450386" cy="24354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lano Grotesque"/>
                <a:ea typeface="Calibri"/>
                <a:cs typeface="Calibri"/>
              </a:rPr>
              <a:t>Gain further visibility by picking along with the audience! They will be able to see your picks and try to 'beat' your score!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0730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Upland 2021 V1">
  <a:themeElements>
    <a:clrScheme name="Upland 2021">
      <a:dk1>
        <a:srgbClr val="241F20"/>
      </a:dk1>
      <a:lt1>
        <a:srgbClr val="FFFFFF"/>
      </a:lt1>
      <a:dk2>
        <a:srgbClr val="183656"/>
      </a:dk2>
      <a:lt2>
        <a:srgbClr val="EFEFEF"/>
      </a:lt2>
      <a:accent1>
        <a:srgbClr val="2474DB"/>
      </a:accent1>
      <a:accent2>
        <a:srgbClr val="FFA100"/>
      </a:accent2>
      <a:accent3>
        <a:srgbClr val="D09CE7"/>
      </a:accent3>
      <a:accent4>
        <a:srgbClr val="82CDBA"/>
      </a:accent4>
      <a:accent5>
        <a:srgbClr val="E0504E"/>
      </a:accent5>
      <a:accent6>
        <a:srgbClr val="FFD5AA"/>
      </a:accent6>
      <a:hlink>
        <a:srgbClr val="2474DB"/>
      </a:hlink>
      <a:folHlink>
        <a:srgbClr val="6423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33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1_Upland 2021 V1</vt:lpstr>
      <vt:lpstr>PowerPoint Presentation</vt:lpstr>
      <vt:lpstr>Turn Engagement  into Actionable Leads with National Sports Promotions</vt:lpstr>
      <vt:lpstr>The Challenge for Advertisers</vt:lpstr>
      <vt:lpstr>The Solution</vt:lpstr>
      <vt:lpstr>PowerPoint Presentation</vt:lpstr>
      <vt:lpstr>What is it</vt:lpstr>
      <vt:lpstr>The Prizes</vt:lpstr>
      <vt:lpstr>Advertising Opportunities</vt:lpstr>
      <vt:lpstr>Be a VIP Picker!</vt:lpstr>
      <vt:lpstr>Why Promotions Work</vt:lpstr>
      <vt:lpstr>The Value of Promotions for  Your Business</vt:lpstr>
      <vt:lpstr>PowerPoint Presentation</vt:lpstr>
      <vt:lpstr>PowerPoint Presentation</vt:lpstr>
      <vt:lpstr>Example Case Study (insert  your own!)</vt:lpstr>
      <vt:lpstr>The Bottom Line The perfect solution for your business</vt:lpstr>
      <vt:lpstr>Let’s get started</vt:lpstr>
      <vt:lpstr>Sample Sales Sheets Newspaper</vt:lpstr>
      <vt:lpstr>College Basketball Bracket Title Sponsorship Campaign runs 4 weeks</vt:lpstr>
      <vt:lpstr>College Basketball Bracket Supporting Sponsorship Campaign runs 4 weeks</vt:lpstr>
      <vt:lpstr>Sample Sales Sheets Magazine</vt:lpstr>
      <vt:lpstr>College Basketball Bracket Title Sponsorship Campaign runs 4 weeks</vt:lpstr>
      <vt:lpstr>College Basketball Bracket Supporting Sponsorship Campaign runs 4 weeks</vt:lpstr>
      <vt:lpstr>Sample Sales Sheets TV</vt:lpstr>
      <vt:lpstr>College Basketball Bracket Title Sponsorship Campaign runs 4 weeks</vt:lpstr>
      <vt:lpstr>College Basketball Bracket Supporting Sponsorship Campaign runs 4 weeks</vt:lpstr>
      <vt:lpstr>Sample Sales Sheets Radio</vt:lpstr>
      <vt:lpstr>College Basketball Bracket Title Sponsorship Campaign runs 4 weeks</vt:lpstr>
      <vt:lpstr>College Basketball Bracket Supporting Sponsorship Campaign runs 4 weeks</vt:lpstr>
      <vt:lpstr>PowerPoint Presentation</vt:lpstr>
      <vt:lpstr>PowerPoint Presentation</vt:lpstr>
      <vt:lpstr>Name Job Title Business Name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Hummert</dc:creator>
  <cp:revision>72</cp:revision>
  <dcterms:created xsi:type="dcterms:W3CDTF">2025-01-30T20:13:59Z</dcterms:created>
  <dcterms:modified xsi:type="dcterms:W3CDTF">2026-01-20T15:56:30Z</dcterms:modified>
</cp:coreProperties>
</file>