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62" r:id="rId2"/>
    <p:sldId id="312" r:id="rId3"/>
    <p:sldId id="306" r:id="rId4"/>
    <p:sldId id="260" r:id="rId5"/>
    <p:sldId id="302" r:id="rId6"/>
    <p:sldId id="305" r:id="rId7"/>
    <p:sldId id="307" r:id="rId8"/>
    <p:sldId id="314" r:id="rId9"/>
    <p:sldId id="317" r:id="rId10"/>
    <p:sldId id="308" r:id="rId11"/>
    <p:sldId id="315" r:id="rId12"/>
    <p:sldId id="303" r:id="rId13"/>
  </p:sldIdLst>
  <p:sldSz cx="7772400" cy="10058400"/>
  <p:notesSz cx="6858000" cy="9144000"/>
  <p:embeddedFontLst>
    <p:embeddedFont>
      <p:font typeface="Galano Grotesque" pitchFamily="2" charset="77"/>
      <p:regular r:id="rId15"/>
      <p:bold r:id="rId16"/>
      <p:italic r:id="rId17"/>
      <p:boldItalic r:id="rId18"/>
    </p:embeddedFont>
    <p:embeddedFont>
      <p:font typeface="Oswald" pitchFamily="2" charset="77"/>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1E14A-1D7E-C9A2-F871-7CEB89BE36CA}" name="Kristen Wehe" initials="KW" userId="S::kwehe@uplandsoftware.com::71c548a5-196e-4bde-9567-700fef4dff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2574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28A5B-BDDA-754E-8717-9F9A1869E8CC}" v="6" dt="2024-10-04T15:00:55.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44"/>
    <p:restoredTop sz="94593"/>
  </p:normalViewPr>
  <p:slideViewPr>
    <p:cSldViewPr snapToGrid="0" snapToObjects="1">
      <p:cViewPr varScale="1">
        <p:scale>
          <a:sx n="93" d="100"/>
          <a:sy n="93" d="100"/>
        </p:scale>
        <p:origin x="1040" y="2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11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458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89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you sell a Title Sponsor, you need to remove the Groups Page Ad option from other packages, as Title Sponsor should have that ad spot exclusively.</a:t>
            </a:r>
            <a:endParaRPr dirty="0"/>
          </a:p>
        </p:txBody>
      </p:sp>
    </p:spTree>
    <p:extLst>
      <p:ext uri="{BB962C8B-B14F-4D97-AF65-F5344CB8AC3E}">
        <p14:creationId xmlns:p14="http://schemas.microsoft.com/office/powerpoint/2010/main" val="38701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Update this sales sheet with stats from last year’s Best Of! Be sure to include any percentage increases as well – they can really make an impact!</a:t>
            </a:r>
            <a:endParaRPr dirty="0"/>
          </a:p>
        </p:txBody>
      </p:sp>
    </p:spTree>
    <p:extLst>
      <p:ext uri="{BB962C8B-B14F-4D97-AF65-F5344CB8AC3E}">
        <p14:creationId xmlns:p14="http://schemas.microsoft.com/office/powerpoint/2010/main" val="146412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t>Place your QR code on this page. </a:t>
            </a:r>
            <a:r>
              <a:rPr lang="en-US" sz="1100" b="0"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2308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919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Update this sales sheet with stats from last year’s Best Of! Be sure to include any percentage increases as well – they can really make an impact!</a:t>
            </a:r>
          </a:p>
        </p:txBody>
      </p:sp>
    </p:spTree>
    <p:extLst>
      <p:ext uri="{BB962C8B-B14F-4D97-AF65-F5344CB8AC3E}">
        <p14:creationId xmlns:p14="http://schemas.microsoft.com/office/powerpoint/2010/main" val="933481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36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804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a:extLst>
            <a:ext uri="{FF2B5EF4-FFF2-40B4-BE49-F238E27FC236}">
              <a16:creationId xmlns:a16="http://schemas.microsoft.com/office/drawing/2014/main" id="{BECC67D3-BDD8-2A2B-C807-823FDEFE745D}"/>
            </a:ext>
          </a:extLst>
        </p:cNvPr>
        <p:cNvGrpSpPr/>
        <p:nvPr/>
      </p:nvGrpSpPr>
      <p:grpSpPr>
        <a:xfrm>
          <a:off x="0" y="0"/>
          <a:ext cx="0" cy="0"/>
          <a:chOff x="0" y="0"/>
          <a:chExt cx="0" cy="0"/>
        </a:xfrm>
      </p:grpSpPr>
      <p:sp>
        <p:nvSpPr>
          <p:cNvPr id="58" name="Google Shape;58;p:notes">
            <a:extLst>
              <a:ext uri="{FF2B5EF4-FFF2-40B4-BE49-F238E27FC236}">
                <a16:creationId xmlns:a16="http://schemas.microsoft.com/office/drawing/2014/main" id="{C044123A-377E-496E-83BF-12AE0F4504C5}"/>
              </a:ext>
            </a:extLst>
          </p:cNvPr>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a:extLst>
              <a:ext uri="{FF2B5EF4-FFF2-40B4-BE49-F238E27FC236}">
                <a16:creationId xmlns:a16="http://schemas.microsoft.com/office/drawing/2014/main" id="{1F115E4C-8FA0-DA1A-AF20-AF3716E6BB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27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2">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r>
              <a:rPr lang="en" sz="3000" b="1" dirty="0">
                <a:latin typeface="Galano Grotesque" pitchFamily="2" charset="77"/>
                <a:ea typeface="Oswald"/>
                <a:cs typeface="Oswald"/>
                <a:sym typeface="Oswald"/>
              </a:rPr>
              <a:t>Radio</a:t>
            </a:r>
            <a:endParaRPr sz="3000" b="1" dirty="0">
              <a:latin typeface="Galano Grotesque" pitchFamily="2" charset="77"/>
              <a:ea typeface="Oswald"/>
              <a:cs typeface="Oswald"/>
              <a:sym typeface="Oswald"/>
            </a:endParaRPr>
          </a:p>
        </p:txBody>
      </p:sp>
    </p:spTree>
    <p:extLst>
      <p:ext uri="{BB962C8B-B14F-4D97-AF65-F5344CB8AC3E}">
        <p14:creationId xmlns:p14="http://schemas.microsoft.com/office/powerpoint/2010/main" val="2534830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310651" y="748031"/>
            <a:ext cx="5167604" cy="853844"/>
          </a:xfrm>
          <a:prstGeom prst="rect">
            <a:avLst/>
          </a:prstGeom>
          <a:noFill/>
          <a:ln>
            <a:noFill/>
          </a:ln>
        </p:spPr>
        <p:txBody>
          <a:bodyPr spcFirstLastPara="1" wrap="square" lIns="91425" tIns="91425" rIns="91425" bIns="91425" anchor="ctr" anchorCtr="0">
            <a:noAutofit/>
          </a:bodyPr>
          <a:lstStyle/>
          <a:p>
            <a:r>
              <a:rPr lang="en-US" sz="1100" dirty="0">
                <a:latin typeface="Galano Grotesque" pitchFamily="2" charset="77"/>
              </a:rPr>
              <a:t>We are are celebrating the best of the best! Our readers nominated and voted on their favorite businesses in our community. To promote your business and thank our readers, we have created 3 promotional packages for the prestigious winners’ round!</a:t>
            </a:r>
            <a:endParaRPr lang="en-US" sz="1100" dirty="0">
              <a:solidFill>
                <a:schemeClr val="dk1"/>
              </a:solidFill>
              <a:latin typeface="Galano Grotesque" pitchFamily="2" charset="77"/>
              <a:ea typeface="Oswald Regular"/>
              <a:cs typeface="Oswald Regular"/>
              <a:sym typeface="Oswald"/>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2273"/>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a:t>
            </a:r>
          </a:p>
          <a:p>
            <a:r>
              <a:rPr lang="en-US" sz="1200" b="1" dirty="0">
                <a:solidFill>
                  <a:schemeClr val="dk1"/>
                </a:solidFill>
                <a:latin typeface="Galano Grotesque" pitchFamily="2" charset="77"/>
                <a:ea typeface="Oswald Regular"/>
                <a:cs typeface="Oswald Regular"/>
                <a:sym typeface="Oswald"/>
              </a:rPr>
              <a:t>Winners Event</a:t>
            </a:r>
            <a:r>
              <a:rPr lang="en-US" sz="1200" dirty="0">
                <a:solidFill>
                  <a:schemeClr val="dk1"/>
                </a:solidFill>
                <a:latin typeface="Galano Grotesque" pitchFamily="2" charset="77"/>
                <a:ea typeface="Oswald Regular"/>
                <a:cs typeface="Oswald Regular"/>
                <a:sym typeface="Oswald"/>
              </a:rPr>
              <a:t>: Enter Dates Here </a:t>
            </a:r>
          </a:p>
          <a:p>
            <a:r>
              <a:rPr lang="en-US" sz="1200" dirty="0">
                <a:solidFill>
                  <a:schemeClr val="dk1"/>
                </a:solidFill>
                <a:latin typeface="Galano Grotesque" pitchFamily="2" charset="77"/>
                <a:ea typeface="Oswald Regular"/>
                <a:cs typeface="Oswald Regular"/>
                <a:sym typeface="Oswald"/>
              </a:rPr>
              <a:t>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68175"/>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2441" y="2698911"/>
            <a:ext cx="7347518" cy="7226825"/>
            <a:chOff x="468157" y="4202611"/>
            <a:chExt cx="6894616" cy="5384592"/>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2634" y="4223594"/>
              <a:ext cx="0" cy="5068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0"/>
              <a:ext cx="0" cy="5068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on the Winners’ Directory</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latin typeface="Galano Grotesque" pitchFamily="2" charset="77"/>
                </a:rPr>
                <a:t>Print</a:t>
              </a:r>
              <a:r>
                <a:rPr lang="en-US" sz="1150" dirty="0">
                  <a:latin typeface="Galano Grotesque" pitchFamily="2" charset="77"/>
                </a:rPr>
                <a:t>:</a:t>
              </a:r>
            </a:p>
            <a:p>
              <a:pPr marL="171450" indent="-171450">
                <a:buFont typeface="Arial" panose="020B0604020202020204" pitchFamily="34" charset="0"/>
                <a:buChar char="•"/>
              </a:pPr>
              <a:r>
                <a:rPr lang="en-US" sz="1150" dirty="0">
                  <a:latin typeface="Galano Grotesque" pitchFamily="2" charset="77"/>
                </a:rPr>
                <a:t>Quarter–page full color glossy “Thank You” ad in our special issue</a:t>
              </a:r>
              <a:endParaRPr lang="en-US" sz="1150" b="1" dirty="0">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 in Winners’ Directory</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solidFill>
                    <a:schemeClr val="dk1"/>
                  </a:solidFill>
                  <a:latin typeface="Galano Grotesque" pitchFamily="2" charset="77"/>
                  <a:ea typeface="Oswald Regular"/>
                  <a:cs typeface="Oswald Regular"/>
                  <a:sym typeface="Oswald"/>
                </a:rPr>
                <a:t>Radio</a:t>
              </a:r>
              <a:r>
                <a:rPr lang="en-US" sz="1150" dirty="0">
                  <a:solidFill>
                    <a:schemeClr val="dk1"/>
                  </a:solidFill>
                  <a:latin typeface="Galano Grotesque" pitchFamily="2" charset="77"/>
                  <a:ea typeface="Oswald Regular"/>
                  <a:cs typeface="Oswald Regular"/>
                  <a:sym typeface="Oswald"/>
                </a:rPr>
                <a:t>:</a:t>
              </a:r>
            </a:p>
            <a:p>
              <a:pPr marL="171450" indent="-171450">
                <a:buFont typeface="Arial" panose="020B0604020202020204" pitchFamily="34" charset="0"/>
                <a:buChar char="•"/>
              </a:pPr>
              <a:r>
                <a:rPr lang="en-US" sz="1150" dirty="0">
                  <a:latin typeface="Galano Grotesque" pitchFamily="2" charset="77"/>
                </a:rPr>
                <a:t>Minimum of 40x :30 promotional spots (M-F 6a-7p, Sat-Sun 8a-4p)</a:t>
              </a:r>
            </a:p>
            <a:p>
              <a:pPr marL="171450" indent="-171450">
                <a:buFont typeface="Arial" panose="020B0604020202020204" pitchFamily="34" charset="0"/>
                <a:buChar char="•"/>
              </a:pPr>
              <a:r>
                <a:rPr lang="en-US" sz="1150" dirty="0">
                  <a:latin typeface="Galano Grotesque" pitchFamily="2" charset="77"/>
                </a:rPr>
                <a:t>Minimum of 60x :30 streaming promotional spots (M-F 6a-7p, Sat-Sun 8a-4p)</a:t>
              </a: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00" dirty="0">
                  <a:latin typeface="Galano Grotesque" pitchFamily="2" charset="77"/>
                </a:rPr>
                <a:t>1 Groups Page ad (Ballot home page)</a:t>
              </a:r>
            </a:p>
            <a:p>
              <a:pPr marL="285750" indent="-285750">
                <a:buFont typeface="Arial" panose="020B0604020202020204" pitchFamily="34" charset="0"/>
                <a:buChar char="•"/>
              </a:pPr>
              <a:r>
                <a:rPr lang="en-US" sz="1100" dirty="0">
                  <a:latin typeface="Galano Grotesque" pitchFamily="2" charset="77"/>
                </a:rPr>
                <a:t>1 Group sponsorship</a:t>
              </a:r>
            </a:p>
            <a:p>
              <a:pPr marL="285750" indent="-285750">
                <a:buFont typeface="Arial" panose="020B0604020202020204" pitchFamily="34" charset="0"/>
                <a:buChar char="•"/>
              </a:pPr>
              <a:r>
                <a:rPr lang="en-US" sz="1100" dirty="0">
                  <a:latin typeface="Galano Grotesque" pitchFamily="2" charset="77"/>
                </a:rPr>
                <a:t>1 Category Interstitial ad</a:t>
              </a:r>
            </a:p>
            <a:p>
              <a:pPr marL="285750" indent="-285750">
                <a:buFont typeface="Arial" panose="020B0604020202020204" pitchFamily="34" charset="0"/>
                <a:buChar char="•"/>
              </a:pPr>
              <a:r>
                <a:rPr lang="en-US" sz="1100" dirty="0">
                  <a:latin typeface="Galano Grotesque" pitchFamily="2" charset="77"/>
                </a:rPr>
                <a:t>Up to 5 Category sponsor ads w/ link to Entrant Page on Winners’ Directory</a:t>
              </a:r>
            </a:p>
            <a:p>
              <a:pPr marL="285750" indent="-285750">
                <a:buFont typeface="Arial" panose="020B0604020202020204" pitchFamily="34" charset="0"/>
                <a:buChar char="•"/>
              </a:pPr>
              <a:r>
                <a:rPr lang="en-US" sz="1100" dirty="0">
                  <a:latin typeface="Galano Grotesque"/>
                </a:rPr>
                <a:t>Up to 5 Featured Entrant ballot listings</a:t>
              </a:r>
              <a:endParaRPr lang="en-US" sz="1100" dirty="0">
                <a:latin typeface="Galano Grotesque" pitchFamily="2" charset="77"/>
              </a:endParaRPr>
            </a:p>
            <a:p>
              <a:pPr marL="285750" indent="-285750">
                <a:buFont typeface="Arial" panose="020B0604020202020204" pitchFamily="34" charset="0"/>
                <a:buChar char="•"/>
              </a:pPr>
              <a:r>
                <a:rPr lang="en-US" sz="1100" dirty="0">
                  <a:latin typeface="Galano Grotesque" pitchFamily="2" charset="77"/>
                </a:rPr>
                <a:t>Featured Entrant Page inducing:</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171450" indent="-171450">
                <a:buFont typeface="Arial" panose="020B0604020202020204" pitchFamily="34" charset="0"/>
                <a:buChar char="•"/>
              </a:pPr>
              <a:r>
                <a:rPr lang="en-US" sz="1100" dirty="0">
                  <a:latin typeface="Galano Grotesque"/>
                </a:rPr>
                <a:t>300x 250 ad on ballot page</a:t>
              </a:r>
              <a:endParaRPr lang="en-US" sz="11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Radio</a:t>
              </a:r>
              <a:r>
                <a:rPr lang="en-US" sz="1100" dirty="0">
                  <a:solidFill>
                    <a:schemeClr val="dk1"/>
                  </a:solidFill>
                  <a:latin typeface="Galano Grotesque" pitchFamily="2" charset="77"/>
                  <a:ea typeface="Oswald Regular"/>
                  <a:cs typeface="Oswald Regular"/>
                  <a:sym typeface="Oswald"/>
                </a:rPr>
                <a:t>:</a:t>
              </a:r>
            </a:p>
            <a:p>
              <a:pPr marL="171450" indent="-171450">
                <a:buFont typeface="Arial" panose="020B0604020202020204" pitchFamily="34" charset="0"/>
                <a:buChar char="•"/>
              </a:pPr>
              <a:r>
                <a:rPr lang="en-US" sz="1100" dirty="0">
                  <a:latin typeface="Galano Grotesque" pitchFamily="2" charset="77"/>
                </a:rPr>
                <a:t>Minimum of 80x :30 promotional spots (M-F 6a-7p, Sat-Sun 8a-4p)</a:t>
              </a:r>
            </a:p>
            <a:p>
              <a:pPr marL="171450" indent="-171450">
                <a:buFont typeface="Arial" panose="020B0604020202020204" pitchFamily="34" charset="0"/>
                <a:buChar char="•"/>
              </a:pPr>
              <a:r>
                <a:rPr lang="en-US" sz="1100" dirty="0">
                  <a:latin typeface="Galano Grotesque" pitchFamily="2" charset="77"/>
                </a:rPr>
                <a:t>Minimum of 120x :30 streaming promotional spots (M-F 6a-7p, Sat-Sun 8a-4p)</a:t>
              </a:r>
            </a:p>
            <a:p>
              <a:r>
                <a:rPr lang="en-US" sz="1150" b="1" dirty="0">
                  <a:latin typeface="Galano Grotesque"/>
                </a:rPr>
                <a:t>Email</a:t>
              </a:r>
              <a:r>
                <a:rPr lang="en-US" sz="1100" dirty="0">
                  <a:latin typeface="Galano Grotesque"/>
                </a:rPr>
                <a:t>:</a:t>
              </a:r>
            </a:p>
            <a:p>
              <a:pPr marL="171450" indent="-171450">
                <a:buFont typeface="Arial" panose="020B0604020202020204" pitchFamily="34" charset="0"/>
                <a:buChar char="•"/>
              </a:pPr>
              <a:r>
                <a:rPr lang="en-US" sz="1100" dirty="0">
                  <a:latin typeface="Galano Grotesque"/>
                </a:rPr>
                <a:t>"Thank You" ad in Daily Headlines Newsletter 1x after winners are chosen </a:t>
              </a:r>
            </a:p>
            <a:p>
              <a:pPr marL="171450" indent="-171450">
                <a:buFont typeface="Arial" panose="020B0604020202020204" pitchFamily="34" charset="0"/>
                <a:buChar char="•"/>
              </a:pPr>
              <a:r>
                <a:rPr lang="en-US" sz="1100" dirty="0">
                  <a:latin typeface="Galano Grotesque"/>
                </a:rPr>
                <a:t> Your logo on Winner Announcement email to our promotional list 1x after Winners are chosen </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68157" y="9224547"/>
              <a:ext cx="2244108"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20340" y="9221705"/>
              <a:ext cx="226541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$1,499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85750" y="9221924"/>
              <a:ext cx="233309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$1,999</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74457" y="4282304"/>
            <a:ext cx="2302641" cy="182453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48215" y="4436874"/>
            <a:ext cx="2348846" cy="191627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4" name="Rounded Rectangle 33">
            <a:extLst>
              <a:ext uri="{FF2B5EF4-FFF2-40B4-BE49-F238E27FC236}">
                <a16:creationId xmlns:a16="http://schemas.microsoft.com/office/drawing/2014/main" id="{C7DE6D98-15B4-BD17-C082-90A30CE014CD}"/>
              </a:ext>
            </a:extLst>
          </p:cNvPr>
          <p:cNvSpPr/>
          <p:nvPr/>
        </p:nvSpPr>
        <p:spPr>
          <a:xfrm>
            <a:off x="5098525" y="5089127"/>
            <a:ext cx="2423161" cy="1667436"/>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 name="Rounded Rectangle 2">
            <a:extLst>
              <a:ext uri="{FF2B5EF4-FFF2-40B4-BE49-F238E27FC236}">
                <a16:creationId xmlns:a16="http://schemas.microsoft.com/office/drawing/2014/main" id="{7E496A54-7AD2-A571-1F11-D897ABF62C7C}"/>
              </a:ext>
            </a:extLst>
          </p:cNvPr>
          <p:cNvSpPr/>
          <p:nvPr/>
        </p:nvSpPr>
        <p:spPr>
          <a:xfrm>
            <a:off x="3559798" y="1530446"/>
            <a:ext cx="3795741" cy="113579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Current Years’ 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117398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13118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9CEDFEE5-B227-D08B-7D3F-18D734BE672C}"/>
              </a:ext>
            </a:extLst>
          </p:cNvPr>
          <p:cNvPicPr>
            <a:picLocks noChangeAspect="1"/>
          </p:cNvPicPr>
          <p:nvPr/>
        </p:nvPicPr>
        <p:blipFill>
          <a:blip r:embed="rId3"/>
          <a:stretch>
            <a:fillRect/>
          </a:stretch>
        </p:blipFill>
        <p:spPr>
          <a:xfrm>
            <a:off x="1713580" y="1168026"/>
            <a:ext cx="4345240" cy="8150785"/>
          </a:xfrm>
          <a:prstGeom prst="rect">
            <a:avLst/>
          </a:prstGeom>
        </p:spPr>
      </p:pic>
      <p:sp>
        <p:nvSpPr>
          <p:cNvPr id="13" name="Rounded Rectangle 12">
            <a:extLst>
              <a:ext uri="{FF2B5EF4-FFF2-40B4-BE49-F238E27FC236}">
                <a16:creationId xmlns:a16="http://schemas.microsoft.com/office/drawing/2014/main" id="{F9C9E54D-C136-1827-F283-E6C98101C4BD}"/>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EAFA96AF-F89F-4A58-A139-7BD5F62D5CAD}"/>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A1A0D562-7E1B-2F8B-D113-5EC010E25598}"/>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58C811DD-EED4-3E03-5CF1-F0A2078B1941}"/>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74F9577E-898E-2C09-F244-2A1645B684AA}"/>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2454018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Title Sponsorship</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tx1"/>
                </a:solidFill>
                <a:latin typeface="Galano Grotesque"/>
              </a:rPr>
              <a:t>We are highlighting the best of the best. Our readers will nominate their favorite businesses in our community and the vote for they businesses they’d like to see win. Use this package with exclusive advertising opportunities to promote your business.</a:t>
            </a:r>
            <a:endParaRPr lang="en-US" sz="1200" dirty="0">
              <a:solidFill>
                <a:schemeClr val="tx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407963" y="2918594"/>
            <a:ext cx="6949440" cy="5314538"/>
          </a:xfrm>
          <a:prstGeom prst="rect">
            <a:avLst/>
          </a:prstGeom>
          <a:noFill/>
          <a:ln>
            <a:noFill/>
          </a:ln>
        </p:spPr>
        <p:txBody>
          <a:bodyPr spcFirstLastPara="1" wrap="square" lIns="91425" tIns="91425" rIns="91425" bIns="91425" anchor="t" anchorCtr="0">
            <a:noAutofit/>
          </a:bodyPr>
          <a:lstStyle/>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Leaderboard ad on ballot landing page</a:t>
            </a:r>
          </a:p>
          <a:p>
            <a:pPr marL="285750" indent="-285750">
              <a:buFont typeface="Arial" panose="020B0604020202020204" pitchFamily="34" charset="0"/>
              <a:buChar char="•"/>
            </a:pPr>
            <a:r>
              <a:rPr lang="en-US" dirty="0">
                <a:latin typeface="Galano Grotesque" pitchFamily="2" charset="77"/>
              </a:rPr>
              <a:t>Logo on all Best Of promotional ads</a:t>
            </a:r>
          </a:p>
          <a:p>
            <a:pPr marL="285750" indent="-285750">
              <a:buFont typeface="Arial" panose="020B0604020202020204" pitchFamily="34" charset="0"/>
              <a:buChar char="•"/>
            </a:pPr>
            <a:r>
              <a:rPr lang="en-US" dirty="0">
                <a:latin typeface="Galano Grotesque" pitchFamily="2" charset="77"/>
              </a:rPr>
              <a:t>Up to 3 Group sponsor ad</a:t>
            </a:r>
          </a:p>
          <a:p>
            <a:pPr marL="285750" indent="-285750">
              <a:buFont typeface="Arial" panose="020B0604020202020204" pitchFamily="34" charset="0"/>
              <a:buChar char="•"/>
            </a:pPr>
            <a:r>
              <a:rPr lang="en-US" dirty="0">
                <a:latin typeface="Galano Grotesque" pitchFamily="2" charset="77"/>
              </a:rPr>
              <a:t>Up to 10 Category sponsor ads</a:t>
            </a:r>
          </a:p>
          <a:p>
            <a:pPr marL="285750" indent="-285750">
              <a:buFont typeface="Arial" panose="020B0604020202020204" pitchFamily="34" charset="0"/>
              <a:buChar char="•"/>
            </a:pPr>
            <a:r>
              <a:rPr lang="en-US" dirty="0">
                <a:latin typeface="Galano Grotesque" pitchFamily="2" charset="77"/>
              </a:rPr>
              <a:t>1 Exclusive Groups Page ad</a:t>
            </a:r>
          </a:p>
          <a:p>
            <a:pPr marL="285750" indent="-285750">
              <a:buFont typeface="Arial" panose="020B0604020202020204" pitchFamily="34" charset="0"/>
              <a:buChar char="•"/>
            </a:pPr>
            <a:r>
              <a:rPr lang="en-US" dirty="0">
                <a:latin typeface="Galano Grotesque" pitchFamily="2" charset="77"/>
              </a:rPr>
              <a:t>2 Category Interstitial ads</a:t>
            </a:r>
          </a:p>
          <a:p>
            <a:pPr marL="285750" indent="-285750">
              <a:buFont typeface="Arial" panose="020B0604020202020204" pitchFamily="34" charset="0"/>
              <a:buChar char="•"/>
            </a:pPr>
            <a:r>
              <a:rPr lang="en-US" dirty="0">
                <a:latin typeface="Galano Grotesque" pitchFamily="2" charset="77"/>
              </a:rPr>
              <a:t>Unlimited Featured Entrants</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Up to 10 keywords used to capture votes via text</a:t>
            </a:r>
          </a:p>
          <a:p>
            <a:r>
              <a:rPr lang="en-US" b="1" dirty="0">
                <a:solidFill>
                  <a:schemeClr val="dk1"/>
                </a:solidFill>
                <a:latin typeface="Galano Grotesque" pitchFamily="2" charset="77"/>
                <a:ea typeface="Oswald Regular"/>
                <a:cs typeface="Oswald Regular"/>
                <a:sym typeface="Oswald"/>
              </a:rPr>
              <a:t>Radio</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400" dirty="0">
                <a:solidFill>
                  <a:schemeClr val="tx1"/>
                </a:solidFill>
                <a:latin typeface="Galano Grotesque" pitchFamily="2" charset="77"/>
                <a:ea typeface="Oswald Regular"/>
                <a:cs typeface="Oswald Regular"/>
                <a:sym typeface="Oswald"/>
              </a:rPr>
              <a:t>Minimum of 80x :30 promotional spots weekly (M-F 6a-7p, Sat-Sun 8a-4p)</a:t>
            </a:r>
          </a:p>
          <a:p>
            <a:pPr marL="285750" indent="-285750">
              <a:buFont typeface="Arial" panose="020B0604020202020204" pitchFamily="34" charset="0"/>
              <a:buChar char="•"/>
            </a:pPr>
            <a:r>
              <a:rPr lang="en-US" sz="1400" dirty="0">
                <a:solidFill>
                  <a:schemeClr val="tx1"/>
                </a:solidFill>
                <a:latin typeface="Galano Grotesque" pitchFamily="2" charset="77"/>
                <a:ea typeface="Oswald Regular"/>
                <a:cs typeface="Oswald Regular"/>
                <a:sym typeface="Oswald"/>
              </a:rPr>
              <a:t>Minimum of 120x :30 streaming promotional spots weekly (M-F 6a-7p, Sat-Sun 8a-4p)</a:t>
            </a:r>
          </a:p>
          <a:p>
            <a:pPr marL="285750" indent="-285750">
              <a:buFont typeface="Arial" panose="020B0604020202020204" pitchFamily="34" charset="0"/>
              <a:buChar char="•"/>
            </a:pPr>
            <a:r>
              <a:rPr lang="en-US" dirty="0">
                <a:solidFill>
                  <a:schemeClr val="tx1"/>
                </a:solidFill>
                <a:latin typeface="Galano Grotesque" pitchFamily="2" charset="77"/>
                <a:ea typeface="Oswald Regular"/>
                <a:cs typeface="Oswald Regular"/>
                <a:sym typeface="Oswald"/>
              </a:rPr>
              <a:t>Your business mentioned in any on-air spots related to the program</a:t>
            </a:r>
            <a:endParaRPr lang="en-US" sz="1400" dirty="0">
              <a:solidFill>
                <a:schemeClr val="tx1"/>
              </a:solidFill>
              <a:latin typeface="Galano Grotesque" pitchFamily="2" charset="77"/>
              <a:ea typeface="Oswald Regular"/>
              <a:cs typeface="Oswald Regular"/>
              <a:sym typeface="Oswald"/>
            </a:endParaRPr>
          </a:p>
          <a:p>
            <a:r>
              <a:rPr lang="en-US" b="1" dirty="0">
                <a:solidFill>
                  <a:schemeClr val="dk1"/>
                </a:solidFill>
                <a:latin typeface="Galano Grotesque" pitchFamily="2" charset="77"/>
                <a:ea typeface="Oswald Regular"/>
                <a:cs typeface="Oswald Regular"/>
                <a:sym typeface="Oswald"/>
              </a:rPr>
              <a:t>Email</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a:rPr>
              <a:t>Banner ads in all newsletters sent during nomination, voting, and winner’s rounds</a:t>
            </a:r>
          </a:p>
          <a:p>
            <a:pPr marL="285750" indent="-285750">
              <a:buFont typeface="Arial" panose="020B0604020202020204" pitchFamily="34" charset="0"/>
              <a:buChar char="•"/>
            </a:pPr>
            <a:r>
              <a:rPr lang="en-US" dirty="0">
                <a:latin typeface="Galano Grotesque"/>
              </a:rPr>
              <a:t>Special offer or custom message in all Thank You emails</a:t>
            </a:r>
          </a:p>
          <a:p>
            <a:pPr marL="285750" indent="-285750">
              <a:buFont typeface="Arial" panose="020B0604020202020204" pitchFamily="34" charset="0"/>
              <a:buChar char="•"/>
            </a:pPr>
            <a:r>
              <a:rPr lang="en-US" dirty="0">
                <a:latin typeface="Galano Grotesque" pitchFamily="2" charset="77"/>
              </a:rPr>
              <a:t>Your logo on all invitation emails to promotional list during nomination, voting, and winners’ rounds</a:t>
            </a:r>
          </a:p>
          <a:p>
            <a:r>
              <a:rPr lang="en-US" b="1" dirty="0">
                <a:latin typeface="Galano Grotesque" pitchFamily="2" charset="77"/>
              </a:rPr>
              <a:t>Event (optional)</a:t>
            </a:r>
          </a:p>
          <a:p>
            <a:pPr marL="285750" indent="-285750">
              <a:buFont typeface="Arial" panose="020B0604020202020204" pitchFamily="34" charset="0"/>
              <a:buChar char="•"/>
            </a:pPr>
            <a:r>
              <a:rPr lang="en-US" dirty="0">
                <a:latin typeface="Galano Grotesque" pitchFamily="2" charset="77"/>
              </a:rPr>
              <a:t>Logo on photo backdrop banner (step and repeat)</a:t>
            </a:r>
          </a:p>
          <a:p>
            <a:pPr marL="285750" indent="-285750">
              <a:buFont typeface="Arial" panose="020B0604020202020204" pitchFamily="34" charset="0"/>
              <a:buChar char="•"/>
            </a:pPr>
            <a:r>
              <a:rPr lang="en-US" dirty="0">
                <a:latin typeface="Galano Grotesque" pitchFamily="2" charset="77"/>
              </a:rPr>
              <a:t>Two-minute recognition speech at introduction of event</a:t>
            </a:r>
          </a:p>
          <a:p>
            <a:pPr marL="285750" indent="-285750">
              <a:buFont typeface="Arial" panose="020B0604020202020204" pitchFamily="34" charset="0"/>
              <a:buChar char="•"/>
            </a:pPr>
            <a:r>
              <a:rPr lang="en-US" dirty="0">
                <a:latin typeface="Galano Grotesque" pitchFamily="2" charset="77"/>
              </a:rPr>
              <a:t>Logo on event signage</a:t>
            </a:r>
            <a:br>
              <a:rPr lang="en-US" dirty="0">
                <a:latin typeface="Galano Grotesque" pitchFamily="2" charset="77"/>
              </a:rPr>
            </a:br>
            <a:endParaRPr lang="en-US"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2716560" y="8504028"/>
            <a:ext cx="2327191" cy="664714"/>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$22,000</a:t>
            </a:r>
          </a:p>
          <a:p>
            <a:pPr algn="ctr"/>
            <a:r>
              <a:rPr lang="en-US" b="1" i="1" dirty="0">
                <a:solidFill>
                  <a:schemeClr val="dk1"/>
                </a:solidFill>
                <a:latin typeface="Galano Grotesque" pitchFamily="2" charset="77"/>
                <a:ea typeface="Oswald"/>
                <a:cs typeface="Oswald"/>
                <a:sym typeface="Oswald"/>
              </a:rPr>
              <a:t>Value: $35,000</a:t>
            </a:r>
          </a:p>
        </p:txBody>
      </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2" name="Rounded Rectangle 1">
            <a:extLst>
              <a:ext uri="{FF2B5EF4-FFF2-40B4-BE49-F238E27FC236}">
                <a16:creationId xmlns:a16="http://schemas.microsoft.com/office/drawing/2014/main" id="{82BE19BC-35E3-C4E1-7845-04E513D42DE2}"/>
              </a:ext>
            </a:extLst>
          </p:cNvPr>
          <p:cNvSpPr/>
          <p:nvPr/>
        </p:nvSpPr>
        <p:spPr>
          <a:xfrm>
            <a:off x="3785212" y="1802273"/>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334054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latin typeface="Galano Grotesque"/>
              </a:rPr>
              <a:t>We are highlighting the best of the best. Our readers will nominate their favorite businesses in our community to tell us who they want to see in the voting round. To promote your business, we have created 3 promotional packages.</a:t>
            </a:r>
            <a:endParaRPr lang="en-US" sz="1200" dirty="0">
              <a:solidFill>
                <a:schemeClr val="dk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02959" y="2909241"/>
            <a:ext cx="7330610" cy="6670243"/>
            <a:chOff x="484023" y="4202611"/>
            <a:chExt cx="6878750" cy="4969891"/>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721192" y="4350999"/>
              <a:ext cx="36628" cy="46384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2"/>
              <a:ext cx="0" cy="4639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Basic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00" b="1" dirty="0">
                  <a:latin typeface="Galano Grotesque" pitchFamily="2" charset="77"/>
                </a:rPr>
                <a:t>Digital</a:t>
              </a:r>
              <a:r>
                <a:rPr lang="en-US" sz="1300" dirty="0">
                  <a:latin typeface="Galano Grotesque" pitchFamily="2" charset="77"/>
                </a:rPr>
                <a:t>:</a:t>
              </a:r>
            </a:p>
            <a:p>
              <a:pPr marL="285750" indent="-285750">
                <a:buFont typeface="Arial" panose="020B0604020202020204" pitchFamily="34" charset="0"/>
                <a:buChar char="•"/>
              </a:pPr>
              <a:r>
                <a:rPr lang="en-US" sz="1300" dirty="0">
                  <a:latin typeface="Galano Grotesque" pitchFamily="2" charset="77"/>
                </a:rPr>
                <a:t>1 Category sponsor ad</a:t>
              </a:r>
            </a:p>
            <a:p>
              <a:pPr marL="285750" indent="-285750">
                <a:buFont typeface="Arial" panose="020B0604020202020204" pitchFamily="34" charset="0"/>
                <a:buChar char="•"/>
              </a:pPr>
              <a:r>
                <a:rPr lang="en-US" sz="1300" dirty="0">
                  <a:latin typeface="Galano Grotesque"/>
                </a:rPr>
                <a:t>300x 250 ad on ballot page</a:t>
              </a:r>
            </a:p>
            <a:p>
              <a:r>
                <a:rPr lang="en-US" sz="1300" b="1" dirty="0">
                  <a:latin typeface="Galano Grotesque" pitchFamily="2" charset="77"/>
                </a:rPr>
                <a:t>Mobile</a:t>
              </a:r>
            </a:p>
            <a:p>
              <a:pPr marL="171450" indent="-171450">
                <a:buFont typeface="Arial" panose="020B0604020202020204" pitchFamily="34" charset="0"/>
                <a:buChar char="•"/>
              </a:pPr>
              <a:r>
                <a:rPr lang="en-US" sz="130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Deluxe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00" b="1" dirty="0">
                  <a:latin typeface="Galano Grotesque" pitchFamily="2" charset="77"/>
                </a:rPr>
                <a:t>Digital</a:t>
              </a:r>
              <a:r>
                <a:rPr lang="en-US" sz="1300" dirty="0">
                  <a:latin typeface="Galano Grotesque" pitchFamily="2" charset="77"/>
                </a:rPr>
                <a:t>:</a:t>
              </a:r>
            </a:p>
            <a:p>
              <a:pPr marL="285750" indent="-285750">
                <a:buFont typeface="Arial" panose="020B0604020202020204" pitchFamily="34" charset="0"/>
                <a:buChar char="•"/>
              </a:pPr>
              <a:r>
                <a:rPr lang="en-US" sz="1300" dirty="0">
                  <a:latin typeface="Galano Grotesque" pitchFamily="2" charset="77"/>
                </a:rPr>
                <a:t>Up to 3 Category sponsor ads</a:t>
              </a:r>
            </a:p>
            <a:p>
              <a:pPr marL="285750" indent="-285750">
                <a:buFont typeface="Arial" panose="020B0604020202020204" pitchFamily="34" charset="0"/>
                <a:buChar char="•"/>
              </a:pPr>
              <a:r>
                <a:rPr lang="en-US" sz="1300" dirty="0">
                  <a:latin typeface="Galano Grotesque"/>
                </a:rPr>
                <a:t>300x 250 ad on ballot page</a:t>
              </a:r>
            </a:p>
            <a:p>
              <a:r>
                <a:rPr lang="en-US" sz="1300" b="1" dirty="0">
                  <a:latin typeface="Galano Grotesque" pitchFamily="2" charset="77"/>
                </a:rPr>
                <a:t>Mobile</a:t>
              </a:r>
            </a:p>
            <a:p>
              <a:pPr marL="171450" indent="-171450">
                <a:buFont typeface="Arial" panose="020B0604020202020204" pitchFamily="34" charset="0"/>
                <a:buChar char="•"/>
              </a:pPr>
              <a:r>
                <a:rPr lang="en-US" sz="1300" dirty="0">
                  <a:latin typeface="Galano Grotesque" pitchFamily="2" charset="77"/>
                </a:rPr>
                <a:t>Up to 3 keywords used to capture votes via text</a:t>
              </a:r>
              <a:endParaRPr lang="en-US" sz="1300" dirty="0">
                <a:solidFill>
                  <a:schemeClr val="dk1"/>
                </a:solidFill>
                <a:latin typeface="Galano Grotesque" pitchFamily="2" charset="77"/>
                <a:ea typeface="Oswald"/>
              </a:endParaRPr>
            </a:p>
            <a:p>
              <a:r>
                <a:rPr lang="en-US" sz="1300" b="1" dirty="0">
                  <a:solidFill>
                    <a:schemeClr val="dk1"/>
                  </a:solidFill>
                  <a:latin typeface="Galano Grotesque" pitchFamily="2" charset="77"/>
                  <a:ea typeface="Oswald Regular"/>
                  <a:cs typeface="Oswald Regular"/>
                  <a:sym typeface="Oswald"/>
                </a:rPr>
                <a:t>Radio</a:t>
              </a:r>
              <a:r>
                <a:rPr lang="en-US" sz="13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00" dirty="0">
                  <a:solidFill>
                    <a:schemeClr val="dk1"/>
                  </a:solidFill>
                  <a:latin typeface="Galano Grotesque" pitchFamily="2" charset="77"/>
                  <a:ea typeface="Oswald Regular"/>
                  <a:cs typeface="Oswald Regular"/>
                  <a:sym typeface="Oswald"/>
                </a:rPr>
                <a:t>Minimum of 40x :30 promotional spots weekly (M-F 6a-7p, Sat-Sun 8a-4p)</a:t>
              </a:r>
            </a:p>
            <a:p>
              <a:pPr marL="285750" indent="-285750">
                <a:buFont typeface="Arial" panose="020B0604020202020204" pitchFamily="34" charset="0"/>
                <a:buChar char="•"/>
              </a:pPr>
              <a:r>
                <a:rPr lang="en-US" sz="1300" dirty="0">
                  <a:solidFill>
                    <a:schemeClr val="dk1"/>
                  </a:solidFill>
                  <a:latin typeface="Galano Grotesque" pitchFamily="2" charset="77"/>
                  <a:ea typeface="Oswald Regular"/>
                  <a:cs typeface="Oswald Regular"/>
                  <a:sym typeface="Oswald"/>
                </a:rPr>
                <a:t>Minimum of 60x :30 streaming promotional spots weekly (M-F 6a-7p, Sat-Sun 8a-4p)</a:t>
              </a: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Premium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200" b="1" dirty="0">
                  <a:latin typeface="Galano Grotesque" pitchFamily="2" charset="77"/>
                </a:rPr>
                <a:t>Digital</a:t>
              </a:r>
              <a:r>
                <a:rPr lang="en-US" sz="1200" dirty="0">
                  <a:latin typeface="Galano Grotesque" pitchFamily="2" charset="77"/>
                </a:rPr>
                <a:t>:</a:t>
              </a:r>
            </a:p>
            <a:p>
              <a:pPr marL="285750" indent="-285750">
                <a:buFont typeface="Arial" panose="020B0604020202020204" pitchFamily="34" charset="0"/>
                <a:buChar char="•"/>
              </a:pPr>
              <a:r>
                <a:rPr lang="en-US" sz="1200" dirty="0">
                  <a:latin typeface="Galano Grotesque" pitchFamily="2" charset="77"/>
                </a:rPr>
                <a:t>1 Group sponsor ad</a:t>
              </a:r>
            </a:p>
            <a:p>
              <a:pPr marL="285750" indent="-285750">
                <a:buFont typeface="Arial" panose="020B0604020202020204" pitchFamily="34" charset="0"/>
                <a:buChar char="•"/>
              </a:pPr>
              <a:r>
                <a:rPr lang="en-US" sz="1200" dirty="0">
                  <a:latin typeface="Galano Grotesque" pitchFamily="2" charset="77"/>
                </a:rPr>
                <a:t>Up to 5 Category sponsor ads</a:t>
              </a:r>
            </a:p>
            <a:p>
              <a:pPr marL="285750" indent="-285750">
                <a:buFont typeface="Arial" panose="020B0604020202020204" pitchFamily="34" charset="0"/>
                <a:buChar char="•"/>
              </a:pPr>
              <a:r>
                <a:rPr lang="en-US" sz="1200" dirty="0">
                  <a:latin typeface="Galano Grotesque" pitchFamily="2" charset="77"/>
                </a:rPr>
                <a:t>1 Groups Page ad (Ballot home page)</a:t>
              </a:r>
            </a:p>
            <a:p>
              <a:pPr marL="285750" indent="-285750">
                <a:buFont typeface="Arial" panose="020B0604020202020204" pitchFamily="34" charset="0"/>
                <a:buChar char="•"/>
              </a:pPr>
              <a:r>
                <a:rPr lang="en-US" sz="1200" dirty="0">
                  <a:latin typeface="Galano Grotesque" pitchFamily="2" charset="77"/>
                </a:rPr>
                <a:t>1 Category Interstitial ad</a:t>
              </a:r>
            </a:p>
            <a:p>
              <a:pPr marL="285750" indent="-285750">
                <a:buFont typeface="Arial" panose="020B0604020202020204" pitchFamily="34" charset="0"/>
                <a:buChar char="•"/>
              </a:pPr>
              <a:r>
                <a:rPr lang="en-US" sz="1200" dirty="0">
                  <a:latin typeface="Galano Grotesque"/>
                </a:rPr>
                <a:t>300x 250 ad on ballot page</a:t>
              </a:r>
            </a:p>
            <a:p>
              <a:r>
                <a:rPr lang="en-US" sz="1200" b="1" dirty="0">
                  <a:latin typeface="Galano Grotesque" pitchFamily="2" charset="77"/>
                </a:rPr>
                <a:t>Mobile</a:t>
              </a:r>
            </a:p>
            <a:p>
              <a:pPr marL="171450" indent="-171450">
                <a:buFont typeface="Arial" panose="020B0604020202020204" pitchFamily="34" charset="0"/>
                <a:buChar char="•"/>
              </a:pPr>
              <a:r>
                <a:rPr lang="en-US" sz="1200" dirty="0">
                  <a:latin typeface="Galano Grotesque" pitchFamily="2" charset="77"/>
                </a:rPr>
                <a:t>Up to 5 keywords used to capture votes via text</a:t>
              </a:r>
              <a:endParaRPr lang="en-US" sz="1200" dirty="0">
                <a:solidFill>
                  <a:schemeClr val="dk1"/>
                </a:solidFill>
                <a:latin typeface="Galano Grotesque"/>
                <a:ea typeface="Oswald"/>
              </a:endParaRPr>
            </a:p>
            <a:p>
              <a:r>
                <a:rPr lang="en-US" sz="1200" b="1" dirty="0">
                  <a:solidFill>
                    <a:schemeClr val="dk1"/>
                  </a:solidFill>
                  <a:latin typeface="Galano Grotesque" pitchFamily="2" charset="77"/>
                  <a:ea typeface="Oswald Regular"/>
                  <a:cs typeface="Oswald Regular"/>
                  <a:sym typeface="Oswald"/>
                </a:rPr>
                <a:t>Radio</a:t>
              </a:r>
              <a:r>
                <a:rPr lang="en-US" sz="12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200" dirty="0">
                  <a:solidFill>
                    <a:schemeClr val="dk1"/>
                  </a:solidFill>
                  <a:latin typeface="Galano Grotesque" pitchFamily="2" charset="77"/>
                  <a:ea typeface="Oswald Regular"/>
                  <a:cs typeface="Oswald Regular"/>
                  <a:sym typeface="Oswald"/>
                </a:rPr>
                <a:t>Minimum of 80x :30 promotional spots weekly (M-F 6a-7p, Sat-Sun 8a-4p)</a:t>
              </a:r>
            </a:p>
            <a:p>
              <a:pPr marL="285750" indent="-285750">
                <a:buFont typeface="Arial" panose="020B0604020202020204" pitchFamily="34" charset="0"/>
                <a:buChar char="•"/>
              </a:pPr>
              <a:r>
                <a:rPr lang="en-US" sz="1200" dirty="0">
                  <a:solidFill>
                    <a:schemeClr val="dk1"/>
                  </a:solidFill>
                  <a:latin typeface="Galano Grotesque" pitchFamily="2" charset="77"/>
                  <a:ea typeface="Oswald Regular"/>
                  <a:cs typeface="Oswald Regular"/>
                  <a:sym typeface="Oswald"/>
                </a:rPr>
                <a:t>Minimum of 120x :30 streaming promotional spots weekly (M-F 6a-7p, Sat-Sun 8a-4p)</a:t>
              </a:r>
            </a:p>
            <a:p>
              <a:r>
                <a:rPr lang="en-US" sz="1200" b="1" dirty="0">
                  <a:solidFill>
                    <a:schemeClr val="dk1"/>
                  </a:solidFill>
                  <a:latin typeface="Galano Grotesque" pitchFamily="2" charset="77"/>
                  <a:ea typeface="Oswald Regular"/>
                  <a:cs typeface="Oswald Regular"/>
                  <a:sym typeface="Oswald"/>
                </a:rPr>
                <a:t>Email</a:t>
              </a:r>
              <a:r>
                <a:rPr lang="en-US" sz="12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200" dirty="0">
                  <a:latin typeface="Galano Grotesque"/>
                </a:rPr>
                <a:t>"Nominate Us" ad in Daily Headlines Newsletter 1x during nomination round</a:t>
              </a:r>
            </a:p>
            <a:p>
              <a:pPr marL="285750" indent="-285750">
                <a:buFont typeface="Arial" panose="020B0604020202020204" pitchFamily="34" charset="0"/>
                <a:buChar char="•"/>
              </a:pPr>
              <a:r>
                <a:rPr lang="en-US" sz="1200" dirty="0">
                  <a:latin typeface="Galano Grotesque" pitchFamily="2" charset="77"/>
                </a:rPr>
                <a:t>Your logo on invitation email to our promotional list 1x during nomination round</a:t>
              </a:r>
              <a:br>
                <a:rPr lang="en-US" sz="1200" dirty="0">
                  <a:latin typeface="Galano Grotesque" pitchFamily="2" charset="77"/>
                </a:rPr>
              </a:br>
              <a:endParaRPr lang="en-US" sz="12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9049" y="8808167"/>
              <a:ext cx="2235211"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$699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57820" y="8808167"/>
              <a:ext cx="2235211"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$1,200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93398" y="8809846"/>
              <a:ext cx="2342689"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$2,000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4" name="Rounded Rectangle 13">
            <a:extLst>
              <a:ext uri="{FF2B5EF4-FFF2-40B4-BE49-F238E27FC236}">
                <a16:creationId xmlns:a16="http://schemas.microsoft.com/office/drawing/2014/main" id="{2639073E-2389-544A-1C87-66E9EA0EEF4F}"/>
              </a:ext>
            </a:extLst>
          </p:cNvPr>
          <p:cNvSpPr/>
          <p:nvPr/>
        </p:nvSpPr>
        <p:spPr>
          <a:xfrm>
            <a:off x="3880156" y="1743502"/>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4" name="Rounded Rectangle 3">
            <a:extLst>
              <a:ext uri="{FF2B5EF4-FFF2-40B4-BE49-F238E27FC236}">
                <a16:creationId xmlns:a16="http://schemas.microsoft.com/office/drawing/2014/main" id="{1BEE8CB2-4475-3CBC-761C-637863031F9F}"/>
              </a:ext>
            </a:extLst>
          </p:cNvPr>
          <p:cNvSpPr/>
          <p:nvPr/>
        </p:nvSpPr>
        <p:spPr>
          <a:xfrm>
            <a:off x="336178" y="7785847"/>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8" name="Google Shape;61;p14">
            <a:extLst>
              <a:ext uri="{FF2B5EF4-FFF2-40B4-BE49-F238E27FC236}">
                <a16:creationId xmlns:a16="http://schemas.microsoft.com/office/drawing/2014/main" id="{519535A2-EC9C-F22D-196F-1437A3CB0531}"/>
              </a:ext>
            </a:extLst>
          </p:cNvPr>
          <p:cNvSpPr txBox="1"/>
          <p:nvPr/>
        </p:nvSpPr>
        <p:spPr>
          <a:xfrm>
            <a:off x="787631" y="7785847"/>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VOTING ROUND </a:t>
            </a:r>
            <a:endParaRPr lang="en-US" sz="1150" dirty="0">
              <a:solidFill>
                <a:schemeClr val="bg1"/>
              </a:solidFill>
              <a:latin typeface="Galano Grotesque" pitchFamily="2" charset="77"/>
            </a:endParaRPr>
          </a:p>
        </p:txBody>
      </p:sp>
      <p:sp>
        <p:nvSpPr>
          <p:cNvPr id="9" name="Rectangle 8">
            <a:extLst>
              <a:ext uri="{FF2B5EF4-FFF2-40B4-BE49-F238E27FC236}">
                <a16:creationId xmlns:a16="http://schemas.microsoft.com/office/drawing/2014/main" id="{7DDC4EBC-29CD-4B44-07DB-54654FF8C7C2}"/>
              </a:ext>
            </a:extLst>
          </p:cNvPr>
          <p:cNvSpPr>
            <a:spLocks noChangeAspect="1"/>
          </p:cNvSpPr>
          <p:nvPr/>
        </p:nvSpPr>
        <p:spPr>
          <a:xfrm>
            <a:off x="475696" y="8090121"/>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304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2" name="Google Shape;61;p14">
            <a:extLst>
              <a:ext uri="{FF2B5EF4-FFF2-40B4-BE49-F238E27FC236}">
                <a16:creationId xmlns:a16="http://schemas.microsoft.com/office/drawing/2014/main" id="{01BFBF89-AA30-FAC2-DE79-882695FBF142}"/>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nomination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7" name="Rounded Rectangle 6">
            <a:extLst>
              <a:ext uri="{FF2B5EF4-FFF2-40B4-BE49-F238E27FC236}">
                <a16:creationId xmlns:a16="http://schemas.microsoft.com/office/drawing/2014/main" id="{8810B1F2-CBF2-C6D2-459C-56EBB500F0E0}"/>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EDB2FD8-AA2E-8441-A00D-AB90018DA031}"/>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82641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35542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accent2"/>
                </a:solidFill>
                <a:latin typeface="Galano Grotesque" pitchFamily="2" charset="77"/>
              </a:rPr>
              <a:t>We are highlighting the best of the best. Our readers will vote for their favorite businesses in our community to tell us who they want to see in win. To promote your business, we have created 3 promotional packages.</a:t>
            </a: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3045"/>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457246" y="9775658"/>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04444" y="2853227"/>
            <a:ext cx="7330610" cy="6763127"/>
            <a:chOff x="484023" y="4202611"/>
            <a:chExt cx="6878750" cy="5039097"/>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694393" y="4261865"/>
              <a:ext cx="0" cy="48713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4136" y="4261865"/>
              <a:ext cx="0" cy="48713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w/ link to Entrant Page</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 w/ link to Entrant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3 keywords used to capture votes via text</a:t>
              </a:r>
            </a:p>
            <a:p>
              <a:r>
                <a:rPr lang="en-US" sz="1150" b="1" dirty="0">
                  <a:solidFill>
                    <a:schemeClr val="dk1"/>
                  </a:solidFill>
                  <a:latin typeface="Galano Grotesque" pitchFamily="2" charset="77"/>
                  <a:ea typeface="Oswald Regular"/>
                  <a:cs typeface="Oswald Regular"/>
                  <a:sym typeface="Oswald"/>
                </a:rPr>
                <a:t>Radio</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solidFill>
                    <a:schemeClr val="dk1"/>
                  </a:solidFill>
                  <a:latin typeface="Galano Grotesque" pitchFamily="2" charset="77"/>
                  <a:ea typeface="Oswald Regular"/>
                  <a:cs typeface="Oswald Regular"/>
                  <a:sym typeface="Oswald"/>
                </a:rPr>
                <a:t>Minimum of 40x :30 promotional spots weekly (M-F 6a-7p, Sat-Sun 8a-4p)</a:t>
              </a:r>
            </a:p>
            <a:p>
              <a:pPr marL="285750" indent="-285750">
                <a:buFont typeface="Arial" panose="020B0604020202020204" pitchFamily="34" charset="0"/>
                <a:buChar char="•"/>
              </a:pPr>
              <a:r>
                <a:rPr lang="en-US" sz="1150" dirty="0">
                  <a:solidFill>
                    <a:schemeClr val="dk1"/>
                  </a:solidFill>
                  <a:latin typeface="Galano Grotesque" pitchFamily="2" charset="77"/>
                  <a:ea typeface="Oswald Regular"/>
                  <a:cs typeface="Oswald Regular"/>
                  <a:sym typeface="Oswald"/>
                </a:rPr>
                <a:t>Minimum of 60x :30 streaming promotional spots weekly (M-F 6a-7p, Sat-Sun 8a-4p)</a:t>
              </a: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00" dirty="0">
                  <a:latin typeface="Galano Grotesque" pitchFamily="2" charset="77"/>
                </a:rPr>
                <a:t>:</a:t>
              </a:r>
            </a:p>
            <a:p>
              <a:pPr marL="285750" indent="-285750">
                <a:buFont typeface="Arial" panose="020B0604020202020204" pitchFamily="34" charset="0"/>
                <a:buChar char="•"/>
              </a:pPr>
              <a:r>
                <a:rPr lang="en-US" sz="1050" dirty="0">
                  <a:latin typeface="Galano Grotesque" pitchFamily="2" charset="77"/>
                </a:rPr>
                <a:t>1 Groups Page ad (Ballot home page)</a:t>
              </a:r>
            </a:p>
            <a:p>
              <a:pPr marL="285750" indent="-285750">
                <a:buFont typeface="Arial" panose="020B0604020202020204" pitchFamily="34" charset="0"/>
                <a:buChar char="•"/>
              </a:pPr>
              <a:r>
                <a:rPr lang="en-US" sz="1050" dirty="0">
                  <a:latin typeface="Galano Grotesque" pitchFamily="2" charset="77"/>
                </a:rPr>
                <a:t>1 Group sponsorship</a:t>
              </a:r>
            </a:p>
            <a:p>
              <a:pPr marL="285750" indent="-285750">
                <a:buFont typeface="Arial" panose="020B0604020202020204" pitchFamily="34" charset="0"/>
                <a:buChar char="•"/>
              </a:pPr>
              <a:r>
                <a:rPr lang="en-US" sz="1050" dirty="0">
                  <a:latin typeface="Galano Grotesque" pitchFamily="2" charset="77"/>
                </a:rPr>
                <a:t>1 Category Interstitial ad</a:t>
              </a:r>
            </a:p>
            <a:p>
              <a:pPr marL="285750" indent="-285750">
                <a:buFont typeface="Arial" panose="020B0604020202020204" pitchFamily="34" charset="0"/>
                <a:buChar char="•"/>
              </a:pPr>
              <a:r>
                <a:rPr lang="en-US" sz="1050" dirty="0">
                  <a:latin typeface="Galano Grotesque" pitchFamily="2" charset="77"/>
                </a:rPr>
                <a:t>Up to 5 Category sponsor ads w/ link to Entrant Page</a:t>
              </a:r>
            </a:p>
            <a:p>
              <a:pPr marL="285750" indent="-285750">
                <a:buFont typeface="Arial" panose="020B0604020202020204" pitchFamily="34" charset="0"/>
                <a:buChar char="•"/>
              </a:pPr>
              <a:r>
                <a:rPr lang="en-US" sz="1050" dirty="0">
                  <a:latin typeface="Galano Grotesque"/>
                </a:rPr>
                <a:t>Up to 5 Featured Entrant ballot listings</a:t>
              </a:r>
              <a:endParaRPr lang="en-US" sz="1050" dirty="0">
                <a:latin typeface="Galano Grotesque" pitchFamily="2" charset="77"/>
              </a:endParaRPr>
            </a:p>
            <a:p>
              <a:pPr marL="285750" indent="-285750">
                <a:buFont typeface="Arial" panose="020B0604020202020204" pitchFamily="34" charset="0"/>
                <a:buChar char="•"/>
              </a:pPr>
              <a:r>
                <a:rPr lang="en-US" sz="1050" dirty="0">
                  <a:latin typeface="Galano Grotesque" pitchFamily="2" charset="77"/>
                </a:rPr>
                <a:t>Featured Entrant Page (see Deluxe package for details)</a:t>
              </a:r>
              <a:endParaRPr lang="en-US" sz="1150" dirty="0">
                <a:latin typeface="Galano Grotesque"/>
              </a:endParaRPr>
            </a:p>
            <a:p>
              <a:pPr marL="171450" indent="-171450">
                <a:buFont typeface="Arial" panose="020B0604020202020204" pitchFamily="34" charset="0"/>
                <a:buChar char="•"/>
              </a:pPr>
              <a:r>
                <a:rPr lang="en-US" sz="1050" dirty="0">
                  <a:latin typeface="Galano Grotesque"/>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050" dirty="0">
                  <a:latin typeface="Galano Grotesque" pitchFamily="2" charset="77"/>
                </a:rPr>
                <a:t>Up to 5 keywords used to capture votes via text</a:t>
              </a:r>
              <a:endParaRPr lang="en-US" sz="105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Radio</a:t>
              </a:r>
              <a:r>
                <a:rPr lang="en-US" sz="110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050" dirty="0">
                  <a:solidFill>
                    <a:schemeClr val="dk1"/>
                  </a:solidFill>
                  <a:latin typeface="Galano Grotesque" pitchFamily="2" charset="77"/>
                  <a:ea typeface="Oswald Regular"/>
                  <a:cs typeface="Oswald Regular"/>
                  <a:sym typeface="Oswald"/>
                </a:rPr>
                <a:t>Minimum of 80x :30 promotional spots weekly (M-F 6a-7p, Sat-Sun 8a-4p)</a:t>
              </a:r>
            </a:p>
            <a:p>
              <a:pPr marL="285750" indent="-285750">
                <a:buFont typeface="Arial" panose="020B0604020202020204" pitchFamily="34" charset="0"/>
                <a:buChar char="•"/>
              </a:pPr>
              <a:r>
                <a:rPr lang="en-US" sz="1050" dirty="0">
                  <a:solidFill>
                    <a:schemeClr val="dk1"/>
                  </a:solidFill>
                  <a:latin typeface="Galano Grotesque" pitchFamily="2" charset="77"/>
                  <a:ea typeface="Oswald Regular"/>
                  <a:cs typeface="Oswald Regular"/>
                  <a:sym typeface="Oswald"/>
                </a:rPr>
                <a:t>Minimum of 120x :30 streaming promotional spots weekly (M-F 6a-7p, Sat-Sun 8a-4p)</a:t>
              </a:r>
            </a:p>
            <a:p>
              <a:r>
                <a:rPr lang="en-US" sz="1150" b="1" dirty="0">
                  <a:latin typeface="Galano Grotesque"/>
                </a:rPr>
                <a:t>Email</a:t>
              </a:r>
              <a:r>
                <a:rPr lang="en-US" sz="1100" dirty="0">
                  <a:latin typeface="Galano Grotesque"/>
                </a:rPr>
                <a:t>:</a:t>
              </a:r>
            </a:p>
            <a:p>
              <a:pPr marL="171450" indent="-171450">
                <a:buFont typeface="Arial" panose="020B0604020202020204" pitchFamily="34" charset="0"/>
                <a:buChar char="•"/>
              </a:pPr>
              <a:r>
                <a:rPr lang="en-US" sz="1050" dirty="0">
                  <a:latin typeface="Galano Grotesque"/>
                </a:rPr>
                <a:t>"Vote for Us" ad in Daily Headlines Newsletter 1x during voting round</a:t>
              </a:r>
            </a:p>
            <a:p>
              <a:pPr marL="171450" indent="-171450">
                <a:buFont typeface="Arial" panose="020B0604020202020204" pitchFamily="34" charset="0"/>
                <a:buChar char="•"/>
              </a:pPr>
              <a:r>
                <a:rPr lang="en-US" sz="1050" dirty="0">
                  <a:latin typeface="Galano Grotesque"/>
                </a:rPr>
                <a:t>Your logo on "Time to Vote" email to our promotional list 1x during voting round</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98282" y="8879052"/>
              <a:ext cx="2187387"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20114" y="8879052"/>
              <a:ext cx="2299969"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$1,500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0553" y="8879052"/>
              <a:ext cx="234269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$2,350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61074" y="4714240"/>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34269" y="4714240"/>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b="1" dirty="0">
                <a:solidFill>
                  <a:schemeClr val="accent2"/>
                </a:solidFill>
                <a:latin typeface="Galano Grotesque" pitchFamily="2" charset="77"/>
                <a:ea typeface="Oswald Regular"/>
                <a:cs typeface="Oswald Regular"/>
                <a:sym typeface="Oswald"/>
              </a:rPr>
              <a:t>Vote in Other Categories</a:t>
            </a:r>
            <a:endParaRPr lang="en-US" sz="1000" b="1"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2" name="Rounded Rectangle 1">
            <a:extLst>
              <a:ext uri="{FF2B5EF4-FFF2-40B4-BE49-F238E27FC236}">
                <a16:creationId xmlns:a16="http://schemas.microsoft.com/office/drawing/2014/main" id="{5E533608-6290-9B7C-F0A6-145B03D1B171}"/>
              </a:ext>
            </a:extLst>
          </p:cNvPr>
          <p:cNvSpPr/>
          <p:nvPr/>
        </p:nvSpPr>
        <p:spPr>
          <a:xfrm>
            <a:off x="3880156" y="1687488"/>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F52273DB-9F3D-9C61-B675-8ED34B7E0F03}"/>
              </a:ext>
            </a:extLst>
          </p:cNvPr>
          <p:cNvSpPr/>
          <p:nvPr/>
        </p:nvSpPr>
        <p:spPr>
          <a:xfrm>
            <a:off x="337350" y="7845447"/>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8" name="Google Shape;61;p14">
            <a:extLst>
              <a:ext uri="{FF2B5EF4-FFF2-40B4-BE49-F238E27FC236}">
                <a16:creationId xmlns:a16="http://schemas.microsoft.com/office/drawing/2014/main" id="{C6FF2CA0-58E3-C8B2-25AD-4FF13E60773B}"/>
              </a:ext>
            </a:extLst>
          </p:cNvPr>
          <p:cNvSpPr txBox="1"/>
          <p:nvPr/>
        </p:nvSpPr>
        <p:spPr>
          <a:xfrm>
            <a:off x="795076" y="7864916"/>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WINNERS’ ROUND </a:t>
            </a:r>
            <a:endParaRPr lang="en-US" sz="1150" dirty="0">
              <a:solidFill>
                <a:schemeClr val="bg1"/>
              </a:solidFill>
              <a:latin typeface="Galano Grotesque" pitchFamily="2" charset="77"/>
            </a:endParaRPr>
          </a:p>
        </p:txBody>
      </p:sp>
      <p:sp>
        <p:nvSpPr>
          <p:cNvPr id="9" name="Rectangle 8">
            <a:extLst>
              <a:ext uri="{FF2B5EF4-FFF2-40B4-BE49-F238E27FC236}">
                <a16:creationId xmlns:a16="http://schemas.microsoft.com/office/drawing/2014/main" id="{F1F34394-32F3-D4C4-8C1A-CB7862CF862C}"/>
              </a:ext>
            </a:extLst>
          </p:cNvPr>
          <p:cNvSpPr>
            <a:spLocks noChangeAspect="1"/>
          </p:cNvSpPr>
          <p:nvPr/>
        </p:nvSpPr>
        <p:spPr>
          <a:xfrm>
            <a:off x="519848" y="8149721"/>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898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3" name="Google Shape;61;p14">
            <a:extLst>
              <a:ext uri="{FF2B5EF4-FFF2-40B4-BE49-F238E27FC236}">
                <a16:creationId xmlns:a16="http://schemas.microsoft.com/office/drawing/2014/main" id="{51BFC981-404B-B3C8-0889-8FD21510774E}"/>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voting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2" name="Rounded Rectangle 1">
            <a:extLst>
              <a:ext uri="{FF2B5EF4-FFF2-40B4-BE49-F238E27FC236}">
                <a16:creationId xmlns:a16="http://schemas.microsoft.com/office/drawing/2014/main" id="{E095FACB-9068-E1A9-E812-64FE385673D3}"/>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E3D746-20C6-63D1-5918-9FBA97BA9496}"/>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200539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14494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a:extLst>
            <a:ext uri="{FF2B5EF4-FFF2-40B4-BE49-F238E27FC236}">
              <a16:creationId xmlns:a16="http://schemas.microsoft.com/office/drawing/2014/main" id="{F9B63C97-0145-6203-78F4-CCA8F2105D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71786E0-A5FE-8552-A0F8-2889FCF3B022}"/>
              </a:ext>
            </a:extLst>
          </p:cNvPr>
          <p:cNvPicPr>
            <a:picLocks noChangeAspect="1"/>
          </p:cNvPicPr>
          <p:nvPr/>
        </p:nvPicPr>
        <p:blipFill>
          <a:blip r:embed="rId3"/>
          <a:srcRect l="-1" r="1109"/>
          <a:stretch/>
        </p:blipFill>
        <p:spPr>
          <a:xfrm>
            <a:off x="1737471" y="1137770"/>
            <a:ext cx="4297456" cy="8171992"/>
          </a:xfrm>
          <a:prstGeom prst="rect">
            <a:avLst/>
          </a:prstGeom>
        </p:spPr>
      </p:pic>
      <p:sp>
        <p:nvSpPr>
          <p:cNvPr id="13" name="Rounded Rectangle 12">
            <a:extLst>
              <a:ext uri="{FF2B5EF4-FFF2-40B4-BE49-F238E27FC236}">
                <a16:creationId xmlns:a16="http://schemas.microsoft.com/office/drawing/2014/main" id="{8ABBFC66-E4C3-7EAC-03E8-6EDA59EF8AFB}"/>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31CC83E3-5EBF-4014-7C65-049298961C69}"/>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B69290BB-9637-6624-BE4A-8BDBC5406856}"/>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9CBC68BC-96DB-6D65-3905-E633F494C12E}"/>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4F6BBF38-6FD2-E24D-6331-05B76478D540}"/>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1919393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17833</TotalTime>
  <Words>2977</Words>
  <Application>Microsoft Macintosh PowerPoint</Application>
  <PresentationFormat>Custom</PresentationFormat>
  <Paragraphs>797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Galano Grotesque</vt:lpstr>
      <vt:lpstr>Oswald</vt:lpstr>
      <vt:lpstr>Simple Light</vt:lpstr>
      <vt:lpstr>   Radio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Kristen Wehe</cp:lastModifiedBy>
  <cp:revision>15</cp:revision>
  <dcterms:modified xsi:type="dcterms:W3CDTF">2026-08-05T20:49:35Z</dcterms:modified>
</cp:coreProperties>
</file>