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4"/>
  </p:notesMasterIdLst>
  <p:sldIdLst>
    <p:sldId id="262" r:id="rId2"/>
    <p:sldId id="312" r:id="rId3"/>
    <p:sldId id="306" r:id="rId4"/>
    <p:sldId id="260" r:id="rId5"/>
    <p:sldId id="302" r:id="rId6"/>
    <p:sldId id="305" r:id="rId7"/>
    <p:sldId id="307" r:id="rId8"/>
    <p:sldId id="314" r:id="rId9"/>
    <p:sldId id="317" r:id="rId10"/>
    <p:sldId id="308" r:id="rId11"/>
    <p:sldId id="315" r:id="rId12"/>
    <p:sldId id="316" r:id="rId13"/>
  </p:sldIdLst>
  <p:sldSz cx="7772400" cy="10058400"/>
  <p:notesSz cx="6858000" cy="9144000"/>
  <p:embeddedFontLst>
    <p:embeddedFont>
      <p:font typeface="Galano Grotesque" pitchFamily="2" charset="77"/>
      <p:regular r:id="rId15"/>
      <p:bold r:id="rId16"/>
      <p:italic r:id="rId17"/>
      <p:boldItalic r:id="rId18"/>
    </p:embeddedFont>
    <p:embeddedFont>
      <p:font typeface="Oswald" pitchFamily="2" charset="77"/>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E51E14A-1D7E-C9A2-F871-7CEB89BE36CA}" name="Kristen Wehe" initials="KW" userId="S::kwehe@uplandsoftware.com::71c548a5-196e-4bde-9567-700fef4dffd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ulia Miller" initials="JM" lastIdx="1" clrIdx="0">
    <p:extLst>
      <p:ext uri="{19B8F6BF-5375-455C-9EA6-DF929625EA0E}">
        <p15:presenceInfo xmlns:p15="http://schemas.microsoft.com/office/powerpoint/2012/main" userId="S::jmiller@uplandsoftware.com::04ce386d-97e7-4188-ba58-591b3f949f1f" providerId="AD"/>
      </p:ext>
    </p:extLst>
  </p:cmAuthor>
  <p:cmAuthor id="2" name="Julie Foley" initials="JF" lastIdx="9" clrIdx="1">
    <p:extLst>
      <p:ext uri="{19B8F6BF-5375-455C-9EA6-DF929625EA0E}">
        <p15:presenceInfo xmlns:p15="http://schemas.microsoft.com/office/powerpoint/2012/main" userId="S::jfoley@uplandsoftware.com::ea00ef83-a5cc-499d-9e22-29a7338dd03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EEEEE"/>
    <a:srgbClr val="2574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600"/>
    <p:restoredTop sz="94580"/>
  </p:normalViewPr>
  <p:slideViewPr>
    <p:cSldViewPr snapToGrid="0" snapToObjects="1">
      <p:cViewPr varScale="1">
        <p:scale>
          <a:sx n="92" d="100"/>
          <a:sy n="92" d="100"/>
        </p:scale>
        <p:origin x="776" y="200"/>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commentAuthors" Target="commentAuthors.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04480" y="685800"/>
            <a:ext cx="2649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478653dead_4_0: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g478653dead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6117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2822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84583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9894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**If you sell a Title Sponsor, you need to remove the Groups Page Ad option from other packages, as Title Sponsor should have that ad spot exclusively.</a:t>
            </a:r>
            <a:endParaRPr dirty="0"/>
          </a:p>
        </p:txBody>
      </p:sp>
    </p:spTree>
    <p:extLst>
      <p:ext uri="{BB962C8B-B14F-4D97-AF65-F5344CB8AC3E}">
        <p14:creationId xmlns:p14="http://schemas.microsoft.com/office/powerpoint/2010/main" val="38701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Update this sales sheet with stats from last year’s Best Of! Be sure to include any percentage increases as well – they can really make an impact!</a:t>
            </a:r>
            <a:endParaRPr dirty="0"/>
          </a:p>
        </p:txBody>
      </p:sp>
    </p:spTree>
    <p:extLst>
      <p:ext uri="{BB962C8B-B14F-4D97-AF65-F5344CB8AC3E}">
        <p14:creationId xmlns:p14="http://schemas.microsoft.com/office/powerpoint/2010/main" val="1464126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dirty="0"/>
              <a:t>Place your QR code on this page. </a:t>
            </a:r>
            <a:r>
              <a:rPr lang="en-US" sz="1100" b="0" dirty="0">
                <a:solidFill>
                  <a:srgbClr val="FF0000"/>
                </a:solidFill>
                <a:latin typeface="Galano Grotesque" pitchFamily="2" charset="77"/>
                <a:ea typeface="Oswald"/>
                <a:cs typeface="Oswald"/>
                <a:sym typeface="Oswald"/>
              </a:rPr>
              <a:t>Make sure these materials are placed behind a form, so you are collecting advertiser information and opt-ins!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4023087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8919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Update this sales sheet with stats from last year’s Best Of! Be sure to include any percentage increases as well – they can really make an impact!</a:t>
            </a:r>
          </a:p>
        </p:txBody>
      </p:sp>
    </p:spTree>
    <p:extLst>
      <p:ext uri="{BB962C8B-B14F-4D97-AF65-F5344CB8AC3E}">
        <p14:creationId xmlns:p14="http://schemas.microsoft.com/office/powerpoint/2010/main" val="9334817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7366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8048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a:extLst>
            <a:ext uri="{FF2B5EF4-FFF2-40B4-BE49-F238E27FC236}">
              <a16:creationId xmlns:a16="http://schemas.microsoft.com/office/drawing/2014/main" id="{BECC67D3-BDD8-2A2B-C807-823FDEFE745D}"/>
            </a:ext>
          </a:extLst>
        </p:cNvPr>
        <p:cNvGrpSpPr/>
        <p:nvPr/>
      </p:nvGrpSpPr>
      <p:grpSpPr>
        <a:xfrm>
          <a:off x="0" y="0"/>
          <a:ext cx="0" cy="0"/>
          <a:chOff x="0" y="0"/>
          <a:chExt cx="0" cy="0"/>
        </a:xfrm>
      </p:grpSpPr>
      <p:sp>
        <p:nvSpPr>
          <p:cNvPr id="58" name="Google Shape;58;p:notes">
            <a:extLst>
              <a:ext uri="{FF2B5EF4-FFF2-40B4-BE49-F238E27FC236}">
                <a16:creationId xmlns:a16="http://schemas.microsoft.com/office/drawing/2014/main" id="{C044123A-377E-496E-83BF-12AE0F4504C5}"/>
              </a:ext>
            </a:extLst>
          </p:cNvPr>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a:extLst>
              <a:ext uri="{FF2B5EF4-FFF2-40B4-BE49-F238E27FC236}">
                <a16:creationId xmlns:a16="http://schemas.microsoft.com/office/drawing/2014/main" id="{1F115E4C-8FA0-DA1A-AF20-AF3716E6BB4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6275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8" name="Google Shape;48;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264945" y="4206107"/>
            <a:ext cx="7242600" cy="16461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 name="Google Shape;19;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0" name="Google Shape;20;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5" name="Google Shape;25;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2" name="Google Shape;32;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198575" y="1415969"/>
            <a:ext cx="3261300" cy="7226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1" name="Google Shape;41;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3">
            <a:alphaModFix/>
          </a:blip>
          <a:stretch>
            <a:fillRect/>
          </a:stretch>
        </p:blipFill>
        <p:spPr>
          <a:xfrm>
            <a:off x="-34650" y="25"/>
            <a:ext cx="7807048" cy="100583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13"/>
          <p:cNvSpPr txBox="1">
            <a:spLocks noGrp="1"/>
          </p:cNvSpPr>
          <p:nvPr>
            <p:ph type="ctrTitle"/>
          </p:nvPr>
        </p:nvSpPr>
        <p:spPr>
          <a:xfrm>
            <a:off x="264900" y="4357200"/>
            <a:ext cx="7242600" cy="672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sz="2500" b="1" dirty="0">
              <a:latin typeface="Oswald"/>
              <a:ea typeface="Oswald"/>
              <a:cs typeface="Oswald"/>
              <a:sym typeface="Oswald"/>
            </a:endParaRPr>
          </a:p>
          <a:p>
            <a:pPr marL="0" lvl="0" indent="0" algn="ctr" rtl="0">
              <a:spcBef>
                <a:spcPts val="0"/>
              </a:spcBef>
              <a:spcAft>
                <a:spcPts val="0"/>
              </a:spcAft>
              <a:buNone/>
            </a:pPr>
            <a:endParaRPr sz="2500" b="1" dirty="0">
              <a:latin typeface="Oswald"/>
              <a:ea typeface="Oswald"/>
              <a:cs typeface="Oswald"/>
              <a:sym typeface="Oswald"/>
            </a:endParaRPr>
          </a:p>
          <a:p>
            <a:pPr marL="0" lvl="0" indent="0" algn="ctr" rtl="0">
              <a:spcBef>
                <a:spcPts val="0"/>
              </a:spcBef>
              <a:spcAft>
                <a:spcPts val="0"/>
              </a:spcAft>
              <a:buNone/>
            </a:pPr>
            <a:endParaRPr sz="2500" b="1" dirty="0">
              <a:latin typeface="Oswald"/>
              <a:ea typeface="Oswald"/>
              <a:cs typeface="Oswald"/>
              <a:sym typeface="Oswald"/>
            </a:endParaRPr>
          </a:p>
          <a:p>
            <a:pPr marL="0" lvl="0" indent="0" algn="ctr" rtl="0">
              <a:spcBef>
                <a:spcPts val="0"/>
              </a:spcBef>
              <a:spcAft>
                <a:spcPts val="0"/>
              </a:spcAft>
              <a:buNone/>
            </a:pPr>
            <a:r>
              <a:rPr lang="en" sz="3000" b="1" dirty="0">
                <a:latin typeface="Galano Grotesque" pitchFamily="2" charset="77"/>
                <a:ea typeface="Oswald"/>
                <a:cs typeface="Oswald"/>
                <a:sym typeface="Oswald"/>
              </a:rPr>
              <a:t>Magazine</a:t>
            </a:r>
            <a:endParaRPr sz="3000" b="1" dirty="0">
              <a:latin typeface="Galano Grotesque" pitchFamily="2" charset="77"/>
              <a:ea typeface="Oswald"/>
              <a:cs typeface="Oswald"/>
              <a:sym typeface="Oswald"/>
            </a:endParaRPr>
          </a:p>
        </p:txBody>
      </p:sp>
    </p:spTree>
    <p:extLst>
      <p:ext uri="{BB962C8B-B14F-4D97-AF65-F5344CB8AC3E}">
        <p14:creationId xmlns:p14="http://schemas.microsoft.com/office/powerpoint/2010/main" val="2534830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1805" y="290225"/>
            <a:ext cx="6736702" cy="615410"/>
          </a:xfrm>
          <a:prstGeom prst="rect">
            <a:avLst/>
          </a:prstGeom>
          <a:noFill/>
          <a:ln>
            <a:noFill/>
          </a:ln>
        </p:spPr>
        <p:txBody>
          <a:bodyPr spcFirstLastPara="1" wrap="square" lIns="91425" tIns="91425" rIns="91425" bIns="91425" anchor="t" anchorCtr="0">
            <a:noAutofit/>
          </a:bodyPr>
          <a:lstStyle/>
          <a:p>
            <a:pPr algn="ctr"/>
            <a:r>
              <a:rPr lang="en-US" sz="2700" b="1" dirty="0">
                <a:solidFill>
                  <a:srgbClr val="2574DB"/>
                </a:solidFill>
                <a:latin typeface="Galano Grotesque" pitchFamily="2" charset="77"/>
                <a:ea typeface="Oswald"/>
                <a:cs typeface="Oswald"/>
                <a:sym typeface="Oswald"/>
              </a:rPr>
              <a:t>Best of the Best Winners’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310651" y="748031"/>
            <a:ext cx="5167604" cy="853844"/>
          </a:xfrm>
          <a:prstGeom prst="rect">
            <a:avLst/>
          </a:prstGeom>
          <a:noFill/>
          <a:ln>
            <a:noFill/>
          </a:ln>
        </p:spPr>
        <p:txBody>
          <a:bodyPr spcFirstLastPara="1" wrap="square" lIns="91425" tIns="91425" rIns="91425" bIns="91425" anchor="ctr" anchorCtr="0">
            <a:noAutofit/>
          </a:bodyPr>
          <a:lstStyle/>
          <a:p>
            <a:r>
              <a:rPr lang="en-US" sz="1100" dirty="0">
                <a:latin typeface="Galano Grotesque" pitchFamily="2" charset="77"/>
              </a:rPr>
              <a:t>We are are celebrating the best of the best! Our readers nominated and voted on their favorite businesses in our community. To promote your business and thank our readers, we have created 3 promotional packages for the prestigious winners’ round!</a:t>
            </a:r>
            <a:endParaRPr lang="en-US" sz="1100" dirty="0">
              <a:solidFill>
                <a:schemeClr val="dk1"/>
              </a:solidFill>
              <a:latin typeface="Galano Grotesque" pitchFamily="2" charset="77"/>
              <a:ea typeface="Oswald Regular"/>
              <a:cs typeface="Oswald Regular"/>
              <a:sym typeface="Oswald"/>
            </a:endParaRPr>
          </a:p>
        </p:txBody>
      </p:sp>
      <p:sp>
        <p:nvSpPr>
          <p:cNvPr id="15" name="Google Shape;61;p14">
            <a:extLst>
              <a:ext uri="{FF2B5EF4-FFF2-40B4-BE49-F238E27FC236}">
                <a16:creationId xmlns:a16="http://schemas.microsoft.com/office/drawing/2014/main" id="{8D36EA75-C6AA-AC42-966C-6584DCFA0F9E}"/>
              </a:ext>
            </a:extLst>
          </p:cNvPr>
          <p:cNvSpPr txBox="1"/>
          <p:nvPr/>
        </p:nvSpPr>
        <p:spPr>
          <a:xfrm>
            <a:off x="511805" y="1802273"/>
            <a:ext cx="3795741" cy="965341"/>
          </a:xfrm>
          <a:prstGeom prst="rect">
            <a:avLst/>
          </a:prstGeom>
          <a:noFill/>
          <a:ln>
            <a:noFill/>
          </a:ln>
        </p:spPr>
        <p:txBody>
          <a:bodyPr spcFirstLastPara="1" wrap="square" lIns="91425" tIns="91425" rIns="91425" bIns="91425" anchor="t" anchorCtr="0">
            <a:noAutofit/>
          </a:bodyPr>
          <a:lstStyle/>
          <a:p>
            <a:r>
              <a:rPr lang="en-US" sz="1600" b="1" dirty="0">
                <a:solidFill>
                  <a:schemeClr val="dk1"/>
                </a:solidFill>
                <a:latin typeface="Galano Grotesque" pitchFamily="2" charset="77"/>
                <a:ea typeface="Oswald"/>
                <a:cs typeface="Oswald"/>
                <a:sym typeface="Oswald"/>
              </a:rPr>
              <a:t>Important Dates:</a:t>
            </a:r>
          </a:p>
          <a:p>
            <a:r>
              <a:rPr lang="en-US" sz="1200" b="1" dirty="0">
                <a:solidFill>
                  <a:schemeClr val="dk1"/>
                </a:solidFill>
                <a:latin typeface="Galano Grotesque" pitchFamily="2" charset="77"/>
                <a:ea typeface="Oswald Regular"/>
                <a:cs typeface="Oswald Regular"/>
                <a:sym typeface="Oswald"/>
              </a:rPr>
              <a:t>Winners Announced</a:t>
            </a:r>
            <a:r>
              <a:rPr lang="en-US" sz="1200" dirty="0">
                <a:solidFill>
                  <a:schemeClr val="dk1"/>
                </a:solidFill>
                <a:latin typeface="Galano Grotesque" pitchFamily="2" charset="77"/>
                <a:ea typeface="Oswald Regular"/>
                <a:cs typeface="Oswald Regular"/>
                <a:sym typeface="Oswald"/>
              </a:rPr>
              <a:t>: Enter Dates Here</a:t>
            </a:r>
          </a:p>
          <a:p>
            <a:r>
              <a:rPr lang="en-US" sz="1200" b="1" dirty="0">
                <a:solidFill>
                  <a:schemeClr val="dk1"/>
                </a:solidFill>
                <a:latin typeface="Galano Grotesque" pitchFamily="2" charset="77"/>
                <a:ea typeface="Oswald Regular"/>
                <a:cs typeface="Oswald Regular"/>
                <a:sym typeface="Oswald"/>
              </a:rPr>
              <a:t>Winners Event</a:t>
            </a:r>
            <a:r>
              <a:rPr lang="en-US" sz="1200" dirty="0">
                <a:solidFill>
                  <a:schemeClr val="dk1"/>
                </a:solidFill>
                <a:latin typeface="Galano Grotesque" pitchFamily="2" charset="77"/>
                <a:ea typeface="Oswald Regular"/>
                <a:cs typeface="Oswald Regular"/>
                <a:sym typeface="Oswald"/>
              </a:rPr>
              <a:t>: Enter Dates Here </a:t>
            </a:r>
          </a:p>
          <a:p>
            <a:r>
              <a:rPr lang="en-US" sz="1200" dirty="0">
                <a:solidFill>
                  <a:schemeClr val="dk1"/>
                </a:solidFill>
                <a:latin typeface="Galano Grotesque" pitchFamily="2" charset="77"/>
                <a:ea typeface="Oswald Regular"/>
                <a:cs typeface="Oswald Regular"/>
                <a:sym typeface="Oswald"/>
              </a:rPr>
              <a:t> </a:t>
            </a: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11805" y="9768175"/>
            <a:ext cx="6736702" cy="366489"/>
          </a:xfrm>
          <a:prstGeom prst="rect">
            <a:avLst/>
          </a:prstGeom>
          <a:noFill/>
          <a:ln>
            <a:noFill/>
          </a:ln>
        </p:spPr>
        <p:txBody>
          <a:bodyPr spcFirstLastPara="1" wrap="square" lIns="91425" tIns="91425" rIns="91425" bIns="91425" anchor="t" anchorCtr="0">
            <a:noAutofit/>
          </a:bodyPr>
          <a:lstStyle/>
          <a:p>
            <a:pPr algn="ctr"/>
            <a:r>
              <a:rPr lang="en-US" sz="1000" b="1" dirty="0">
                <a:solidFill>
                  <a:schemeClr val="bg1"/>
                </a:solidFill>
                <a:latin typeface="Galano Grotesque" pitchFamily="2" charset="77"/>
              </a:rPr>
              <a:t>For more information, contact your Account Representative or call 000.000.0000 </a:t>
            </a:r>
            <a:endParaRPr lang="en-US" sz="1000" dirty="0">
              <a:solidFill>
                <a:schemeClr val="bg1"/>
              </a:solidFill>
              <a:latin typeface="Galano Grotesque" pitchFamily="2" charset="77"/>
            </a:endParaRPr>
          </a:p>
        </p:txBody>
      </p:sp>
      <p:grpSp>
        <p:nvGrpSpPr>
          <p:cNvPr id="7" name="Group 6">
            <a:extLst>
              <a:ext uri="{FF2B5EF4-FFF2-40B4-BE49-F238E27FC236}">
                <a16:creationId xmlns:a16="http://schemas.microsoft.com/office/drawing/2014/main" id="{14037311-0777-EBAF-CA66-49F67DF81107}"/>
              </a:ext>
            </a:extLst>
          </p:cNvPr>
          <p:cNvGrpSpPr/>
          <p:nvPr/>
        </p:nvGrpSpPr>
        <p:grpSpPr>
          <a:xfrm>
            <a:off x="220895" y="2735344"/>
            <a:ext cx="7330610" cy="7065102"/>
            <a:chOff x="484023" y="4202611"/>
            <a:chExt cx="6878750" cy="5264094"/>
          </a:xfrm>
        </p:grpSpPr>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712634" y="4223594"/>
              <a:ext cx="0" cy="506845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4993766" y="4223140"/>
              <a:ext cx="0" cy="5068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484023" y="4202611"/>
              <a:ext cx="2273796" cy="411008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Basic Package</a:t>
              </a:r>
            </a:p>
            <a:p>
              <a:pPr algn="ctr"/>
              <a:endParaRPr lang="en-US" sz="700" dirty="0">
                <a:latin typeface="Galano Grotesque" pitchFamily="2" charset="77"/>
              </a:endParaRPr>
            </a:p>
            <a:p>
              <a:r>
                <a:rPr lang="en-US" sz="1150" b="1" dirty="0">
                  <a:latin typeface="Galano Grotesque" pitchFamily="2" charset="77"/>
                </a:rPr>
                <a:t>Digital</a:t>
              </a:r>
              <a:r>
                <a:rPr lang="en-US" sz="1150" dirty="0">
                  <a:latin typeface="Galano Grotesque" pitchFamily="2" charset="77"/>
                </a:rPr>
                <a:t>:</a:t>
              </a:r>
            </a:p>
            <a:p>
              <a:pPr marL="285750" indent="-285750">
                <a:buFont typeface="Arial" panose="020B0604020202020204" pitchFamily="34" charset="0"/>
                <a:buChar char="•"/>
              </a:pPr>
              <a:r>
                <a:rPr lang="en-US" sz="1150" dirty="0">
                  <a:latin typeface="Galano Grotesque" pitchFamily="2" charset="77"/>
                </a:rPr>
                <a:t>1 Category sponsor ad on the Winners’ Directory</a:t>
              </a:r>
            </a:p>
            <a:p>
              <a:pPr marL="285750" indent="-285750">
                <a:buFont typeface="Arial" panose="020B0604020202020204" pitchFamily="34" charset="0"/>
                <a:buChar char="•"/>
              </a:pPr>
              <a:r>
                <a:rPr lang="en-US" sz="1150" dirty="0">
                  <a:latin typeface="Galano Grotesque"/>
                </a:rPr>
                <a:t>1 Featured Entrant ballot listing</a:t>
              </a:r>
            </a:p>
            <a:p>
              <a:pPr marL="285750" indent="-285750">
                <a:buFont typeface="Arial" panose="020B0604020202020204" pitchFamily="34" charset="0"/>
                <a:buChar char="•"/>
              </a:pPr>
              <a:r>
                <a:rPr lang="en-US" sz="1150" dirty="0">
                  <a:latin typeface="Galano Grotesque"/>
                </a:rPr>
                <a:t>Featured Entrant Page including: </a:t>
              </a: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dirty="0">
                <a:latin typeface="Galano Grotesque" pitchFamily="2" charset="77"/>
              </a:endParaRPr>
            </a:p>
            <a:p>
              <a:pPr marL="171450" indent="-171450">
                <a:buFont typeface="Arial" panose="020B0604020202020204" pitchFamily="34" charset="0"/>
                <a:buChar char="•"/>
              </a:pPr>
              <a:r>
                <a:rPr lang="en-US" sz="1150" dirty="0">
                  <a:latin typeface="Galano Grotesque" pitchFamily="2" charset="77"/>
                </a:rPr>
                <a:t>300x 250 ad on Winners’ Directory</a:t>
              </a:r>
            </a:p>
            <a:p>
              <a:r>
                <a:rPr lang="en-US" sz="1150" b="1" dirty="0">
                  <a:latin typeface="Galano Grotesque" pitchFamily="2" charset="77"/>
                </a:rPr>
                <a:t>Print</a:t>
              </a:r>
              <a:r>
                <a:rPr lang="en-US" sz="1150" dirty="0">
                  <a:latin typeface="Galano Grotesque" pitchFamily="2" charset="77"/>
                </a:rPr>
                <a:t>:</a:t>
              </a:r>
            </a:p>
            <a:p>
              <a:pPr marL="171450" indent="-171450">
                <a:buFont typeface="Arial" panose="020B0604020202020204" pitchFamily="34" charset="0"/>
                <a:buChar char="•"/>
              </a:pPr>
              <a:r>
                <a:rPr lang="en-US" sz="1150" dirty="0">
                  <a:latin typeface="Galano Grotesque" pitchFamily="2" charset="77"/>
                </a:rPr>
                <a:t>Quarter–page full color glossy “Thank You” ad in our special issue</a:t>
              </a:r>
              <a:endParaRPr lang="en-US" sz="1150" b="1" dirty="0">
                <a:solidFill>
                  <a:schemeClr val="dk1"/>
                </a:solidFill>
                <a:latin typeface="Galano Grotesque" pitchFamily="2" charset="77"/>
                <a:ea typeface="Oswald"/>
                <a:cs typeface="Oswald"/>
                <a:sym typeface="Oswald"/>
              </a:endParaRP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20340" y="4205283"/>
              <a:ext cx="2273796" cy="411008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Deluxe Package</a:t>
              </a:r>
            </a:p>
            <a:p>
              <a:pPr algn="ctr"/>
              <a:endParaRPr lang="en-US" sz="700" dirty="0">
                <a:latin typeface="Galano Grotesque" pitchFamily="2" charset="77"/>
              </a:endParaRPr>
            </a:p>
            <a:p>
              <a:r>
                <a:rPr lang="en-US" sz="1150" b="1" dirty="0">
                  <a:latin typeface="Galano Grotesque" pitchFamily="2" charset="77"/>
                </a:rPr>
                <a:t>Digital</a:t>
              </a:r>
              <a:r>
                <a:rPr lang="en-US" sz="1150" dirty="0">
                  <a:latin typeface="Galano Grotesque" pitchFamily="2" charset="77"/>
                </a:rPr>
                <a:t>:</a:t>
              </a:r>
            </a:p>
            <a:p>
              <a:pPr marL="285750" indent="-285750">
                <a:buFont typeface="Arial" panose="020B0604020202020204" pitchFamily="34" charset="0"/>
                <a:buChar char="•"/>
              </a:pPr>
              <a:r>
                <a:rPr lang="en-US" sz="1150" dirty="0">
                  <a:latin typeface="Galano Grotesque" pitchFamily="2" charset="77"/>
                </a:rPr>
                <a:t>Up to 3 Category sponsor ads w/ link to Entrant Page in Winners’ Directory</a:t>
              </a:r>
            </a:p>
            <a:p>
              <a:pPr marL="285750" indent="-285750">
                <a:buFont typeface="Arial" panose="020B0604020202020204" pitchFamily="34" charset="0"/>
                <a:buChar char="•"/>
              </a:pPr>
              <a:r>
                <a:rPr lang="en-US" sz="1150" dirty="0">
                  <a:latin typeface="Galano Grotesque"/>
                </a:rPr>
                <a:t>Up to 3 Featured Entrant ballot listings</a:t>
              </a:r>
            </a:p>
            <a:p>
              <a:pPr marL="285750" indent="-285750">
                <a:buFont typeface="Arial" panose="020B0604020202020204" pitchFamily="34" charset="0"/>
                <a:buChar char="•"/>
              </a:pPr>
              <a:r>
                <a:rPr lang="en-US" sz="1150" dirty="0">
                  <a:latin typeface="Galano Grotesque"/>
                </a:rPr>
                <a:t>Featured Entrant Page including: </a:t>
              </a: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pitchFamily="2" charset="77"/>
              </a:endParaRPr>
            </a:p>
            <a:p>
              <a:pPr marL="171450" indent="-171450">
                <a:buFont typeface="Arial" panose="020B0604020202020204" pitchFamily="34" charset="0"/>
                <a:buChar char="•"/>
              </a:pPr>
              <a:endParaRPr lang="en-US" sz="200" dirty="0">
                <a:latin typeface="Galano Grotesque" pitchFamily="2" charset="77"/>
              </a:endParaRPr>
            </a:p>
            <a:p>
              <a:pPr marL="171450" indent="-171450">
                <a:buFont typeface="Arial" panose="020B0604020202020204" pitchFamily="34" charset="0"/>
                <a:buChar char="•"/>
              </a:pPr>
              <a:r>
                <a:rPr lang="en-US" sz="1150" dirty="0">
                  <a:latin typeface="Galano Grotesque" pitchFamily="2" charset="77"/>
                </a:rPr>
                <a:t>300x 250 ad on Winners’ Directory</a:t>
              </a:r>
            </a:p>
            <a:p>
              <a:r>
                <a:rPr lang="en-US" sz="1150" b="1" dirty="0">
                  <a:solidFill>
                    <a:schemeClr val="dk1"/>
                  </a:solidFill>
                  <a:latin typeface="Galano Grotesque" pitchFamily="2" charset="77"/>
                  <a:ea typeface="Oswald Regular"/>
                  <a:cs typeface="Oswald Regular"/>
                  <a:sym typeface="Oswald"/>
                </a:rPr>
                <a:t>Print</a:t>
              </a:r>
              <a:r>
                <a:rPr lang="en-US" sz="115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150" dirty="0">
                  <a:latin typeface="Galano Grotesque" pitchFamily="2" charset="77"/>
                </a:rPr>
                <a:t>Half-page full color glossy ”Thank You" ad in our special issue</a:t>
              </a:r>
              <a:endParaRPr lang="en-US" sz="1150" dirty="0">
                <a:solidFill>
                  <a:schemeClr val="dk1"/>
                </a:solidFill>
                <a:latin typeface="Galano Grotesque" pitchFamily="2" charset="77"/>
                <a:ea typeface="Oswald Regular"/>
                <a:cs typeface="Oswald Regular"/>
                <a:sym typeface="Oswald"/>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20083" y="4209580"/>
              <a:ext cx="2342690" cy="4076332"/>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Premium Package</a:t>
              </a:r>
            </a:p>
            <a:p>
              <a:pPr algn="ctr"/>
              <a:endParaRPr lang="en-US" sz="700" dirty="0">
                <a:latin typeface="Galano Grotesque" pitchFamily="2" charset="77"/>
              </a:endParaRPr>
            </a:p>
            <a:p>
              <a:r>
                <a:rPr lang="en-US" sz="1150" b="1" dirty="0">
                  <a:latin typeface="Galano Grotesque" pitchFamily="2" charset="77"/>
                </a:rPr>
                <a:t>Digital</a:t>
              </a:r>
              <a:r>
                <a:rPr lang="en-US" sz="1150" dirty="0">
                  <a:latin typeface="Galano Grotesque" pitchFamily="2" charset="77"/>
                </a:rPr>
                <a:t>:</a:t>
              </a:r>
            </a:p>
            <a:p>
              <a:pPr marL="285750" indent="-285750">
                <a:buFont typeface="Arial" panose="020B0604020202020204" pitchFamily="34" charset="0"/>
                <a:buChar char="•"/>
              </a:pPr>
              <a:r>
                <a:rPr lang="en-US" sz="1150" dirty="0">
                  <a:latin typeface="Galano Grotesque" pitchFamily="2" charset="77"/>
                </a:rPr>
                <a:t>1 Groups Page ad (Ballot home page)</a:t>
              </a:r>
            </a:p>
            <a:p>
              <a:pPr marL="285750" indent="-285750">
                <a:buFont typeface="Arial" panose="020B0604020202020204" pitchFamily="34" charset="0"/>
                <a:buChar char="•"/>
              </a:pPr>
              <a:r>
                <a:rPr lang="en-US" sz="1150" dirty="0">
                  <a:latin typeface="Galano Grotesque" pitchFamily="2" charset="77"/>
                </a:rPr>
                <a:t>1 Group sponsorship</a:t>
              </a:r>
            </a:p>
            <a:p>
              <a:pPr marL="285750" indent="-285750">
                <a:buFont typeface="Arial" panose="020B0604020202020204" pitchFamily="34" charset="0"/>
                <a:buChar char="•"/>
              </a:pPr>
              <a:r>
                <a:rPr lang="en-US" sz="1150" dirty="0">
                  <a:latin typeface="Galano Grotesque" pitchFamily="2" charset="77"/>
                </a:rPr>
                <a:t>1 Category Interstitial ad</a:t>
              </a:r>
            </a:p>
            <a:p>
              <a:pPr marL="285750" indent="-285750">
                <a:buFont typeface="Arial" panose="020B0604020202020204" pitchFamily="34" charset="0"/>
                <a:buChar char="•"/>
              </a:pPr>
              <a:r>
                <a:rPr lang="en-US" sz="1150" dirty="0">
                  <a:latin typeface="Galano Grotesque" pitchFamily="2" charset="77"/>
                </a:rPr>
                <a:t>Up to 5 Category sponsor ads w/ link to Entrant Page on Winners’ Directory</a:t>
              </a:r>
            </a:p>
            <a:p>
              <a:pPr marL="285750" indent="-285750">
                <a:buFont typeface="Arial" panose="020B0604020202020204" pitchFamily="34" charset="0"/>
                <a:buChar char="•"/>
              </a:pPr>
              <a:r>
                <a:rPr lang="en-US" sz="1150" dirty="0">
                  <a:latin typeface="Galano Grotesque"/>
                </a:rPr>
                <a:t>Up to 5 Featured Entrant ballot listings</a:t>
              </a:r>
              <a:endParaRPr lang="en-US" sz="1150" dirty="0">
                <a:latin typeface="Galano Grotesque" pitchFamily="2" charset="77"/>
              </a:endParaRPr>
            </a:p>
            <a:p>
              <a:pPr marL="285750" indent="-285750">
                <a:buFont typeface="Arial" panose="020B0604020202020204" pitchFamily="34" charset="0"/>
                <a:buChar char="•"/>
              </a:pPr>
              <a:r>
                <a:rPr lang="en-US" sz="1150" dirty="0">
                  <a:latin typeface="Galano Grotesque" pitchFamily="2" charset="77"/>
                </a:rPr>
                <a:t>Featured Entrant Page inducing:</a:t>
              </a: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r>
                <a:rPr lang="en-US" sz="1150" dirty="0">
                  <a:latin typeface="Galano Grotesque"/>
                </a:rPr>
                <a:t>300x 250 ad on ballot page</a:t>
              </a:r>
              <a:endParaRPr lang="en-US" sz="600" b="1" dirty="0">
                <a:solidFill>
                  <a:schemeClr val="dk1"/>
                </a:solidFill>
                <a:latin typeface="Galano Grotesque" pitchFamily="2" charset="77"/>
                <a:ea typeface="Oswald Regular"/>
                <a:cs typeface="Oswald Regular"/>
                <a:sym typeface="Oswald"/>
              </a:endParaRPr>
            </a:p>
            <a:p>
              <a:r>
                <a:rPr lang="en-US" sz="1150" b="1" dirty="0">
                  <a:solidFill>
                    <a:schemeClr val="dk1"/>
                  </a:solidFill>
                  <a:latin typeface="Galano Grotesque" pitchFamily="2" charset="77"/>
                  <a:ea typeface="Oswald Regular"/>
                  <a:cs typeface="Oswald Regular"/>
                  <a:sym typeface="Oswald"/>
                </a:rPr>
                <a:t>Print</a:t>
              </a:r>
              <a:r>
                <a:rPr lang="en-US" sz="115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150" dirty="0">
                  <a:latin typeface="Galano Grotesque"/>
                </a:rPr>
                <a:t>Full-page full color </a:t>
              </a:r>
              <a:r>
                <a:rPr lang="en-US" sz="1150" dirty="0">
                  <a:latin typeface="Galano Grotesque" pitchFamily="2" charset="77"/>
                </a:rPr>
                <a:t>glossy “Thank You” ad in our special issue</a:t>
              </a:r>
              <a:endParaRPr lang="en-US" sz="1150" dirty="0">
                <a:latin typeface="Galano Grotesque"/>
              </a:endParaRPr>
            </a:p>
            <a:p>
              <a:r>
                <a:rPr lang="en-US" sz="1150" b="1" dirty="0">
                  <a:latin typeface="Galano Grotesque"/>
                </a:rPr>
                <a:t>Email</a:t>
              </a:r>
              <a:r>
                <a:rPr lang="en-US" sz="1150" dirty="0">
                  <a:latin typeface="Galano Grotesque"/>
                </a:rPr>
                <a:t>:</a:t>
              </a:r>
            </a:p>
            <a:p>
              <a:pPr marL="171450" indent="-171450">
                <a:buFont typeface="Arial" panose="020B0604020202020204" pitchFamily="34" charset="0"/>
                <a:buChar char="•"/>
              </a:pPr>
              <a:r>
                <a:rPr lang="en-US" sz="1150" dirty="0">
                  <a:latin typeface="Galano Grotesque"/>
                </a:rPr>
                <a:t>"Thank You" ad in Daily Headlines Newsletter 1x after winners are chosen </a:t>
              </a:r>
            </a:p>
            <a:p>
              <a:pPr marL="171450" indent="-171450">
                <a:buFont typeface="Arial" panose="020B0604020202020204" pitchFamily="34" charset="0"/>
                <a:buChar char="•"/>
              </a:pPr>
              <a:r>
                <a:rPr lang="en-US" sz="1150" dirty="0">
                  <a:latin typeface="Galano Grotesque"/>
                </a:rPr>
                <a:t> Your logo on Winner Announcement email to our promotional list 1x after Winners are chosen </a:t>
              </a:r>
              <a:br>
                <a:rPr lang="en-US" sz="1100" dirty="0">
                  <a:latin typeface="Galano Grotesque" pitchFamily="2" charset="77"/>
                </a:rPr>
              </a:br>
              <a:endParaRPr lang="en-US" sz="1100" b="1" dirty="0">
                <a:solidFill>
                  <a:schemeClr val="dk1"/>
                </a:solidFill>
                <a:latin typeface="Galano Grotesque" pitchFamily="2" charset="77"/>
                <a:ea typeface="Oswald"/>
                <a:cs typeface="Oswald"/>
                <a:sym typeface="Oswald"/>
              </a:endParaRPr>
            </a:p>
          </p:txBody>
        </p:sp>
        <p:sp>
          <p:nvSpPr>
            <p:cNvPr id="22" name="Google Shape;61;p14">
              <a:extLst>
                <a:ext uri="{FF2B5EF4-FFF2-40B4-BE49-F238E27FC236}">
                  <a16:creationId xmlns:a16="http://schemas.microsoft.com/office/drawing/2014/main" id="{63FDC783-4C2A-3F4D-9687-897687BFAB11}"/>
                </a:ext>
              </a:extLst>
            </p:cNvPr>
            <p:cNvSpPr txBox="1"/>
            <p:nvPr/>
          </p:nvSpPr>
          <p:spPr>
            <a:xfrm>
              <a:off x="526351" y="9104049"/>
              <a:ext cx="2238957"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$999</a:t>
              </a:r>
            </a:p>
          </p:txBody>
        </p:sp>
        <p:sp>
          <p:nvSpPr>
            <p:cNvPr id="24" name="Google Shape;61;p14">
              <a:extLst>
                <a:ext uri="{FF2B5EF4-FFF2-40B4-BE49-F238E27FC236}">
                  <a16:creationId xmlns:a16="http://schemas.microsoft.com/office/drawing/2014/main" id="{8CC03E6C-52D2-2847-8DC5-FFCC4F1E6D22}"/>
                </a:ext>
              </a:extLst>
            </p:cNvPr>
            <p:cNvSpPr txBox="1"/>
            <p:nvPr/>
          </p:nvSpPr>
          <p:spPr>
            <a:xfrm>
              <a:off x="2765307" y="9104049"/>
              <a:ext cx="2220443"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$1,499</a:t>
              </a:r>
            </a:p>
          </p:txBody>
        </p:sp>
        <p:sp>
          <p:nvSpPr>
            <p:cNvPr id="25" name="Google Shape;61;p14">
              <a:extLst>
                <a:ext uri="{FF2B5EF4-FFF2-40B4-BE49-F238E27FC236}">
                  <a16:creationId xmlns:a16="http://schemas.microsoft.com/office/drawing/2014/main" id="{0067E537-F066-0849-A8E1-DDC756A53755}"/>
                </a:ext>
              </a:extLst>
            </p:cNvPr>
            <p:cNvSpPr txBox="1"/>
            <p:nvPr/>
          </p:nvSpPr>
          <p:spPr>
            <a:xfrm>
              <a:off x="4993766" y="9104049"/>
              <a:ext cx="2333093"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$1,999</a:t>
              </a:r>
            </a:p>
          </p:txBody>
        </p:sp>
      </p:grpSp>
      <p:sp>
        <p:nvSpPr>
          <p:cNvPr id="13" name="Rounded Rectangle 12">
            <a:extLst>
              <a:ext uri="{FF2B5EF4-FFF2-40B4-BE49-F238E27FC236}">
                <a16:creationId xmlns:a16="http://schemas.microsoft.com/office/drawing/2014/main" id="{DAEB09B9-58AE-9FE4-F613-A603820B2B2C}"/>
              </a:ext>
            </a:extLst>
          </p:cNvPr>
          <p:cNvSpPr/>
          <p:nvPr/>
        </p:nvSpPr>
        <p:spPr>
          <a:xfrm>
            <a:off x="564147" y="811707"/>
            <a:ext cx="1746504" cy="990566"/>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ea typeface="Oswald"/>
                <a:cs typeface="Oswald"/>
                <a:sym typeface="Oswald"/>
              </a:rPr>
              <a:t>Your</a:t>
            </a:r>
          </a:p>
          <a:p>
            <a:pPr algn="ctr"/>
            <a:r>
              <a:rPr lang="en-US" sz="2000" b="1" dirty="0">
                <a:solidFill>
                  <a:schemeClr val="bg1"/>
                </a:solidFill>
                <a:latin typeface="Galano Grotesque" pitchFamily="2" charset="77"/>
                <a:ea typeface="Oswald"/>
                <a:cs typeface="Oswald"/>
                <a:sym typeface="Oswald"/>
              </a:rPr>
              <a:t>Logo</a:t>
            </a:r>
          </a:p>
          <a:p>
            <a:pPr algn="ctr"/>
            <a:r>
              <a:rPr lang="en-US" sz="2000" b="1" dirty="0">
                <a:solidFill>
                  <a:schemeClr val="bg1"/>
                </a:solidFill>
                <a:latin typeface="Galano Grotesque" pitchFamily="2" charset="77"/>
                <a:ea typeface="Oswald"/>
                <a:cs typeface="Oswald"/>
                <a:sym typeface="Oswald"/>
              </a:rPr>
              <a:t>Here</a:t>
            </a:r>
          </a:p>
        </p:txBody>
      </p:sp>
      <p:sp>
        <p:nvSpPr>
          <p:cNvPr id="16" name="Rounded Rectangle 15">
            <a:extLst>
              <a:ext uri="{FF2B5EF4-FFF2-40B4-BE49-F238E27FC236}">
                <a16:creationId xmlns:a16="http://schemas.microsoft.com/office/drawing/2014/main" id="{CE13A7E4-BBCF-8339-E2BD-A4CC8015B64C}"/>
              </a:ext>
            </a:extLst>
          </p:cNvPr>
          <p:cNvSpPr/>
          <p:nvPr/>
        </p:nvSpPr>
        <p:spPr>
          <a:xfrm>
            <a:off x="266003" y="4412173"/>
            <a:ext cx="2302641" cy="1731097"/>
          </a:xfrm>
          <a:prstGeom prst="round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Clr>
                <a:srgbClr val="2574DB"/>
              </a:buClr>
              <a:buFont typeface="Arial" panose="020B0604020202020204" pitchFamily="34" charset="0"/>
              <a:buChar char="•"/>
            </a:pPr>
            <a:r>
              <a:rPr lang="en-US" sz="1000" dirty="0">
                <a:solidFill>
                  <a:schemeClr val="accent2"/>
                </a:solidFill>
                <a:latin typeface="Galano Grotesque"/>
              </a:rPr>
              <a:t>Unique URL</a:t>
            </a:r>
          </a:p>
          <a:p>
            <a:pPr marL="171450" indent="-171450">
              <a:buClr>
                <a:srgbClr val="2574DB"/>
              </a:buClr>
              <a:buFont typeface="Arial" panose="020B0604020202020204" pitchFamily="34" charset="0"/>
              <a:buChar char="•"/>
            </a:pPr>
            <a:r>
              <a:rPr lang="en-US" sz="1000" dirty="0">
                <a:solidFill>
                  <a:schemeClr val="accent2"/>
                </a:solidFill>
                <a:latin typeface="Galano Grotesque"/>
              </a:rPr>
              <a:t>Prevalent Vote/Share Buttons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728x90 Entrant Page Ad</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Main Image/Video</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Logo</a:t>
            </a:r>
            <a:endParaRPr lang="en-US" sz="1000" dirty="0">
              <a:solidFill>
                <a:schemeClr val="accent2"/>
              </a:solidFill>
              <a:latin typeface="Galano Grotesque" pitchFamily="2" charset="77"/>
              <a:sym typeface="Oswald"/>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Google Maps &amp; Multiple Locations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Page Image Gallery</a:t>
            </a:r>
          </a:p>
          <a:p>
            <a:pPr marL="171450" indent="-171450">
              <a:buClr>
                <a:srgbClr val="2574DB"/>
              </a:buClr>
              <a:buFont typeface="Arial" panose="020B0604020202020204" pitchFamily="34" charset="0"/>
              <a:buChar char="•"/>
            </a:pPr>
            <a:r>
              <a:rPr lang="en-US" sz="1000" dirty="0">
                <a:solidFill>
                  <a:schemeClr val="accent2"/>
                </a:solidFill>
                <a:latin typeface="Galano Grotesque"/>
              </a:rPr>
              <a:t>Description, Phone #, Website, Social Links </a:t>
            </a:r>
          </a:p>
        </p:txBody>
      </p:sp>
      <p:sp>
        <p:nvSpPr>
          <p:cNvPr id="33" name="Rounded Rectangle 32">
            <a:extLst>
              <a:ext uri="{FF2B5EF4-FFF2-40B4-BE49-F238E27FC236}">
                <a16:creationId xmlns:a16="http://schemas.microsoft.com/office/drawing/2014/main" id="{F08A684C-9D8B-FAA6-64CC-5A97A8EBC9DC}"/>
              </a:ext>
            </a:extLst>
          </p:cNvPr>
          <p:cNvSpPr/>
          <p:nvPr/>
        </p:nvSpPr>
        <p:spPr>
          <a:xfrm>
            <a:off x="2639761" y="4587148"/>
            <a:ext cx="2348846" cy="1941294"/>
          </a:xfrm>
          <a:prstGeom prst="round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Clr>
                <a:srgbClr val="2574DB"/>
              </a:buClr>
              <a:buFont typeface="Arial" panose="020B0604020202020204" pitchFamily="34" charset="0"/>
              <a:buChar char="•"/>
            </a:pPr>
            <a:r>
              <a:rPr lang="en-US" sz="1000" dirty="0">
                <a:solidFill>
                  <a:schemeClr val="accent2"/>
                </a:solidFill>
                <a:latin typeface="Galano Grotesque" pitchFamily="2" charset="77"/>
                <a:ea typeface="Oswald Regular"/>
                <a:cs typeface="Oswald Regular"/>
                <a:sym typeface="Oswald"/>
              </a:rPr>
              <a:t>Vote in Other Categories</a:t>
            </a:r>
            <a:endParaRPr lang="en-US" sz="1000" dirty="0">
              <a:solidFill>
                <a:schemeClr val="accent2"/>
              </a:solidFill>
              <a:latin typeface="Galano Grotesque"/>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Unique URL</a:t>
            </a:r>
          </a:p>
          <a:p>
            <a:pPr marL="171450" indent="-171450">
              <a:buClr>
                <a:srgbClr val="2574DB"/>
              </a:buClr>
              <a:buFont typeface="Arial" panose="020B0604020202020204" pitchFamily="34" charset="0"/>
              <a:buChar char="•"/>
            </a:pPr>
            <a:r>
              <a:rPr lang="en-US" sz="1000" dirty="0">
                <a:solidFill>
                  <a:schemeClr val="accent2"/>
                </a:solidFill>
                <a:latin typeface="Galano Grotesque"/>
              </a:rPr>
              <a:t>Prevalent Vote/Share Buttons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728x 90 Entrant Page Ad</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Main Image/Video</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Logo</a:t>
            </a:r>
            <a:endParaRPr lang="en-US" sz="1000" dirty="0">
              <a:solidFill>
                <a:schemeClr val="accent2"/>
              </a:solidFill>
              <a:latin typeface="Galano Grotesque" pitchFamily="2" charset="77"/>
              <a:sym typeface="Oswald"/>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Google Maps &amp; Multiple Locations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Page Image Gallery</a:t>
            </a:r>
          </a:p>
          <a:p>
            <a:pPr marL="171450" indent="-171450">
              <a:buClr>
                <a:srgbClr val="2574DB"/>
              </a:buClr>
              <a:buFont typeface="Arial" panose="020B0604020202020204" pitchFamily="34" charset="0"/>
              <a:buChar char="•"/>
            </a:pPr>
            <a:r>
              <a:rPr lang="en-US" sz="1000" dirty="0">
                <a:solidFill>
                  <a:schemeClr val="accent2"/>
                </a:solidFill>
                <a:latin typeface="Galano Grotesque"/>
              </a:rPr>
              <a:t>Description, Phone #, Website, Social Links </a:t>
            </a:r>
          </a:p>
        </p:txBody>
      </p:sp>
      <p:sp>
        <p:nvSpPr>
          <p:cNvPr id="34" name="Rounded Rectangle 33">
            <a:extLst>
              <a:ext uri="{FF2B5EF4-FFF2-40B4-BE49-F238E27FC236}">
                <a16:creationId xmlns:a16="http://schemas.microsoft.com/office/drawing/2014/main" id="{C7DE6D98-15B4-BD17-C082-90A30CE014CD}"/>
              </a:ext>
            </a:extLst>
          </p:cNvPr>
          <p:cNvSpPr/>
          <p:nvPr/>
        </p:nvSpPr>
        <p:spPr>
          <a:xfrm>
            <a:off x="5090071" y="5277722"/>
            <a:ext cx="2423161" cy="1746333"/>
          </a:xfrm>
          <a:prstGeom prst="round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Clr>
                <a:srgbClr val="2574DB"/>
              </a:buClr>
              <a:buFont typeface="Arial" panose="020B0604020202020204" pitchFamily="34" charset="0"/>
              <a:buChar char="•"/>
            </a:pPr>
            <a:r>
              <a:rPr lang="en-US" sz="1000" dirty="0">
                <a:solidFill>
                  <a:schemeClr val="accent2"/>
                </a:solidFill>
                <a:latin typeface="Galano Grotesque" pitchFamily="2" charset="77"/>
                <a:ea typeface="Oswald Regular"/>
                <a:cs typeface="Oswald Regular"/>
                <a:sym typeface="Oswald"/>
              </a:rPr>
              <a:t>Vote in Other Categories</a:t>
            </a:r>
            <a:endParaRPr lang="en-US" sz="1000" dirty="0">
              <a:solidFill>
                <a:schemeClr val="accent2"/>
              </a:solidFill>
              <a:latin typeface="Galano Grotesque"/>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Unique URL</a:t>
            </a:r>
          </a:p>
          <a:p>
            <a:pPr marL="171450" indent="-171450">
              <a:buClr>
                <a:srgbClr val="2574DB"/>
              </a:buClr>
              <a:buFont typeface="Arial" panose="020B0604020202020204" pitchFamily="34" charset="0"/>
              <a:buChar char="•"/>
            </a:pPr>
            <a:r>
              <a:rPr lang="en-US" sz="1000" dirty="0">
                <a:solidFill>
                  <a:schemeClr val="accent2"/>
                </a:solidFill>
                <a:latin typeface="Galano Grotesque"/>
              </a:rPr>
              <a:t>Prevalent Vote/Share Buttons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728x 90 Entrant Page Ad</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Main Image/Video</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Logo</a:t>
            </a:r>
            <a:endParaRPr lang="en-US" sz="1000" dirty="0">
              <a:solidFill>
                <a:schemeClr val="accent2"/>
              </a:solidFill>
              <a:latin typeface="Galano Grotesque" pitchFamily="2" charset="77"/>
              <a:sym typeface="Oswald"/>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Google Maps &amp; Multiple Locations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Page Image Gallery</a:t>
            </a:r>
          </a:p>
          <a:p>
            <a:pPr marL="171450" indent="-171450">
              <a:buClr>
                <a:srgbClr val="2574DB"/>
              </a:buClr>
              <a:buFont typeface="Arial" panose="020B0604020202020204" pitchFamily="34" charset="0"/>
              <a:buChar char="•"/>
            </a:pPr>
            <a:r>
              <a:rPr lang="en-US" sz="1000" dirty="0">
                <a:solidFill>
                  <a:schemeClr val="accent2"/>
                </a:solidFill>
                <a:latin typeface="Galano Grotesque"/>
              </a:rPr>
              <a:t>Description, Phone #, Website, Social Links </a:t>
            </a:r>
          </a:p>
        </p:txBody>
      </p:sp>
      <p:sp>
        <p:nvSpPr>
          <p:cNvPr id="3" name="Rounded Rectangle 2">
            <a:extLst>
              <a:ext uri="{FF2B5EF4-FFF2-40B4-BE49-F238E27FC236}">
                <a16:creationId xmlns:a16="http://schemas.microsoft.com/office/drawing/2014/main" id="{7E496A54-7AD2-A571-1F11-D897ABF62C7C}"/>
              </a:ext>
            </a:extLst>
          </p:cNvPr>
          <p:cNvSpPr/>
          <p:nvPr/>
        </p:nvSpPr>
        <p:spPr>
          <a:xfrm>
            <a:off x="3559798" y="1530445"/>
            <a:ext cx="3795741" cy="1165739"/>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Galano Grotesque" pitchFamily="2" charset="77"/>
                <a:ea typeface="Oswald"/>
                <a:cs typeface="Oswald"/>
                <a:sym typeface="Oswald"/>
              </a:rPr>
              <a:t>Current Years’ Audience Stats</a:t>
            </a:r>
          </a:p>
          <a:p>
            <a:r>
              <a:rPr lang="en-US" sz="1300" dirty="0">
                <a:solidFill>
                  <a:schemeClr val="bg1"/>
                </a:solidFill>
                <a:latin typeface="Galano Grotesque" pitchFamily="2" charset="77"/>
                <a:ea typeface="Oswald Regular"/>
                <a:cs typeface="Oswald Regular"/>
                <a:sym typeface="Oswald"/>
              </a:rPr>
              <a:t>Nominations: </a:t>
            </a:r>
          </a:p>
          <a:p>
            <a:r>
              <a:rPr lang="en-US" sz="1300" dirty="0">
                <a:solidFill>
                  <a:schemeClr val="bg1"/>
                </a:solidFill>
                <a:latin typeface="Galano Grotesque" pitchFamily="2" charset="77"/>
                <a:ea typeface="Oswald Regular"/>
                <a:cs typeface="Oswald Regular"/>
                <a:sym typeface="Oswald"/>
              </a:rPr>
              <a:t>Votes:</a:t>
            </a:r>
          </a:p>
          <a:p>
            <a:r>
              <a:rPr lang="en-US" sz="1300" dirty="0">
                <a:solidFill>
                  <a:schemeClr val="bg1"/>
                </a:solidFill>
                <a:latin typeface="Galano Grotesque" pitchFamily="2" charset="77"/>
                <a:ea typeface="Oswald Regular"/>
                <a:cs typeface="Oswald Regular"/>
                <a:sym typeface="Oswald"/>
              </a:rPr>
              <a:t>Users</a:t>
            </a:r>
          </a:p>
          <a:p>
            <a:r>
              <a:rPr lang="en-US" sz="1300" dirty="0">
                <a:solidFill>
                  <a:schemeClr val="bg1"/>
                </a:solidFill>
                <a:latin typeface="Galano Grotesque" pitchFamily="2" charset="77"/>
                <a:ea typeface="Oswald Regular"/>
                <a:cs typeface="Oswald Regular"/>
                <a:sym typeface="Oswald"/>
              </a:rPr>
              <a:t>Page Views: </a:t>
            </a:r>
          </a:p>
        </p:txBody>
      </p:sp>
    </p:spTree>
    <p:extLst>
      <p:ext uri="{BB962C8B-B14F-4D97-AF65-F5344CB8AC3E}">
        <p14:creationId xmlns:p14="http://schemas.microsoft.com/office/powerpoint/2010/main" val="1173983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0" name="Google Shape;61;p14">
            <a:extLst>
              <a:ext uri="{FF2B5EF4-FFF2-40B4-BE49-F238E27FC236}">
                <a16:creationId xmlns:a16="http://schemas.microsoft.com/office/drawing/2014/main" id="{BF5B77EB-1AFF-894A-8C80-661EC4B6251C}"/>
              </a:ext>
            </a:extLst>
          </p:cNvPr>
          <p:cNvSpPr txBox="1"/>
          <p:nvPr/>
        </p:nvSpPr>
        <p:spPr>
          <a:xfrm>
            <a:off x="479245" y="362269"/>
            <a:ext cx="6813909" cy="520496"/>
          </a:xfrm>
          <a:prstGeom prst="rect">
            <a:avLst/>
          </a:prstGeom>
          <a:noFill/>
          <a:ln w="38100">
            <a:noFill/>
          </a:ln>
        </p:spPr>
        <p:txBody>
          <a:bodyPr spcFirstLastPara="1" wrap="square" lIns="91425" tIns="91425" rIns="91425" bIns="91425" anchor="t" anchorCtr="0">
            <a:noAutofit/>
          </a:bodyPr>
          <a:lstStyle/>
          <a:p>
            <a:pPr algn="ctr"/>
            <a:r>
              <a:rPr lang="en-US" sz="2400" b="1" dirty="0">
                <a:solidFill>
                  <a:srgbClr val="2574DB"/>
                </a:solidFill>
                <a:latin typeface="Galano Grotesque" pitchFamily="2" charset="77"/>
                <a:ea typeface="Oswald"/>
                <a:cs typeface="Oswald"/>
                <a:sym typeface="Oswald"/>
              </a:rPr>
              <a:t>Group and Category Ad Examples &amp; Specs</a:t>
            </a:r>
          </a:p>
        </p:txBody>
      </p:sp>
      <p:pic>
        <p:nvPicPr>
          <p:cNvPr id="4" name="Picture 3">
            <a:extLst>
              <a:ext uri="{FF2B5EF4-FFF2-40B4-BE49-F238E27FC236}">
                <a16:creationId xmlns:a16="http://schemas.microsoft.com/office/drawing/2014/main" id="{3F2003E8-3F49-935E-864E-D330E6CB55EA}"/>
              </a:ext>
            </a:extLst>
          </p:cNvPr>
          <p:cNvPicPr>
            <a:picLocks noChangeAspect="1"/>
          </p:cNvPicPr>
          <p:nvPr/>
        </p:nvPicPr>
        <p:blipFill>
          <a:blip r:embed="rId3"/>
          <a:stretch>
            <a:fillRect/>
          </a:stretch>
        </p:blipFill>
        <p:spPr>
          <a:xfrm>
            <a:off x="3076758" y="1018988"/>
            <a:ext cx="3152330" cy="2360616"/>
          </a:xfrm>
          <a:prstGeom prst="rect">
            <a:avLst/>
          </a:prstGeom>
        </p:spPr>
      </p:pic>
      <p:pic>
        <p:nvPicPr>
          <p:cNvPr id="6" name="Picture 5">
            <a:extLst>
              <a:ext uri="{FF2B5EF4-FFF2-40B4-BE49-F238E27FC236}">
                <a16:creationId xmlns:a16="http://schemas.microsoft.com/office/drawing/2014/main" id="{FAEB3470-A27A-9CA4-E8E6-5A4C0C66F238}"/>
              </a:ext>
            </a:extLst>
          </p:cNvPr>
          <p:cNvPicPr>
            <a:picLocks noChangeAspect="1"/>
          </p:cNvPicPr>
          <p:nvPr/>
        </p:nvPicPr>
        <p:blipFill>
          <a:blip r:embed="rId4"/>
          <a:stretch>
            <a:fillRect/>
          </a:stretch>
        </p:blipFill>
        <p:spPr>
          <a:xfrm>
            <a:off x="403435" y="3515828"/>
            <a:ext cx="3827423" cy="2024881"/>
          </a:xfrm>
          <a:prstGeom prst="rect">
            <a:avLst/>
          </a:prstGeom>
        </p:spPr>
      </p:pic>
      <p:pic>
        <p:nvPicPr>
          <p:cNvPr id="8" name="Picture 7">
            <a:extLst>
              <a:ext uri="{FF2B5EF4-FFF2-40B4-BE49-F238E27FC236}">
                <a16:creationId xmlns:a16="http://schemas.microsoft.com/office/drawing/2014/main" id="{AB585662-1391-9D9B-548F-6F510E7E759F}"/>
              </a:ext>
            </a:extLst>
          </p:cNvPr>
          <p:cNvPicPr>
            <a:picLocks noChangeAspect="1"/>
          </p:cNvPicPr>
          <p:nvPr/>
        </p:nvPicPr>
        <p:blipFill>
          <a:blip r:embed="rId5"/>
          <a:stretch>
            <a:fillRect/>
          </a:stretch>
        </p:blipFill>
        <p:spPr>
          <a:xfrm>
            <a:off x="3745297" y="5901819"/>
            <a:ext cx="3656531" cy="1400552"/>
          </a:xfrm>
          <a:prstGeom prst="rect">
            <a:avLst/>
          </a:prstGeom>
        </p:spPr>
      </p:pic>
      <p:pic>
        <p:nvPicPr>
          <p:cNvPr id="10" name="Picture 9">
            <a:extLst>
              <a:ext uri="{FF2B5EF4-FFF2-40B4-BE49-F238E27FC236}">
                <a16:creationId xmlns:a16="http://schemas.microsoft.com/office/drawing/2014/main" id="{274D7F8C-52DE-DC0B-04A8-02CC9EE15B28}"/>
              </a:ext>
            </a:extLst>
          </p:cNvPr>
          <p:cNvPicPr>
            <a:picLocks noChangeAspect="1"/>
          </p:cNvPicPr>
          <p:nvPr/>
        </p:nvPicPr>
        <p:blipFill>
          <a:blip r:embed="rId6"/>
          <a:stretch>
            <a:fillRect/>
          </a:stretch>
        </p:blipFill>
        <p:spPr>
          <a:xfrm>
            <a:off x="741587" y="7105660"/>
            <a:ext cx="2393377" cy="2657262"/>
          </a:xfrm>
          <a:prstGeom prst="rect">
            <a:avLst/>
          </a:prstGeom>
        </p:spPr>
      </p:pic>
      <p:sp>
        <p:nvSpPr>
          <p:cNvPr id="12" name="Rounded Rectangle 11">
            <a:extLst>
              <a:ext uri="{FF2B5EF4-FFF2-40B4-BE49-F238E27FC236}">
                <a16:creationId xmlns:a16="http://schemas.microsoft.com/office/drawing/2014/main" id="{C927F9A3-2240-59D0-6673-9ECDBE26F1E3}"/>
              </a:ext>
            </a:extLst>
          </p:cNvPr>
          <p:cNvSpPr/>
          <p:nvPr/>
        </p:nvSpPr>
        <p:spPr>
          <a:xfrm>
            <a:off x="307182" y="1580692"/>
            <a:ext cx="2673323" cy="1237208"/>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Groups Page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800" b="0" i="0" dirty="0">
              <a:solidFill>
                <a:schemeClr val="bg1"/>
              </a:solidFill>
              <a:effectLst/>
              <a:latin typeface="Galano Grotesque" pitchFamily="2" charset="77"/>
            </a:endParaRPr>
          </a:p>
          <a:p>
            <a:pPr algn="ctr"/>
            <a:r>
              <a:rPr lang="en-US" sz="1000" b="1" dirty="0">
                <a:solidFill>
                  <a:schemeClr val="bg1"/>
                </a:solidFill>
                <a:latin typeface="Galano Grotesque" pitchFamily="2" charset="77"/>
              </a:rPr>
              <a:t>Appears above the Group Images on the Groups page</a:t>
            </a:r>
          </a:p>
        </p:txBody>
      </p:sp>
      <p:sp>
        <p:nvSpPr>
          <p:cNvPr id="13" name="Rounded Rectangle 12">
            <a:extLst>
              <a:ext uri="{FF2B5EF4-FFF2-40B4-BE49-F238E27FC236}">
                <a16:creationId xmlns:a16="http://schemas.microsoft.com/office/drawing/2014/main" id="{974C972E-D4BC-B2A0-889B-30A324A9633C}"/>
              </a:ext>
            </a:extLst>
          </p:cNvPr>
          <p:cNvSpPr/>
          <p:nvPr/>
        </p:nvSpPr>
        <p:spPr>
          <a:xfrm>
            <a:off x="4514249" y="4133147"/>
            <a:ext cx="2658506"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 Sponsor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p:txBody>
      </p:sp>
      <p:sp>
        <p:nvSpPr>
          <p:cNvPr id="14" name="Rounded Rectangle 13">
            <a:extLst>
              <a:ext uri="{FF2B5EF4-FFF2-40B4-BE49-F238E27FC236}">
                <a16:creationId xmlns:a16="http://schemas.microsoft.com/office/drawing/2014/main" id="{D5C78DFB-F7F1-1329-2E58-0E49D922D11D}"/>
              </a:ext>
            </a:extLst>
          </p:cNvPr>
          <p:cNvSpPr/>
          <p:nvPr/>
        </p:nvSpPr>
        <p:spPr>
          <a:xfrm>
            <a:off x="479245" y="6053221"/>
            <a:ext cx="3032704"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cs typeface="Arial"/>
              </a:rPr>
              <a:t>Category Sponsor Ad</a:t>
            </a:r>
          </a:p>
          <a:p>
            <a:pPr algn="ctr"/>
            <a:r>
              <a:rPr lang="en-US" sz="1000" dirty="0">
                <a:solidFill>
                  <a:schemeClr val="bg1"/>
                </a:solidFill>
                <a:latin typeface="Galano Grotesque" pitchFamily="2" charset="77"/>
                <a:cs typeface="Arial"/>
              </a:rPr>
              <a:t>Desktop: 600px x 200px/728px x 90px</a:t>
            </a:r>
          </a:p>
          <a:p>
            <a:pPr algn="ctr"/>
            <a:r>
              <a:rPr lang="en-US" sz="1000" dirty="0">
                <a:solidFill>
                  <a:schemeClr val="bg1"/>
                </a:solidFill>
                <a:latin typeface="Galano Grotesque" pitchFamily="2" charset="77"/>
                <a:cs typeface="Arial"/>
              </a:rPr>
              <a:t>Mobile: 320px x 50px</a:t>
            </a:r>
          </a:p>
        </p:txBody>
      </p:sp>
      <p:sp>
        <p:nvSpPr>
          <p:cNvPr id="15" name="Rounded Rectangle 14">
            <a:extLst>
              <a:ext uri="{FF2B5EF4-FFF2-40B4-BE49-F238E27FC236}">
                <a16:creationId xmlns:a16="http://schemas.microsoft.com/office/drawing/2014/main" id="{348E135D-1D3D-C032-CE63-C527E6570FA4}"/>
              </a:ext>
            </a:extLst>
          </p:cNvPr>
          <p:cNvSpPr/>
          <p:nvPr/>
        </p:nvSpPr>
        <p:spPr>
          <a:xfrm>
            <a:off x="3511949" y="8025645"/>
            <a:ext cx="3409744" cy="1252825"/>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Category Interstitial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1000" b="0" i="0" dirty="0">
              <a:solidFill>
                <a:schemeClr val="bg1"/>
              </a:solidFill>
              <a:effectLst/>
              <a:latin typeface="Galano Grotesque" pitchFamily="2" charset="77"/>
            </a:endParaRPr>
          </a:p>
          <a:p>
            <a:pPr algn="ctr"/>
            <a:r>
              <a:rPr lang="en-US" sz="1000" b="1" i="0" dirty="0">
                <a:solidFill>
                  <a:schemeClr val="bg1"/>
                </a:solidFill>
                <a:effectLst/>
                <a:latin typeface="Galano Grotesque" pitchFamily="2" charset="77"/>
              </a:rPr>
              <a:t>Appears in between categories. You can set the frequency</a:t>
            </a:r>
          </a:p>
        </p:txBody>
      </p:sp>
    </p:spTree>
    <p:extLst>
      <p:ext uri="{BB962C8B-B14F-4D97-AF65-F5344CB8AC3E}">
        <p14:creationId xmlns:p14="http://schemas.microsoft.com/office/powerpoint/2010/main" val="2131184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4" name="Picture 3">
            <a:extLst>
              <a:ext uri="{FF2B5EF4-FFF2-40B4-BE49-F238E27FC236}">
                <a16:creationId xmlns:a16="http://schemas.microsoft.com/office/drawing/2014/main" id="{9CEDFEE5-B227-D08B-7D3F-18D734BE672C}"/>
              </a:ext>
            </a:extLst>
          </p:cNvPr>
          <p:cNvPicPr>
            <a:picLocks noChangeAspect="1"/>
          </p:cNvPicPr>
          <p:nvPr/>
        </p:nvPicPr>
        <p:blipFill>
          <a:blip r:embed="rId3"/>
          <a:stretch>
            <a:fillRect/>
          </a:stretch>
        </p:blipFill>
        <p:spPr>
          <a:xfrm>
            <a:off x="1713580" y="1168026"/>
            <a:ext cx="4345240" cy="8150785"/>
          </a:xfrm>
          <a:prstGeom prst="rect">
            <a:avLst/>
          </a:prstGeom>
        </p:spPr>
      </p:pic>
      <p:sp>
        <p:nvSpPr>
          <p:cNvPr id="13" name="Rounded Rectangle 12">
            <a:extLst>
              <a:ext uri="{FF2B5EF4-FFF2-40B4-BE49-F238E27FC236}">
                <a16:creationId xmlns:a16="http://schemas.microsoft.com/office/drawing/2014/main" id="{F9C9E54D-C136-1827-F283-E6C98101C4BD}"/>
              </a:ext>
            </a:extLst>
          </p:cNvPr>
          <p:cNvSpPr/>
          <p:nvPr/>
        </p:nvSpPr>
        <p:spPr>
          <a:xfrm>
            <a:off x="4859718" y="1644592"/>
            <a:ext cx="2631483"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Page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p:txBody>
      </p:sp>
      <p:sp>
        <p:nvSpPr>
          <p:cNvPr id="14" name="Rounded Rectangle 13">
            <a:extLst>
              <a:ext uri="{FF2B5EF4-FFF2-40B4-BE49-F238E27FC236}">
                <a16:creationId xmlns:a16="http://schemas.microsoft.com/office/drawing/2014/main" id="{EAFA96AF-F89F-4A58-A139-7BD5F62D5CAD}"/>
              </a:ext>
            </a:extLst>
          </p:cNvPr>
          <p:cNvSpPr/>
          <p:nvPr/>
        </p:nvSpPr>
        <p:spPr>
          <a:xfrm>
            <a:off x="281198" y="2995108"/>
            <a:ext cx="2822220" cy="897908"/>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Main Image/Video</a:t>
            </a:r>
          </a:p>
          <a:p>
            <a:pPr algn="ctr"/>
            <a:r>
              <a:rPr lang="en-US" sz="1000" b="0" i="0" dirty="0">
                <a:solidFill>
                  <a:schemeClr val="bg1"/>
                </a:solidFill>
                <a:effectLst/>
                <a:latin typeface="Galano Grotesque" pitchFamily="2" charset="77"/>
              </a:rPr>
              <a:t>2560px x 1440px</a:t>
            </a:r>
            <a:endParaRPr lang="en-US" sz="1000" b="1" i="0" dirty="0">
              <a:solidFill>
                <a:schemeClr val="bg1"/>
              </a:solidFill>
              <a:effectLst/>
              <a:latin typeface="Galano Grotesque" pitchFamily="2" charset="77"/>
            </a:endParaRPr>
          </a:p>
        </p:txBody>
      </p:sp>
      <p:sp>
        <p:nvSpPr>
          <p:cNvPr id="15" name="Rounded Rectangle 14">
            <a:extLst>
              <a:ext uri="{FF2B5EF4-FFF2-40B4-BE49-F238E27FC236}">
                <a16:creationId xmlns:a16="http://schemas.microsoft.com/office/drawing/2014/main" id="{A1A0D562-7E1B-2F8B-D113-5EC010E25598}"/>
              </a:ext>
            </a:extLst>
          </p:cNvPr>
          <p:cNvSpPr/>
          <p:nvPr/>
        </p:nvSpPr>
        <p:spPr>
          <a:xfrm>
            <a:off x="4393262" y="3673403"/>
            <a:ext cx="1914966"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Logo</a:t>
            </a:r>
          </a:p>
          <a:p>
            <a:pPr algn="ctr"/>
            <a:r>
              <a:rPr lang="en-US" sz="1000" b="0" i="0" dirty="0">
                <a:solidFill>
                  <a:schemeClr val="bg1"/>
                </a:solidFill>
                <a:effectLst/>
                <a:latin typeface="Galano Grotesque" pitchFamily="2" charset="77"/>
              </a:rPr>
              <a:t>400px x 400px</a:t>
            </a:r>
          </a:p>
        </p:txBody>
      </p:sp>
      <p:sp>
        <p:nvSpPr>
          <p:cNvPr id="16" name="Rounded Rectangle 15">
            <a:extLst>
              <a:ext uri="{FF2B5EF4-FFF2-40B4-BE49-F238E27FC236}">
                <a16:creationId xmlns:a16="http://schemas.microsoft.com/office/drawing/2014/main" id="{58C811DD-EED4-3E03-5CF1-F0A2078B1941}"/>
              </a:ext>
            </a:extLst>
          </p:cNvPr>
          <p:cNvSpPr/>
          <p:nvPr/>
        </p:nvSpPr>
        <p:spPr>
          <a:xfrm>
            <a:off x="4772274" y="8566889"/>
            <a:ext cx="2628838" cy="1024982"/>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Page Image Gallery</a:t>
            </a:r>
          </a:p>
          <a:p>
            <a:pPr algn="ctr"/>
            <a:r>
              <a:rPr lang="en-US" sz="1000" b="0" i="0" dirty="0">
                <a:solidFill>
                  <a:schemeClr val="bg1"/>
                </a:solidFill>
                <a:effectLst/>
                <a:latin typeface="Galano Grotesque" pitchFamily="2" charset="77"/>
              </a:rPr>
              <a:t>500px x 500px</a:t>
            </a:r>
          </a:p>
        </p:txBody>
      </p:sp>
      <p:sp>
        <p:nvSpPr>
          <p:cNvPr id="17" name="Google Shape;61;p14">
            <a:extLst>
              <a:ext uri="{FF2B5EF4-FFF2-40B4-BE49-F238E27FC236}">
                <a16:creationId xmlns:a16="http://schemas.microsoft.com/office/drawing/2014/main" id="{74F9577E-898E-2C09-F244-2A1645B684AA}"/>
              </a:ext>
            </a:extLst>
          </p:cNvPr>
          <p:cNvSpPr txBox="1"/>
          <p:nvPr/>
        </p:nvSpPr>
        <p:spPr>
          <a:xfrm>
            <a:off x="479245" y="362269"/>
            <a:ext cx="6813909" cy="520496"/>
          </a:xfrm>
          <a:prstGeom prst="rect">
            <a:avLst/>
          </a:prstGeom>
          <a:noFill/>
          <a:ln w="38100">
            <a:noFill/>
          </a:ln>
        </p:spPr>
        <p:txBody>
          <a:bodyPr spcFirstLastPara="1" wrap="square" lIns="91425" tIns="91425" rIns="91425" bIns="91425" anchor="t" anchorCtr="0">
            <a:noAutofit/>
          </a:bodyPr>
          <a:lstStyle/>
          <a:p>
            <a:pPr algn="ctr"/>
            <a:r>
              <a:rPr lang="en-US" sz="2400" b="1" dirty="0">
                <a:solidFill>
                  <a:srgbClr val="2574DB"/>
                </a:solidFill>
                <a:latin typeface="Galano Grotesque" pitchFamily="2" charset="77"/>
                <a:ea typeface="Oswald"/>
                <a:cs typeface="Oswald"/>
                <a:sym typeface="Oswald"/>
              </a:rPr>
              <a:t>Featured Entrant Image Examples &amp; Specs</a:t>
            </a:r>
          </a:p>
        </p:txBody>
      </p:sp>
    </p:spTree>
    <p:extLst>
      <p:ext uri="{BB962C8B-B14F-4D97-AF65-F5344CB8AC3E}">
        <p14:creationId xmlns:p14="http://schemas.microsoft.com/office/powerpoint/2010/main" val="3359201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1805" y="290225"/>
            <a:ext cx="6736702" cy="615410"/>
          </a:xfrm>
          <a:prstGeom prst="rect">
            <a:avLst/>
          </a:prstGeom>
          <a:noFill/>
          <a:ln>
            <a:noFill/>
          </a:ln>
        </p:spPr>
        <p:txBody>
          <a:bodyPr spcFirstLastPara="1" wrap="square" lIns="91425" tIns="91425" rIns="91425" bIns="91425" anchor="t" anchorCtr="0">
            <a:noAutofit/>
          </a:bodyPr>
          <a:lstStyle/>
          <a:p>
            <a:pPr algn="ctr"/>
            <a:r>
              <a:rPr lang="en-US" sz="2700" b="1" dirty="0">
                <a:solidFill>
                  <a:srgbClr val="2574DB"/>
                </a:solidFill>
                <a:latin typeface="Galano Grotesque" pitchFamily="2" charset="77"/>
                <a:ea typeface="Oswald"/>
                <a:cs typeface="Oswald"/>
                <a:sym typeface="Oswald"/>
              </a:rPr>
              <a:t>Best of the Best Title Sponsorship</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92221" y="889658"/>
            <a:ext cx="5167604" cy="853844"/>
          </a:xfrm>
          <a:prstGeom prst="rect">
            <a:avLst/>
          </a:prstGeom>
          <a:noFill/>
          <a:ln>
            <a:noFill/>
          </a:ln>
        </p:spPr>
        <p:txBody>
          <a:bodyPr spcFirstLastPara="1" wrap="square" lIns="91425" tIns="91425" rIns="91425" bIns="91425" anchor="ctr" anchorCtr="0">
            <a:noAutofit/>
          </a:bodyPr>
          <a:lstStyle/>
          <a:p>
            <a:r>
              <a:rPr lang="en-US" sz="1200" dirty="0">
                <a:solidFill>
                  <a:schemeClr val="tx1"/>
                </a:solidFill>
                <a:latin typeface="Galano Grotesque"/>
              </a:rPr>
              <a:t>We are highlighting the best of the best. Our readers will nominate their favorite businesses in our community and the vote for they businesses they’d like to see win. Use this package with exclusive advertising opportunities to promote your business.</a:t>
            </a:r>
            <a:endParaRPr lang="en-US" sz="1200" dirty="0">
              <a:solidFill>
                <a:schemeClr val="tx1"/>
              </a:solidFill>
              <a:latin typeface="Galano Grotesque" pitchFamily="2" charset="77"/>
              <a:ea typeface="Oswald Regular"/>
              <a:cs typeface="Oswald Regular"/>
            </a:endParaRPr>
          </a:p>
        </p:txBody>
      </p:sp>
      <p:sp>
        <p:nvSpPr>
          <p:cNvPr id="15" name="Google Shape;61;p14">
            <a:extLst>
              <a:ext uri="{FF2B5EF4-FFF2-40B4-BE49-F238E27FC236}">
                <a16:creationId xmlns:a16="http://schemas.microsoft.com/office/drawing/2014/main" id="{8D36EA75-C6AA-AC42-966C-6584DCFA0F9E}"/>
              </a:ext>
            </a:extLst>
          </p:cNvPr>
          <p:cNvSpPr txBox="1"/>
          <p:nvPr/>
        </p:nvSpPr>
        <p:spPr>
          <a:xfrm>
            <a:off x="511805" y="1825268"/>
            <a:ext cx="3795741" cy="965341"/>
          </a:xfrm>
          <a:prstGeom prst="rect">
            <a:avLst/>
          </a:prstGeom>
          <a:noFill/>
          <a:ln>
            <a:noFill/>
          </a:ln>
        </p:spPr>
        <p:txBody>
          <a:bodyPr spcFirstLastPara="1" wrap="square" lIns="91425" tIns="91425" rIns="91425" bIns="91425" anchor="t" anchorCtr="0">
            <a:noAutofit/>
          </a:bodyPr>
          <a:lstStyle/>
          <a:p>
            <a:r>
              <a:rPr lang="en-US" sz="1600" b="1" dirty="0">
                <a:solidFill>
                  <a:schemeClr val="dk1"/>
                </a:solidFill>
                <a:latin typeface="Galano Grotesque" pitchFamily="2" charset="77"/>
                <a:ea typeface="Oswald"/>
                <a:cs typeface="Oswald"/>
                <a:sym typeface="Oswald"/>
              </a:rPr>
              <a:t>Important Dates:</a:t>
            </a:r>
          </a:p>
          <a:p>
            <a:r>
              <a:rPr lang="en-US" sz="1200" b="1" dirty="0">
                <a:solidFill>
                  <a:schemeClr val="dk1"/>
                </a:solidFill>
                <a:latin typeface="Galano Grotesque" pitchFamily="2" charset="77"/>
                <a:ea typeface="Oswald Regular"/>
                <a:cs typeface="Oswald Regular"/>
                <a:sym typeface="Oswald"/>
              </a:rPr>
              <a:t>Nomination Round</a:t>
            </a:r>
            <a:r>
              <a:rPr lang="en-US" sz="1200" dirty="0">
                <a:solidFill>
                  <a:schemeClr val="dk1"/>
                </a:solidFill>
                <a:latin typeface="Galano Grotesque" pitchFamily="2" charset="77"/>
                <a:ea typeface="Oswald Regular"/>
                <a:cs typeface="Oswald Regular"/>
                <a:sym typeface="Oswald"/>
              </a:rPr>
              <a:t>: Enter Dates Here </a:t>
            </a:r>
          </a:p>
          <a:p>
            <a:r>
              <a:rPr lang="en-US" sz="1200" b="1" dirty="0">
                <a:solidFill>
                  <a:schemeClr val="dk1"/>
                </a:solidFill>
                <a:latin typeface="Galano Grotesque"/>
                <a:ea typeface="Oswald Regular"/>
                <a:cs typeface="Oswald Regular"/>
                <a:sym typeface="Oswald"/>
              </a:rPr>
              <a:t>Voting Round</a:t>
            </a:r>
            <a:r>
              <a:rPr lang="en-US" sz="1200" dirty="0">
                <a:solidFill>
                  <a:schemeClr val="dk1"/>
                </a:solidFill>
                <a:latin typeface="Galano Grotesque"/>
                <a:ea typeface="Oswald Regular"/>
                <a:cs typeface="Oswald Regular"/>
                <a:sym typeface="Oswald"/>
              </a:rPr>
              <a:t>: Enter Dates Here </a:t>
            </a:r>
            <a:endParaRPr lang="en-US" sz="1200" dirty="0">
              <a:solidFill>
                <a:schemeClr val="dk1"/>
              </a:solidFill>
              <a:latin typeface="Galano Grotesque" pitchFamily="2" charset="77"/>
              <a:ea typeface="Oswald Regular"/>
              <a:cs typeface="Oswald Regular"/>
            </a:endParaRPr>
          </a:p>
          <a:p>
            <a:r>
              <a:rPr lang="en-US" sz="1200" b="1" dirty="0">
                <a:solidFill>
                  <a:schemeClr val="dk1"/>
                </a:solidFill>
                <a:latin typeface="Galano Grotesque" pitchFamily="2" charset="77"/>
                <a:ea typeface="Oswald Regular"/>
                <a:cs typeface="Oswald Regular"/>
                <a:sym typeface="Oswald"/>
              </a:rPr>
              <a:t>Winners Announced</a:t>
            </a:r>
            <a:r>
              <a:rPr lang="en-US" sz="1200" dirty="0">
                <a:solidFill>
                  <a:schemeClr val="dk1"/>
                </a:solidFill>
                <a:latin typeface="Galano Grotesque" pitchFamily="2" charset="77"/>
                <a:ea typeface="Oswald Regular"/>
                <a:cs typeface="Oswald Regular"/>
                <a:sym typeface="Oswald"/>
              </a:rPr>
              <a:t>: Enter Dates Here </a:t>
            </a: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11805" y="9749490"/>
            <a:ext cx="6736702" cy="366489"/>
          </a:xfrm>
          <a:prstGeom prst="rect">
            <a:avLst/>
          </a:prstGeom>
          <a:noFill/>
          <a:ln>
            <a:noFill/>
          </a:ln>
        </p:spPr>
        <p:txBody>
          <a:bodyPr spcFirstLastPara="1" wrap="square" lIns="91425" tIns="91425" rIns="91425" bIns="91425" anchor="t" anchorCtr="0">
            <a:noAutofit/>
          </a:bodyPr>
          <a:lstStyle/>
          <a:p>
            <a:pPr algn="ctr"/>
            <a:r>
              <a:rPr lang="en-US" sz="1000" b="1" dirty="0">
                <a:solidFill>
                  <a:schemeClr val="bg1"/>
                </a:solidFill>
                <a:latin typeface="Galano Grotesque" pitchFamily="2" charset="77"/>
              </a:rPr>
              <a:t>For more information, contact your Account Representative or call 000.000.0000 </a:t>
            </a:r>
            <a:endParaRPr lang="en-US" sz="1000" dirty="0">
              <a:solidFill>
                <a:schemeClr val="bg1"/>
              </a:solidFill>
              <a:latin typeface="Galano Grotesque" pitchFamily="2" charset="77"/>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407963" y="2918594"/>
            <a:ext cx="6949440" cy="5314538"/>
          </a:xfrm>
          <a:prstGeom prst="rect">
            <a:avLst/>
          </a:prstGeom>
          <a:noFill/>
          <a:ln>
            <a:noFill/>
          </a:ln>
        </p:spPr>
        <p:txBody>
          <a:bodyPr spcFirstLastPara="1" wrap="square" lIns="91425" tIns="91425" rIns="91425" bIns="91425" anchor="t" anchorCtr="0">
            <a:noAutofit/>
          </a:bodyPr>
          <a:lstStyle/>
          <a:p>
            <a:r>
              <a:rPr lang="en-US" b="1" dirty="0">
                <a:latin typeface="Galano Grotesque" pitchFamily="2" charset="77"/>
              </a:rPr>
              <a:t>Digital</a:t>
            </a:r>
            <a:r>
              <a:rPr lang="en-US" dirty="0">
                <a:latin typeface="Galano Grotesque" pitchFamily="2" charset="77"/>
              </a:rPr>
              <a:t>:</a:t>
            </a:r>
          </a:p>
          <a:p>
            <a:pPr marL="285750" indent="-285750">
              <a:buFont typeface="Arial" panose="020B0604020202020204" pitchFamily="34" charset="0"/>
              <a:buChar char="•"/>
            </a:pPr>
            <a:r>
              <a:rPr lang="en-US" dirty="0">
                <a:latin typeface="Galano Grotesque" pitchFamily="2" charset="77"/>
              </a:rPr>
              <a:t>Leaderboard ad on ballot landing page</a:t>
            </a:r>
          </a:p>
          <a:p>
            <a:pPr marL="285750" indent="-285750">
              <a:buFont typeface="Arial" panose="020B0604020202020204" pitchFamily="34" charset="0"/>
              <a:buChar char="•"/>
            </a:pPr>
            <a:r>
              <a:rPr lang="en-US" dirty="0">
                <a:latin typeface="Galano Grotesque" pitchFamily="2" charset="77"/>
              </a:rPr>
              <a:t>Logo on all Best Of promotional ads</a:t>
            </a:r>
          </a:p>
          <a:p>
            <a:pPr marL="285750" indent="-285750">
              <a:buFont typeface="Arial" panose="020B0604020202020204" pitchFamily="34" charset="0"/>
              <a:buChar char="•"/>
            </a:pPr>
            <a:r>
              <a:rPr lang="en-US" dirty="0">
                <a:latin typeface="Galano Grotesque" pitchFamily="2" charset="77"/>
              </a:rPr>
              <a:t>Up to 3 Group sponsor ad</a:t>
            </a:r>
          </a:p>
          <a:p>
            <a:pPr marL="285750" indent="-285750">
              <a:buFont typeface="Arial" panose="020B0604020202020204" pitchFamily="34" charset="0"/>
              <a:buChar char="•"/>
            </a:pPr>
            <a:r>
              <a:rPr lang="en-US" dirty="0">
                <a:latin typeface="Galano Grotesque" pitchFamily="2" charset="77"/>
              </a:rPr>
              <a:t>Up to 10 Category sponsor ads</a:t>
            </a:r>
          </a:p>
          <a:p>
            <a:pPr marL="285750" indent="-285750">
              <a:buFont typeface="Arial" panose="020B0604020202020204" pitchFamily="34" charset="0"/>
              <a:buChar char="•"/>
            </a:pPr>
            <a:r>
              <a:rPr lang="en-US" dirty="0">
                <a:latin typeface="Galano Grotesque" pitchFamily="2" charset="77"/>
              </a:rPr>
              <a:t>1 Exclusive Groups Page ad</a:t>
            </a:r>
          </a:p>
          <a:p>
            <a:pPr marL="285750" indent="-285750">
              <a:buFont typeface="Arial" panose="020B0604020202020204" pitchFamily="34" charset="0"/>
              <a:buChar char="•"/>
            </a:pPr>
            <a:r>
              <a:rPr lang="en-US" dirty="0">
                <a:latin typeface="Galano Grotesque" pitchFamily="2" charset="77"/>
              </a:rPr>
              <a:t>2 Category Interstitial ads</a:t>
            </a:r>
          </a:p>
          <a:p>
            <a:pPr marL="285750" indent="-285750">
              <a:buFont typeface="Arial" panose="020B0604020202020204" pitchFamily="34" charset="0"/>
              <a:buChar char="•"/>
            </a:pPr>
            <a:r>
              <a:rPr lang="en-US" dirty="0">
                <a:latin typeface="Galano Grotesque" pitchFamily="2" charset="77"/>
              </a:rPr>
              <a:t>Unlimited Featured Entrants</a:t>
            </a:r>
          </a:p>
          <a:p>
            <a:r>
              <a:rPr lang="en-US" b="1" dirty="0">
                <a:latin typeface="Galano Grotesque" pitchFamily="2" charset="77"/>
              </a:rPr>
              <a:t>Mobile:</a:t>
            </a:r>
          </a:p>
          <a:p>
            <a:pPr marL="171450" indent="-171450">
              <a:buFont typeface="Arial" panose="020B0604020202020204" pitchFamily="34" charset="0"/>
              <a:buChar char="•"/>
            </a:pPr>
            <a:r>
              <a:rPr lang="en-US" dirty="0">
                <a:latin typeface="Galano Grotesque" pitchFamily="2" charset="77"/>
              </a:rPr>
              <a:t>Up to 10 keywords used to capture votes via text</a:t>
            </a:r>
          </a:p>
          <a:p>
            <a:r>
              <a:rPr lang="en-US" b="1" dirty="0">
                <a:solidFill>
                  <a:schemeClr val="dk1"/>
                </a:solidFill>
                <a:latin typeface="Galano Grotesque" pitchFamily="2" charset="77"/>
                <a:ea typeface="Oswald Regular"/>
                <a:cs typeface="Oswald Regular"/>
                <a:sym typeface="Oswald"/>
              </a:rPr>
              <a:t>Print</a:t>
            </a:r>
            <a:r>
              <a:rPr lang="en-US"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dirty="0">
                <a:solidFill>
                  <a:schemeClr val="tx1"/>
                </a:solidFill>
                <a:latin typeface="Galano Grotesque"/>
              </a:rPr>
              <a:t>Full page full color "nominate us”, “vote for us”, and “thanks for voting” ads that run XXXX times </a:t>
            </a:r>
          </a:p>
          <a:p>
            <a:pPr marL="285750" indent="-285750">
              <a:buFont typeface="Arial" panose="020B0604020202020204" pitchFamily="34" charset="0"/>
              <a:buChar char="•"/>
            </a:pPr>
            <a:r>
              <a:rPr lang="en-US" dirty="0">
                <a:solidFill>
                  <a:schemeClr val="tx1"/>
                </a:solidFill>
                <a:latin typeface="Galano Grotesque"/>
              </a:rPr>
              <a:t>Logo on front page of special edition/section</a:t>
            </a:r>
          </a:p>
          <a:p>
            <a:r>
              <a:rPr lang="en-US" b="1" dirty="0">
                <a:solidFill>
                  <a:schemeClr val="dk1"/>
                </a:solidFill>
                <a:latin typeface="Galano Grotesque" pitchFamily="2" charset="77"/>
                <a:ea typeface="Oswald Regular"/>
                <a:cs typeface="Oswald Regular"/>
                <a:sym typeface="Oswald"/>
              </a:rPr>
              <a:t>Email</a:t>
            </a:r>
            <a:r>
              <a:rPr lang="en-US"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dirty="0">
                <a:latin typeface="Galano Grotesque"/>
              </a:rPr>
              <a:t>Banner ads in all newsletters sent during nomination, voting, and winner’s rounds</a:t>
            </a:r>
          </a:p>
          <a:p>
            <a:pPr marL="285750" indent="-285750">
              <a:buFont typeface="Arial" panose="020B0604020202020204" pitchFamily="34" charset="0"/>
              <a:buChar char="•"/>
            </a:pPr>
            <a:r>
              <a:rPr lang="en-US" dirty="0">
                <a:latin typeface="Galano Grotesque"/>
              </a:rPr>
              <a:t>Special offer or custom message in all Thank You emails</a:t>
            </a:r>
          </a:p>
          <a:p>
            <a:pPr marL="285750" indent="-285750">
              <a:buFont typeface="Arial" panose="020B0604020202020204" pitchFamily="34" charset="0"/>
              <a:buChar char="•"/>
            </a:pPr>
            <a:r>
              <a:rPr lang="en-US" dirty="0">
                <a:latin typeface="Galano Grotesque" pitchFamily="2" charset="77"/>
              </a:rPr>
              <a:t>Your logo on all invitation emails to promotional list during nomination, voting, and winners’ rounds</a:t>
            </a:r>
          </a:p>
          <a:p>
            <a:r>
              <a:rPr lang="en-US" b="1" dirty="0">
                <a:latin typeface="Galano Grotesque" pitchFamily="2" charset="77"/>
              </a:rPr>
              <a:t>Event (optional)</a:t>
            </a:r>
          </a:p>
          <a:p>
            <a:pPr marL="285750" indent="-285750">
              <a:buFont typeface="Arial" panose="020B0604020202020204" pitchFamily="34" charset="0"/>
              <a:buChar char="•"/>
            </a:pPr>
            <a:r>
              <a:rPr lang="en-US" dirty="0">
                <a:latin typeface="Galano Grotesque" pitchFamily="2" charset="77"/>
              </a:rPr>
              <a:t>Logo on photo backdrop banner (step and repeat)</a:t>
            </a:r>
          </a:p>
          <a:p>
            <a:pPr marL="285750" indent="-285750">
              <a:buFont typeface="Arial" panose="020B0604020202020204" pitchFamily="34" charset="0"/>
              <a:buChar char="•"/>
            </a:pPr>
            <a:r>
              <a:rPr lang="en-US" dirty="0">
                <a:latin typeface="Galano Grotesque" pitchFamily="2" charset="77"/>
              </a:rPr>
              <a:t>Two-minute recognition speech at introduction of event</a:t>
            </a:r>
          </a:p>
          <a:p>
            <a:pPr marL="285750" indent="-285750">
              <a:buFont typeface="Arial" panose="020B0604020202020204" pitchFamily="34" charset="0"/>
              <a:buChar char="•"/>
            </a:pPr>
            <a:r>
              <a:rPr lang="en-US" dirty="0">
                <a:latin typeface="Galano Grotesque" pitchFamily="2" charset="77"/>
              </a:rPr>
              <a:t>Logo on event signage</a:t>
            </a:r>
            <a:br>
              <a:rPr lang="en-US" dirty="0">
                <a:latin typeface="Galano Grotesque" pitchFamily="2" charset="77"/>
              </a:rPr>
            </a:br>
            <a:endParaRPr lang="en-US" b="1" dirty="0">
              <a:solidFill>
                <a:schemeClr val="dk1"/>
              </a:solidFill>
              <a:latin typeface="Galano Grotesque" pitchFamily="2" charset="77"/>
              <a:ea typeface="Oswald"/>
              <a:cs typeface="Oswald"/>
              <a:sym typeface="Oswald"/>
            </a:endParaRPr>
          </a:p>
        </p:txBody>
      </p:sp>
      <p:sp>
        <p:nvSpPr>
          <p:cNvPr id="22" name="Google Shape;61;p14">
            <a:extLst>
              <a:ext uri="{FF2B5EF4-FFF2-40B4-BE49-F238E27FC236}">
                <a16:creationId xmlns:a16="http://schemas.microsoft.com/office/drawing/2014/main" id="{63FDC783-4C2A-3F4D-9687-897687BFAB11}"/>
              </a:ext>
            </a:extLst>
          </p:cNvPr>
          <p:cNvSpPr txBox="1"/>
          <p:nvPr/>
        </p:nvSpPr>
        <p:spPr>
          <a:xfrm>
            <a:off x="2716560" y="7900775"/>
            <a:ext cx="2327191" cy="664714"/>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$20,000</a:t>
            </a:r>
          </a:p>
          <a:p>
            <a:pPr algn="ctr"/>
            <a:r>
              <a:rPr lang="en-US" b="1" i="1" dirty="0">
                <a:solidFill>
                  <a:schemeClr val="dk1"/>
                </a:solidFill>
                <a:latin typeface="Galano Grotesque" pitchFamily="2" charset="77"/>
                <a:ea typeface="Oswald"/>
                <a:cs typeface="Oswald"/>
                <a:sym typeface="Oswald"/>
              </a:rPr>
              <a:t>Value: $30,000</a:t>
            </a:r>
          </a:p>
        </p:txBody>
      </p:sp>
      <p:sp>
        <p:nvSpPr>
          <p:cNvPr id="13" name="Rounded Rectangle 12">
            <a:extLst>
              <a:ext uri="{FF2B5EF4-FFF2-40B4-BE49-F238E27FC236}">
                <a16:creationId xmlns:a16="http://schemas.microsoft.com/office/drawing/2014/main" id="{DAEB09B9-58AE-9FE4-F613-A603820B2B2C}"/>
              </a:ext>
            </a:extLst>
          </p:cNvPr>
          <p:cNvSpPr/>
          <p:nvPr/>
        </p:nvSpPr>
        <p:spPr>
          <a:xfrm>
            <a:off x="564147" y="811707"/>
            <a:ext cx="1746504" cy="990566"/>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ea typeface="Oswald"/>
                <a:cs typeface="Oswald"/>
                <a:sym typeface="Oswald"/>
              </a:rPr>
              <a:t>Your</a:t>
            </a:r>
          </a:p>
          <a:p>
            <a:pPr algn="ctr"/>
            <a:r>
              <a:rPr lang="en-US" sz="2000" b="1" dirty="0">
                <a:solidFill>
                  <a:schemeClr val="bg1"/>
                </a:solidFill>
                <a:latin typeface="Galano Grotesque" pitchFamily="2" charset="77"/>
                <a:ea typeface="Oswald"/>
                <a:cs typeface="Oswald"/>
                <a:sym typeface="Oswald"/>
              </a:rPr>
              <a:t>Logo</a:t>
            </a:r>
          </a:p>
          <a:p>
            <a:pPr algn="ctr"/>
            <a:r>
              <a:rPr lang="en-US" sz="2000" b="1" dirty="0">
                <a:solidFill>
                  <a:schemeClr val="bg1"/>
                </a:solidFill>
                <a:latin typeface="Galano Grotesque" pitchFamily="2" charset="77"/>
                <a:ea typeface="Oswald"/>
                <a:cs typeface="Oswald"/>
                <a:sym typeface="Oswald"/>
              </a:rPr>
              <a:t>Here</a:t>
            </a:r>
          </a:p>
        </p:txBody>
      </p:sp>
      <p:sp>
        <p:nvSpPr>
          <p:cNvPr id="2" name="Rounded Rectangle 1">
            <a:extLst>
              <a:ext uri="{FF2B5EF4-FFF2-40B4-BE49-F238E27FC236}">
                <a16:creationId xmlns:a16="http://schemas.microsoft.com/office/drawing/2014/main" id="{82BE19BC-35E3-C4E1-7845-04E513D42DE2}"/>
              </a:ext>
            </a:extLst>
          </p:cNvPr>
          <p:cNvSpPr/>
          <p:nvPr/>
        </p:nvSpPr>
        <p:spPr>
          <a:xfrm>
            <a:off x="3785212" y="1802273"/>
            <a:ext cx="3475383" cy="1165739"/>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Galano Grotesque" pitchFamily="2" charset="77"/>
                <a:ea typeface="Oswald"/>
                <a:cs typeface="Oswald"/>
                <a:sym typeface="Oswald"/>
              </a:rPr>
              <a:t>Audience Stats</a:t>
            </a:r>
          </a:p>
          <a:p>
            <a:r>
              <a:rPr lang="en-US" sz="1300" dirty="0">
                <a:solidFill>
                  <a:schemeClr val="bg1"/>
                </a:solidFill>
                <a:latin typeface="Galano Grotesque" pitchFamily="2" charset="77"/>
                <a:ea typeface="Oswald Regular"/>
                <a:cs typeface="Oswald Regular"/>
                <a:sym typeface="Oswald"/>
              </a:rPr>
              <a:t>Nominations: </a:t>
            </a:r>
          </a:p>
          <a:p>
            <a:r>
              <a:rPr lang="en-US" sz="1300" dirty="0">
                <a:solidFill>
                  <a:schemeClr val="bg1"/>
                </a:solidFill>
                <a:latin typeface="Galano Grotesque" pitchFamily="2" charset="77"/>
                <a:ea typeface="Oswald Regular"/>
                <a:cs typeface="Oswald Regular"/>
                <a:sym typeface="Oswald"/>
              </a:rPr>
              <a:t>Votes:</a:t>
            </a:r>
          </a:p>
          <a:p>
            <a:r>
              <a:rPr lang="en-US" sz="1300" dirty="0">
                <a:solidFill>
                  <a:schemeClr val="bg1"/>
                </a:solidFill>
                <a:latin typeface="Galano Grotesque" pitchFamily="2" charset="77"/>
                <a:ea typeface="Oswald Regular"/>
                <a:cs typeface="Oswald Regular"/>
                <a:sym typeface="Oswald"/>
              </a:rPr>
              <a:t>Users</a:t>
            </a:r>
          </a:p>
          <a:p>
            <a:r>
              <a:rPr lang="en-US" sz="1300" dirty="0">
                <a:solidFill>
                  <a:schemeClr val="bg1"/>
                </a:solidFill>
                <a:latin typeface="Galano Grotesque" pitchFamily="2" charset="77"/>
                <a:ea typeface="Oswald Regular"/>
                <a:cs typeface="Oswald Regular"/>
                <a:sym typeface="Oswald"/>
              </a:rPr>
              <a:t>Page Views: </a:t>
            </a:r>
          </a:p>
        </p:txBody>
      </p:sp>
    </p:spTree>
    <p:extLst>
      <p:ext uri="{BB962C8B-B14F-4D97-AF65-F5344CB8AC3E}">
        <p14:creationId xmlns:p14="http://schemas.microsoft.com/office/powerpoint/2010/main" val="3340547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1805" y="290225"/>
            <a:ext cx="6736702" cy="615410"/>
          </a:xfrm>
          <a:prstGeom prst="rect">
            <a:avLst/>
          </a:prstGeom>
          <a:noFill/>
          <a:ln>
            <a:noFill/>
          </a:ln>
        </p:spPr>
        <p:txBody>
          <a:bodyPr spcFirstLastPara="1" wrap="square" lIns="91425" tIns="91425" rIns="91425" bIns="91425" anchor="t" anchorCtr="0">
            <a:noAutofit/>
          </a:bodyPr>
          <a:lstStyle/>
          <a:p>
            <a:pPr algn="ctr"/>
            <a:r>
              <a:rPr lang="en-US" sz="2700" b="1" dirty="0">
                <a:solidFill>
                  <a:srgbClr val="2574DB"/>
                </a:solidFill>
                <a:latin typeface="Galano Grotesque" pitchFamily="2" charset="77"/>
                <a:ea typeface="Oswald"/>
                <a:cs typeface="Oswald"/>
                <a:sym typeface="Oswald"/>
              </a:rPr>
              <a:t>Best of the Best Nomination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92221" y="889658"/>
            <a:ext cx="5167604" cy="853844"/>
          </a:xfrm>
          <a:prstGeom prst="rect">
            <a:avLst/>
          </a:prstGeom>
          <a:noFill/>
          <a:ln>
            <a:noFill/>
          </a:ln>
        </p:spPr>
        <p:txBody>
          <a:bodyPr spcFirstLastPara="1" wrap="square" lIns="91425" tIns="91425" rIns="91425" bIns="91425" anchor="ctr" anchorCtr="0">
            <a:noAutofit/>
          </a:bodyPr>
          <a:lstStyle/>
          <a:p>
            <a:r>
              <a:rPr lang="en-US" sz="1200" dirty="0">
                <a:latin typeface="Galano Grotesque"/>
              </a:rPr>
              <a:t>We are highlighting the best of the best. Our readers will nominate their favorite businesses in our community to tell us who they want to see in the voting round. To promote your business, we have created 3 promotional packages.</a:t>
            </a:r>
            <a:endParaRPr lang="en-US" sz="1200" dirty="0">
              <a:solidFill>
                <a:schemeClr val="dk1"/>
              </a:solidFill>
              <a:latin typeface="Galano Grotesque" pitchFamily="2" charset="77"/>
              <a:ea typeface="Oswald Regular"/>
              <a:cs typeface="Oswald Regular"/>
            </a:endParaRPr>
          </a:p>
        </p:txBody>
      </p:sp>
      <p:sp>
        <p:nvSpPr>
          <p:cNvPr id="15" name="Google Shape;61;p14">
            <a:extLst>
              <a:ext uri="{FF2B5EF4-FFF2-40B4-BE49-F238E27FC236}">
                <a16:creationId xmlns:a16="http://schemas.microsoft.com/office/drawing/2014/main" id="{8D36EA75-C6AA-AC42-966C-6584DCFA0F9E}"/>
              </a:ext>
            </a:extLst>
          </p:cNvPr>
          <p:cNvSpPr txBox="1"/>
          <p:nvPr/>
        </p:nvSpPr>
        <p:spPr>
          <a:xfrm>
            <a:off x="511805" y="1825268"/>
            <a:ext cx="3795741" cy="965341"/>
          </a:xfrm>
          <a:prstGeom prst="rect">
            <a:avLst/>
          </a:prstGeom>
          <a:noFill/>
          <a:ln>
            <a:noFill/>
          </a:ln>
        </p:spPr>
        <p:txBody>
          <a:bodyPr spcFirstLastPara="1" wrap="square" lIns="91425" tIns="91425" rIns="91425" bIns="91425" anchor="t" anchorCtr="0">
            <a:noAutofit/>
          </a:bodyPr>
          <a:lstStyle/>
          <a:p>
            <a:r>
              <a:rPr lang="en-US" sz="1600" b="1" dirty="0">
                <a:solidFill>
                  <a:schemeClr val="dk1"/>
                </a:solidFill>
                <a:latin typeface="Galano Grotesque" pitchFamily="2" charset="77"/>
                <a:ea typeface="Oswald"/>
                <a:cs typeface="Oswald"/>
                <a:sym typeface="Oswald"/>
              </a:rPr>
              <a:t>Important Dates:</a:t>
            </a:r>
          </a:p>
          <a:p>
            <a:r>
              <a:rPr lang="en-US" sz="1200" b="1" dirty="0">
                <a:solidFill>
                  <a:schemeClr val="dk1"/>
                </a:solidFill>
                <a:latin typeface="Galano Grotesque" pitchFamily="2" charset="77"/>
                <a:ea typeface="Oswald Regular"/>
                <a:cs typeface="Oswald Regular"/>
                <a:sym typeface="Oswald"/>
              </a:rPr>
              <a:t>Nomination Round</a:t>
            </a:r>
            <a:r>
              <a:rPr lang="en-US" sz="1200" dirty="0">
                <a:solidFill>
                  <a:schemeClr val="dk1"/>
                </a:solidFill>
                <a:latin typeface="Galano Grotesque" pitchFamily="2" charset="77"/>
                <a:ea typeface="Oswald Regular"/>
                <a:cs typeface="Oswald Regular"/>
                <a:sym typeface="Oswald"/>
              </a:rPr>
              <a:t>: Enter Dates Here </a:t>
            </a:r>
          </a:p>
          <a:p>
            <a:r>
              <a:rPr lang="en-US" sz="1200" b="1" dirty="0">
                <a:solidFill>
                  <a:schemeClr val="dk1"/>
                </a:solidFill>
                <a:latin typeface="Galano Grotesque"/>
                <a:ea typeface="Oswald Regular"/>
                <a:cs typeface="Oswald Regular"/>
                <a:sym typeface="Oswald"/>
              </a:rPr>
              <a:t>Voting Round</a:t>
            </a:r>
            <a:r>
              <a:rPr lang="en-US" sz="1200" dirty="0">
                <a:solidFill>
                  <a:schemeClr val="dk1"/>
                </a:solidFill>
                <a:latin typeface="Galano Grotesque"/>
                <a:ea typeface="Oswald Regular"/>
                <a:cs typeface="Oswald Regular"/>
                <a:sym typeface="Oswald"/>
              </a:rPr>
              <a:t>: Enter Dates Here </a:t>
            </a:r>
            <a:endParaRPr lang="en-US" sz="1200" dirty="0">
              <a:solidFill>
                <a:schemeClr val="dk1"/>
              </a:solidFill>
              <a:latin typeface="Galano Grotesque" pitchFamily="2" charset="77"/>
              <a:ea typeface="Oswald Regular"/>
              <a:cs typeface="Oswald Regular"/>
            </a:endParaRPr>
          </a:p>
          <a:p>
            <a:r>
              <a:rPr lang="en-US" sz="1200" b="1" dirty="0">
                <a:solidFill>
                  <a:schemeClr val="dk1"/>
                </a:solidFill>
                <a:latin typeface="Galano Grotesque" pitchFamily="2" charset="77"/>
                <a:ea typeface="Oswald Regular"/>
                <a:cs typeface="Oswald Regular"/>
                <a:sym typeface="Oswald"/>
              </a:rPr>
              <a:t>Winners Announced</a:t>
            </a:r>
            <a:r>
              <a:rPr lang="en-US" sz="1200" dirty="0">
                <a:solidFill>
                  <a:schemeClr val="dk1"/>
                </a:solidFill>
                <a:latin typeface="Galano Grotesque" pitchFamily="2" charset="77"/>
                <a:ea typeface="Oswald Regular"/>
                <a:cs typeface="Oswald Regular"/>
                <a:sym typeface="Oswald"/>
              </a:rPr>
              <a:t>: Enter Dates Here </a:t>
            </a: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11805" y="9749490"/>
            <a:ext cx="6736702" cy="366489"/>
          </a:xfrm>
          <a:prstGeom prst="rect">
            <a:avLst/>
          </a:prstGeom>
          <a:noFill/>
          <a:ln>
            <a:noFill/>
          </a:ln>
        </p:spPr>
        <p:txBody>
          <a:bodyPr spcFirstLastPara="1" wrap="square" lIns="91425" tIns="91425" rIns="91425" bIns="91425" anchor="t" anchorCtr="0">
            <a:noAutofit/>
          </a:bodyPr>
          <a:lstStyle/>
          <a:p>
            <a:pPr algn="ctr"/>
            <a:r>
              <a:rPr lang="en-US" sz="1000" b="1" dirty="0">
                <a:solidFill>
                  <a:schemeClr val="bg1"/>
                </a:solidFill>
                <a:latin typeface="Galano Grotesque" pitchFamily="2" charset="77"/>
              </a:rPr>
              <a:t>For more information, contact your Account Representative or call 000.000.0000 </a:t>
            </a:r>
            <a:endParaRPr lang="en-US" sz="1000" dirty="0">
              <a:solidFill>
                <a:schemeClr val="bg1"/>
              </a:solidFill>
              <a:latin typeface="Galano Grotesque" pitchFamily="2" charset="77"/>
            </a:endParaRPr>
          </a:p>
        </p:txBody>
      </p:sp>
      <p:grpSp>
        <p:nvGrpSpPr>
          <p:cNvPr id="7" name="Group 6">
            <a:extLst>
              <a:ext uri="{FF2B5EF4-FFF2-40B4-BE49-F238E27FC236}">
                <a16:creationId xmlns:a16="http://schemas.microsoft.com/office/drawing/2014/main" id="{14037311-0777-EBAF-CA66-49F67DF81107}"/>
              </a:ext>
            </a:extLst>
          </p:cNvPr>
          <p:cNvGrpSpPr/>
          <p:nvPr/>
        </p:nvGrpSpPr>
        <p:grpSpPr>
          <a:xfrm>
            <a:off x="202959" y="2909241"/>
            <a:ext cx="7330610" cy="6694951"/>
            <a:chOff x="484023" y="4202611"/>
            <a:chExt cx="6878750" cy="4988300"/>
          </a:xfrm>
        </p:grpSpPr>
        <p:cxnSp>
          <p:nvCxnSpPr>
            <p:cNvPr id="23" name="Straight Connector 22">
              <a:extLst>
                <a:ext uri="{FF2B5EF4-FFF2-40B4-BE49-F238E27FC236}">
                  <a16:creationId xmlns:a16="http://schemas.microsoft.com/office/drawing/2014/main" id="{806CED2F-DCAF-0E41-BD93-3D6BEB0817F5}"/>
                </a:ext>
              </a:extLst>
            </p:cNvPr>
            <p:cNvCxnSpPr>
              <a:cxnSpLocks/>
              <a:endCxn id="24" idx="1"/>
            </p:cNvCxnSpPr>
            <p:nvPr/>
          </p:nvCxnSpPr>
          <p:spPr>
            <a:xfrm>
              <a:off x="2617729" y="4371087"/>
              <a:ext cx="0" cy="46384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4993766" y="4223142"/>
              <a:ext cx="0" cy="46396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484023" y="4202611"/>
              <a:ext cx="2273796" cy="3026229"/>
            </a:xfrm>
            <a:prstGeom prst="rect">
              <a:avLst/>
            </a:prstGeom>
            <a:noFill/>
            <a:ln>
              <a:noFill/>
            </a:ln>
          </p:spPr>
          <p:txBody>
            <a:bodyPr spcFirstLastPara="1" wrap="square" lIns="91425" tIns="91425" rIns="91425" bIns="91425" anchor="t" anchorCtr="0">
              <a:noAutofit/>
            </a:bodyPr>
            <a:lstStyle/>
            <a:p>
              <a:pPr algn="ctr"/>
              <a:r>
                <a:rPr lang="en-US" sz="1800" b="1" dirty="0">
                  <a:solidFill>
                    <a:schemeClr val="dk1"/>
                  </a:solidFill>
                  <a:latin typeface="Galano Grotesque" pitchFamily="2" charset="77"/>
                  <a:ea typeface="Oswald"/>
                  <a:cs typeface="Oswald"/>
                  <a:sym typeface="Oswald"/>
                </a:rPr>
                <a:t>Basic Package</a:t>
              </a:r>
            </a:p>
            <a:p>
              <a:endParaRPr lang="en-US" sz="1000" dirty="0">
                <a:latin typeface="Galano Grotesque" pitchFamily="2" charset="77"/>
              </a:endParaRPr>
            </a:p>
            <a:p>
              <a:pPr algn="ctr"/>
              <a:r>
                <a:rPr lang="en-US" sz="1200" dirty="0">
                  <a:latin typeface="Galano Grotesque" pitchFamily="2" charset="77"/>
                </a:rPr>
                <a:t>Campaign runs for 4 weeks</a:t>
              </a:r>
            </a:p>
            <a:p>
              <a:endParaRPr lang="en-US" sz="800" dirty="0">
                <a:latin typeface="Galano Grotesque" pitchFamily="2" charset="77"/>
              </a:endParaRPr>
            </a:p>
            <a:p>
              <a:r>
                <a:rPr lang="en-US" b="1" dirty="0">
                  <a:latin typeface="Galano Grotesque" pitchFamily="2" charset="77"/>
                </a:rPr>
                <a:t>Digital</a:t>
              </a:r>
              <a:r>
                <a:rPr lang="en-US" dirty="0">
                  <a:latin typeface="Galano Grotesque" pitchFamily="2" charset="77"/>
                </a:rPr>
                <a:t>:</a:t>
              </a:r>
            </a:p>
            <a:p>
              <a:pPr marL="285750" indent="-285750">
                <a:buFont typeface="Arial" panose="020B0604020202020204" pitchFamily="34" charset="0"/>
                <a:buChar char="•"/>
              </a:pPr>
              <a:r>
                <a:rPr lang="en-US" dirty="0">
                  <a:latin typeface="Galano Grotesque" pitchFamily="2" charset="77"/>
                </a:rPr>
                <a:t>1 Category sponsor ad</a:t>
              </a:r>
            </a:p>
            <a:p>
              <a:pPr marL="285750" indent="-285750">
                <a:buFont typeface="Arial" panose="020B0604020202020204" pitchFamily="34" charset="0"/>
                <a:buChar char="•"/>
              </a:pPr>
              <a:r>
                <a:rPr lang="en-US" dirty="0">
                  <a:latin typeface="Galano Grotesque"/>
                </a:rPr>
                <a:t>300x 250 ad on ballot page</a:t>
              </a:r>
            </a:p>
            <a:p>
              <a:r>
                <a:rPr lang="en-US" b="1" dirty="0">
                  <a:latin typeface="Galano Grotesque" pitchFamily="2" charset="77"/>
                </a:rPr>
                <a:t>Mobile:</a:t>
              </a:r>
            </a:p>
            <a:p>
              <a:pPr marL="171450" indent="-171450">
                <a:buFont typeface="Arial" panose="020B0604020202020204" pitchFamily="34" charset="0"/>
                <a:buChar char="•"/>
              </a:pPr>
              <a:r>
                <a:rPr lang="en-US" dirty="0">
                  <a:latin typeface="Galano Grotesque" pitchFamily="2" charset="77"/>
                </a:rPr>
                <a:t>1 keyword used to capture votes via text</a:t>
              </a: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20340" y="4205283"/>
              <a:ext cx="2273796" cy="4110086"/>
            </a:xfrm>
            <a:prstGeom prst="rect">
              <a:avLst/>
            </a:prstGeom>
            <a:noFill/>
            <a:ln>
              <a:noFill/>
            </a:ln>
          </p:spPr>
          <p:txBody>
            <a:bodyPr spcFirstLastPara="1" wrap="square" lIns="91425" tIns="91425" rIns="91425" bIns="91425" anchor="t" anchorCtr="0">
              <a:noAutofit/>
            </a:bodyPr>
            <a:lstStyle/>
            <a:p>
              <a:pPr algn="ctr"/>
              <a:r>
                <a:rPr lang="en-US" sz="1800" b="1" dirty="0">
                  <a:solidFill>
                    <a:schemeClr val="dk1"/>
                  </a:solidFill>
                  <a:latin typeface="Galano Grotesque" pitchFamily="2" charset="77"/>
                  <a:ea typeface="Oswald"/>
                  <a:cs typeface="Oswald"/>
                  <a:sym typeface="Oswald"/>
                </a:rPr>
                <a:t>Deluxe Package</a:t>
              </a:r>
            </a:p>
            <a:p>
              <a:endParaRPr lang="en-US" sz="1000" dirty="0">
                <a:latin typeface="Galano Grotesque" pitchFamily="2" charset="77"/>
              </a:endParaRPr>
            </a:p>
            <a:p>
              <a:pPr algn="ctr"/>
              <a:r>
                <a:rPr lang="en-US" sz="1200" dirty="0">
                  <a:latin typeface="Galano Grotesque" pitchFamily="2" charset="77"/>
                </a:rPr>
                <a:t>Campaign runs for 4 weeks</a:t>
              </a:r>
            </a:p>
            <a:p>
              <a:endParaRPr lang="en-US" sz="800" dirty="0">
                <a:latin typeface="Galano Grotesque" pitchFamily="2" charset="77"/>
              </a:endParaRPr>
            </a:p>
            <a:p>
              <a:r>
                <a:rPr lang="en-US" b="1" dirty="0">
                  <a:latin typeface="Galano Grotesque" pitchFamily="2" charset="77"/>
                </a:rPr>
                <a:t>Digital</a:t>
              </a:r>
              <a:r>
                <a:rPr lang="en-US" dirty="0">
                  <a:latin typeface="Galano Grotesque" pitchFamily="2" charset="77"/>
                </a:rPr>
                <a:t>:</a:t>
              </a:r>
            </a:p>
            <a:p>
              <a:pPr marL="285750" indent="-285750">
                <a:buFont typeface="Arial" panose="020B0604020202020204" pitchFamily="34" charset="0"/>
                <a:buChar char="•"/>
              </a:pPr>
              <a:r>
                <a:rPr lang="en-US" dirty="0">
                  <a:latin typeface="Galano Grotesque" pitchFamily="2" charset="77"/>
                </a:rPr>
                <a:t>Up to 3 Category sponsor ads</a:t>
              </a:r>
            </a:p>
            <a:p>
              <a:pPr marL="285750" indent="-285750">
                <a:buFont typeface="Arial" panose="020B0604020202020204" pitchFamily="34" charset="0"/>
                <a:buChar char="•"/>
              </a:pPr>
              <a:r>
                <a:rPr lang="en-US" dirty="0">
                  <a:latin typeface="Galano Grotesque"/>
                </a:rPr>
                <a:t>300x 250 ad on ballot page</a:t>
              </a:r>
            </a:p>
            <a:p>
              <a:r>
                <a:rPr lang="en-US" b="1" dirty="0">
                  <a:latin typeface="Galano Grotesque" pitchFamily="2" charset="77"/>
                </a:rPr>
                <a:t>Mobile:</a:t>
              </a:r>
            </a:p>
            <a:p>
              <a:pPr marL="171450" indent="-171450">
                <a:buFont typeface="Arial" panose="020B0604020202020204" pitchFamily="34" charset="0"/>
                <a:buChar char="•"/>
              </a:pPr>
              <a:r>
                <a:rPr lang="en-US" dirty="0">
                  <a:latin typeface="Galano Grotesque" pitchFamily="2" charset="77"/>
                </a:rPr>
                <a:t>Up to 3 keywords used to capture votes via text</a:t>
              </a:r>
              <a:endParaRPr lang="en-US" dirty="0">
                <a:solidFill>
                  <a:schemeClr val="dk1"/>
                </a:solidFill>
                <a:latin typeface="Galano Grotesque" pitchFamily="2" charset="77"/>
                <a:ea typeface="Oswald"/>
              </a:endParaRPr>
            </a:p>
            <a:p>
              <a:r>
                <a:rPr lang="en-US" b="1" dirty="0">
                  <a:solidFill>
                    <a:schemeClr val="dk1"/>
                  </a:solidFill>
                  <a:latin typeface="Galano Grotesque" pitchFamily="2" charset="77"/>
                  <a:ea typeface="Oswald Regular"/>
                  <a:cs typeface="Oswald Regular"/>
                  <a:sym typeface="Oswald"/>
                </a:rPr>
                <a:t>Print</a:t>
              </a:r>
              <a:r>
                <a:rPr lang="en-US"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400" dirty="0">
                  <a:latin typeface="Galano Grotesque" pitchFamily="2" charset="77"/>
                </a:rPr>
                <a:t>Third-page full color ”Nominate </a:t>
              </a:r>
              <a:r>
                <a:rPr lang="en-US" dirty="0">
                  <a:latin typeface="Galano Grotesque" pitchFamily="2" charset="77"/>
                </a:rPr>
                <a:t>U</a:t>
              </a:r>
              <a:r>
                <a:rPr lang="en-US" sz="1400" dirty="0">
                  <a:latin typeface="Galano Grotesque" pitchFamily="2" charset="77"/>
                </a:rPr>
                <a:t>s" ad </a:t>
              </a:r>
              <a:endParaRPr lang="en-US" sz="1400" dirty="0">
                <a:solidFill>
                  <a:schemeClr val="dk1"/>
                </a:solidFill>
                <a:latin typeface="Galano Grotesque" pitchFamily="2" charset="77"/>
                <a:ea typeface="Oswald Regular"/>
                <a:cs typeface="Oswald Regular"/>
                <a:sym typeface="Oswald"/>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20083" y="4209580"/>
              <a:ext cx="2342690" cy="4076332"/>
            </a:xfrm>
            <a:prstGeom prst="rect">
              <a:avLst/>
            </a:prstGeom>
            <a:noFill/>
            <a:ln>
              <a:noFill/>
            </a:ln>
          </p:spPr>
          <p:txBody>
            <a:bodyPr spcFirstLastPara="1" wrap="square" lIns="91425" tIns="91425" rIns="91425" bIns="91425" anchor="t" anchorCtr="0">
              <a:noAutofit/>
            </a:bodyPr>
            <a:lstStyle/>
            <a:p>
              <a:pPr algn="ctr"/>
              <a:r>
                <a:rPr lang="en-US" sz="1800" b="1" dirty="0">
                  <a:solidFill>
                    <a:schemeClr val="dk1"/>
                  </a:solidFill>
                  <a:latin typeface="Galano Grotesque" pitchFamily="2" charset="77"/>
                  <a:ea typeface="Oswald"/>
                  <a:cs typeface="Oswald"/>
                  <a:sym typeface="Oswald"/>
                </a:rPr>
                <a:t>Premium Package</a:t>
              </a:r>
            </a:p>
            <a:p>
              <a:endParaRPr lang="en-US" sz="1000" dirty="0">
                <a:latin typeface="Galano Grotesque" pitchFamily="2" charset="77"/>
              </a:endParaRPr>
            </a:p>
            <a:p>
              <a:pPr algn="ctr"/>
              <a:r>
                <a:rPr lang="en-US" sz="1200" dirty="0">
                  <a:latin typeface="Galano Grotesque" pitchFamily="2" charset="77"/>
                </a:rPr>
                <a:t>Campaign runs for 4 weeks</a:t>
              </a:r>
            </a:p>
            <a:p>
              <a:endParaRPr lang="en-US" sz="800" dirty="0">
                <a:latin typeface="Galano Grotesque" pitchFamily="2" charset="77"/>
              </a:endParaRPr>
            </a:p>
            <a:p>
              <a:r>
                <a:rPr lang="en-US" sz="1350" b="1" dirty="0">
                  <a:latin typeface="Galano Grotesque" pitchFamily="2" charset="77"/>
                </a:rPr>
                <a:t>Digital</a:t>
              </a:r>
              <a:r>
                <a:rPr lang="en-US" sz="1350" dirty="0">
                  <a:latin typeface="Galano Grotesque" pitchFamily="2" charset="77"/>
                </a:rPr>
                <a:t>:</a:t>
              </a:r>
            </a:p>
            <a:p>
              <a:pPr marL="285750" indent="-285750">
                <a:buFont typeface="Arial" panose="020B0604020202020204" pitchFamily="34" charset="0"/>
                <a:buChar char="•"/>
              </a:pPr>
              <a:r>
                <a:rPr lang="en-US" sz="1350" dirty="0">
                  <a:latin typeface="Galano Grotesque" pitchFamily="2" charset="77"/>
                </a:rPr>
                <a:t>1 Group sponsor ad</a:t>
              </a:r>
            </a:p>
            <a:p>
              <a:pPr marL="285750" indent="-285750">
                <a:buFont typeface="Arial" panose="020B0604020202020204" pitchFamily="34" charset="0"/>
                <a:buChar char="•"/>
              </a:pPr>
              <a:r>
                <a:rPr lang="en-US" sz="1350" dirty="0">
                  <a:latin typeface="Galano Grotesque" pitchFamily="2" charset="77"/>
                </a:rPr>
                <a:t>Up to 5 Category sponsor ads</a:t>
              </a:r>
            </a:p>
            <a:p>
              <a:pPr marL="285750" indent="-285750">
                <a:buFont typeface="Arial" panose="020B0604020202020204" pitchFamily="34" charset="0"/>
                <a:buChar char="•"/>
              </a:pPr>
              <a:r>
                <a:rPr lang="en-US" sz="1350" dirty="0">
                  <a:latin typeface="Galano Grotesque" pitchFamily="2" charset="77"/>
                </a:rPr>
                <a:t>1 Groups Page ad (Ballot home page)</a:t>
              </a:r>
            </a:p>
            <a:p>
              <a:pPr marL="285750" indent="-285750">
                <a:buFont typeface="Arial" panose="020B0604020202020204" pitchFamily="34" charset="0"/>
                <a:buChar char="•"/>
              </a:pPr>
              <a:r>
                <a:rPr lang="en-US" sz="1350" dirty="0">
                  <a:latin typeface="Galano Grotesque" pitchFamily="2" charset="77"/>
                </a:rPr>
                <a:t>1 Category Interstitial ad</a:t>
              </a:r>
            </a:p>
            <a:p>
              <a:pPr marL="285750" indent="-285750">
                <a:buFont typeface="Arial" panose="020B0604020202020204" pitchFamily="34" charset="0"/>
                <a:buChar char="•"/>
              </a:pPr>
              <a:r>
                <a:rPr lang="en-US" sz="1350" dirty="0">
                  <a:latin typeface="Galano Grotesque"/>
                </a:rPr>
                <a:t>300x 250 ad on ballot page</a:t>
              </a:r>
            </a:p>
            <a:p>
              <a:r>
                <a:rPr lang="en-US" sz="1350" b="1" dirty="0">
                  <a:latin typeface="Galano Grotesque" pitchFamily="2" charset="77"/>
                </a:rPr>
                <a:t>Mobile:</a:t>
              </a:r>
            </a:p>
            <a:p>
              <a:pPr marL="171450" indent="-171450">
                <a:buFont typeface="Arial" panose="020B0604020202020204" pitchFamily="34" charset="0"/>
                <a:buChar char="•"/>
              </a:pPr>
              <a:r>
                <a:rPr lang="en-US" sz="1350" dirty="0">
                  <a:latin typeface="Galano Grotesque" pitchFamily="2" charset="77"/>
                </a:rPr>
                <a:t>Up to 5 keywords used to capture votes via text</a:t>
              </a:r>
              <a:endParaRPr lang="en-US" sz="1350" dirty="0">
                <a:solidFill>
                  <a:schemeClr val="dk1"/>
                </a:solidFill>
                <a:latin typeface="Galano Grotesque"/>
                <a:ea typeface="Oswald"/>
              </a:endParaRPr>
            </a:p>
            <a:p>
              <a:r>
                <a:rPr lang="en-US" sz="1350" b="1" dirty="0">
                  <a:solidFill>
                    <a:schemeClr val="dk1"/>
                  </a:solidFill>
                  <a:latin typeface="Galano Grotesque" pitchFamily="2" charset="77"/>
                  <a:ea typeface="Oswald Regular"/>
                  <a:cs typeface="Oswald Regular"/>
                  <a:sym typeface="Oswald"/>
                </a:rPr>
                <a:t>Print</a:t>
              </a:r>
              <a:r>
                <a:rPr lang="en-US" sz="135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350" dirty="0">
                  <a:latin typeface="Galano Grotesque" pitchFamily="2" charset="77"/>
                </a:rPr>
                <a:t>Half-page full color ”Nominate Us" ad</a:t>
              </a:r>
            </a:p>
            <a:p>
              <a:r>
                <a:rPr lang="en-US" sz="1350" b="1" dirty="0">
                  <a:solidFill>
                    <a:schemeClr val="dk1"/>
                  </a:solidFill>
                  <a:latin typeface="Galano Grotesque" pitchFamily="2" charset="77"/>
                  <a:ea typeface="Oswald Regular"/>
                  <a:cs typeface="Oswald Regular"/>
                  <a:sym typeface="Oswald"/>
                </a:rPr>
                <a:t>Email</a:t>
              </a:r>
              <a:r>
                <a:rPr lang="en-US" sz="135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350" dirty="0">
                  <a:latin typeface="Galano Grotesque"/>
                </a:rPr>
                <a:t>"Nominate Us" ad in Daily Headlines Newsletter 1x during nomination round</a:t>
              </a:r>
            </a:p>
            <a:p>
              <a:pPr marL="285750" indent="-285750">
                <a:buFont typeface="Arial" panose="020B0604020202020204" pitchFamily="34" charset="0"/>
                <a:buChar char="•"/>
              </a:pPr>
              <a:r>
                <a:rPr lang="en-US" sz="1350" dirty="0">
                  <a:latin typeface="Galano Grotesque" pitchFamily="2" charset="77"/>
                </a:rPr>
                <a:t>Your logo on invitation email to our promotional list 1x during nomination round</a:t>
              </a:r>
              <a:br>
                <a:rPr lang="en-US" sz="1350" dirty="0">
                  <a:latin typeface="Galano Grotesque" pitchFamily="2" charset="77"/>
                </a:rPr>
              </a:br>
              <a:endParaRPr lang="en-US" sz="1350" b="1" dirty="0">
                <a:solidFill>
                  <a:schemeClr val="dk1"/>
                </a:solidFill>
                <a:latin typeface="Galano Grotesque" pitchFamily="2" charset="77"/>
                <a:ea typeface="Oswald"/>
                <a:cs typeface="Oswald"/>
                <a:sym typeface="Oswald"/>
              </a:endParaRPr>
            </a:p>
          </p:txBody>
        </p:sp>
        <p:sp>
          <p:nvSpPr>
            <p:cNvPr id="22" name="Google Shape;61;p14">
              <a:extLst>
                <a:ext uri="{FF2B5EF4-FFF2-40B4-BE49-F238E27FC236}">
                  <a16:creationId xmlns:a16="http://schemas.microsoft.com/office/drawing/2014/main" id="{63FDC783-4C2A-3F4D-9687-897687BFAB11}"/>
                </a:ext>
              </a:extLst>
            </p:cNvPr>
            <p:cNvSpPr txBox="1"/>
            <p:nvPr/>
          </p:nvSpPr>
          <p:spPr>
            <a:xfrm>
              <a:off x="484023" y="8828255"/>
              <a:ext cx="2133337"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$699</a:t>
              </a:r>
            </a:p>
          </p:txBody>
        </p:sp>
        <p:sp>
          <p:nvSpPr>
            <p:cNvPr id="24" name="Google Shape;61;p14">
              <a:extLst>
                <a:ext uri="{FF2B5EF4-FFF2-40B4-BE49-F238E27FC236}">
                  <a16:creationId xmlns:a16="http://schemas.microsoft.com/office/drawing/2014/main" id="{8CC03E6C-52D2-2847-8DC5-FFCC4F1E6D22}"/>
                </a:ext>
              </a:extLst>
            </p:cNvPr>
            <p:cNvSpPr txBox="1"/>
            <p:nvPr/>
          </p:nvSpPr>
          <p:spPr>
            <a:xfrm>
              <a:off x="2654356" y="8828255"/>
              <a:ext cx="2329541"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$1,200</a:t>
              </a:r>
            </a:p>
          </p:txBody>
        </p:sp>
        <p:sp>
          <p:nvSpPr>
            <p:cNvPr id="25" name="Google Shape;61;p14">
              <a:extLst>
                <a:ext uri="{FF2B5EF4-FFF2-40B4-BE49-F238E27FC236}">
                  <a16:creationId xmlns:a16="http://schemas.microsoft.com/office/drawing/2014/main" id="{0067E537-F066-0849-A8E1-DDC756A53755}"/>
                </a:ext>
              </a:extLst>
            </p:cNvPr>
            <p:cNvSpPr txBox="1"/>
            <p:nvPr/>
          </p:nvSpPr>
          <p:spPr>
            <a:xfrm>
              <a:off x="4983898" y="8828255"/>
              <a:ext cx="2342690"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$2,000</a:t>
              </a:r>
            </a:p>
          </p:txBody>
        </p:sp>
      </p:grpSp>
      <p:sp>
        <p:nvSpPr>
          <p:cNvPr id="13" name="Rounded Rectangle 12">
            <a:extLst>
              <a:ext uri="{FF2B5EF4-FFF2-40B4-BE49-F238E27FC236}">
                <a16:creationId xmlns:a16="http://schemas.microsoft.com/office/drawing/2014/main" id="{DAEB09B9-58AE-9FE4-F613-A603820B2B2C}"/>
              </a:ext>
            </a:extLst>
          </p:cNvPr>
          <p:cNvSpPr/>
          <p:nvPr/>
        </p:nvSpPr>
        <p:spPr>
          <a:xfrm>
            <a:off x="564147" y="811707"/>
            <a:ext cx="1746504" cy="990566"/>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ea typeface="Oswald"/>
                <a:cs typeface="Oswald"/>
                <a:sym typeface="Oswald"/>
              </a:rPr>
              <a:t>Your</a:t>
            </a:r>
          </a:p>
          <a:p>
            <a:pPr algn="ctr"/>
            <a:r>
              <a:rPr lang="en-US" sz="2000" b="1" dirty="0">
                <a:solidFill>
                  <a:schemeClr val="bg1"/>
                </a:solidFill>
                <a:latin typeface="Galano Grotesque" pitchFamily="2" charset="77"/>
                <a:ea typeface="Oswald"/>
                <a:cs typeface="Oswald"/>
                <a:sym typeface="Oswald"/>
              </a:rPr>
              <a:t>Logo</a:t>
            </a:r>
          </a:p>
          <a:p>
            <a:pPr algn="ctr"/>
            <a:r>
              <a:rPr lang="en-US" sz="2000" b="1" dirty="0">
                <a:solidFill>
                  <a:schemeClr val="bg1"/>
                </a:solidFill>
                <a:latin typeface="Galano Grotesque" pitchFamily="2" charset="77"/>
                <a:ea typeface="Oswald"/>
                <a:cs typeface="Oswald"/>
                <a:sym typeface="Oswald"/>
              </a:rPr>
              <a:t>Here</a:t>
            </a:r>
          </a:p>
        </p:txBody>
      </p:sp>
      <p:sp>
        <p:nvSpPr>
          <p:cNvPr id="14" name="Rounded Rectangle 13">
            <a:extLst>
              <a:ext uri="{FF2B5EF4-FFF2-40B4-BE49-F238E27FC236}">
                <a16:creationId xmlns:a16="http://schemas.microsoft.com/office/drawing/2014/main" id="{2639073E-2389-544A-1C87-66E9EA0EEF4F}"/>
              </a:ext>
            </a:extLst>
          </p:cNvPr>
          <p:cNvSpPr/>
          <p:nvPr/>
        </p:nvSpPr>
        <p:spPr>
          <a:xfrm>
            <a:off x="3880156" y="1743502"/>
            <a:ext cx="3475383" cy="1165739"/>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Galano Grotesque" pitchFamily="2" charset="77"/>
                <a:ea typeface="Oswald"/>
                <a:cs typeface="Oswald"/>
                <a:sym typeface="Oswald"/>
              </a:rPr>
              <a:t>Audience Stats</a:t>
            </a:r>
          </a:p>
          <a:p>
            <a:r>
              <a:rPr lang="en-US" sz="1300" dirty="0">
                <a:solidFill>
                  <a:schemeClr val="bg1"/>
                </a:solidFill>
                <a:latin typeface="Galano Grotesque" pitchFamily="2" charset="77"/>
                <a:ea typeface="Oswald Regular"/>
                <a:cs typeface="Oswald Regular"/>
                <a:sym typeface="Oswald"/>
              </a:rPr>
              <a:t>Nominations: </a:t>
            </a:r>
          </a:p>
          <a:p>
            <a:r>
              <a:rPr lang="en-US" sz="1300" dirty="0">
                <a:solidFill>
                  <a:schemeClr val="bg1"/>
                </a:solidFill>
                <a:latin typeface="Galano Grotesque" pitchFamily="2" charset="77"/>
                <a:ea typeface="Oswald Regular"/>
                <a:cs typeface="Oswald Regular"/>
                <a:sym typeface="Oswald"/>
              </a:rPr>
              <a:t>Votes:</a:t>
            </a:r>
          </a:p>
          <a:p>
            <a:r>
              <a:rPr lang="en-US" sz="1300" dirty="0">
                <a:solidFill>
                  <a:schemeClr val="bg1"/>
                </a:solidFill>
                <a:latin typeface="Galano Grotesque" pitchFamily="2" charset="77"/>
                <a:ea typeface="Oswald Regular"/>
                <a:cs typeface="Oswald Regular"/>
                <a:sym typeface="Oswald"/>
              </a:rPr>
              <a:t>Users</a:t>
            </a:r>
          </a:p>
          <a:p>
            <a:r>
              <a:rPr lang="en-US" sz="1300" dirty="0">
                <a:solidFill>
                  <a:schemeClr val="bg1"/>
                </a:solidFill>
                <a:latin typeface="Galano Grotesque" pitchFamily="2" charset="77"/>
                <a:ea typeface="Oswald Regular"/>
                <a:cs typeface="Oswald Regular"/>
                <a:sym typeface="Oswald"/>
              </a:rPr>
              <a:t>Page Views: </a:t>
            </a:r>
          </a:p>
        </p:txBody>
      </p:sp>
      <p:sp>
        <p:nvSpPr>
          <p:cNvPr id="3" name="Rounded Rectangle 2">
            <a:extLst>
              <a:ext uri="{FF2B5EF4-FFF2-40B4-BE49-F238E27FC236}">
                <a16:creationId xmlns:a16="http://schemas.microsoft.com/office/drawing/2014/main" id="{7654988D-E9AF-0AD8-4213-C2561827A844}"/>
              </a:ext>
            </a:extLst>
          </p:cNvPr>
          <p:cNvSpPr/>
          <p:nvPr/>
        </p:nvSpPr>
        <p:spPr>
          <a:xfrm>
            <a:off x="336178" y="7785847"/>
            <a:ext cx="2133736" cy="882868"/>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200" dirty="0">
              <a:latin typeface="Galano Grotesque" pitchFamily="2" charset="77"/>
            </a:endParaRPr>
          </a:p>
        </p:txBody>
      </p:sp>
      <p:sp>
        <p:nvSpPr>
          <p:cNvPr id="4" name="Google Shape;61;p14">
            <a:extLst>
              <a:ext uri="{FF2B5EF4-FFF2-40B4-BE49-F238E27FC236}">
                <a16:creationId xmlns:a16="http://schemas.microsoft.com/office/drawing/2014/main" id="{D0703E9D-55F2-2BAF-6497-C76923AE2A57}"/>
              </a:ext>
            </a:extLst>
          </p:cNvPr>
          <p:cNvSpPr txBox="1"/>
          <p:nvPr/>
        </p:nvSpPr>
        <p:spPr>
          <a:xfrm>
            <a:off x="787631" y="7785847"/>
            <a:ext cx="1728229" cy="882868"/>
          </a:xfrm>
          <a:prstGeom prst="rect">
            <a:avLst/>
          </a:prstGeom>
          <a:noFill/>
          <a:ln>
            <a:noFill/>
          </a:ln>
        </p:spPr>
        <p:txBody>
          <a:bodyPr spcFirstLastPara="1" wrap="square" lIns="91425" tIns="91425" rIns="91425" bIns="91425" anchor="t" anchorCtr="0">
            <a:noAutofit/>
          </a:bodyPr>
          <a:lstStyle/>
          <a:p>
            <a:r>
              <a:rPr lang="en-US" sz="1150" b="1" dirty="0">
                <a:solidFill>
                  <a:schemeClr val="bg1"/>
                </a:solidFill>
                <a:latin typeface="Galano Grotesque" pitchFamily="2" charset="77"/>
              </a:rPr>
              <a:t>YES, I’M INTERESTED IN ADVERTISING </a:t>
            </a:r>
          </a:p>
          <a:p>
            <a:r>
              <a:rPr lang="en-US" sz="1150" b="1" dirty="0">
                <a:solidFill>
                  <a:schemeClr val="bg1"/>
                </a:solidFill>
                <a:latin typeface="Galano Grotesque" pitchFamily="2" charset="77"/>
              </a:rPr>
              <a:t>IN THE </a:t>
            </a:r>
          </a:p>
          <a:p>
            <a:r>
              <a:rPr lang="en-US" sz="1150" b="1" dirty="0">
                <a:solidFill>
                  <a:schemeClr val="bg1"/>
                </a:solidFill>
                <a:latin typeface="Galano Grotesque" pitchFamily="2" charset="77"/>
              </a:rPr>
              <a:t>VOTING ROUND </a:t>
            </a:r>
            <a:endParaRPr lang="en-US" sz="1150" dirty="0">
              <a:solidFill>
                <a:schemeClr val="bg1"/>
              </a:solidFill>
              <a:latin typeface="Galano Grotesque" pitchFamily="2" charset="77"/>
            </a:endParaRPr>
          </a:p>
        </p:txBody>
      </p:sp>
      <p:sp>
        <p:nvSpPr>
          <p:cNvPr id="8" name="Rectangle 7">
            <a:extLst>
              <a:ext uri="{FF2B5EF4-FFF2-40B4-BE49-F238E27FC236}">
                <a16:creationId xmlns:a16="http://schemas.microsoft.com/office/drawing/2014/main" id="{85EF539F-ACFE-F47F-04FB-7BC11D027FE5}"/>
              </a:ext>
            </a:extLst>
          </p:cNvPr>
          <p:cNvSpPr>
            <a:spLocks noChangeAspect="1"/>
          </p:cNvSpPr>
          <p:nvPr/>
        </p:nvSpPr>
        <p:spPr>
          <a:xfrm>
            <a:off x="475696" y="8090121"/>
            <a:ext cx="264246" cy="27432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03042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265384" y="1348385"/>
            <a:ext cx="21327"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3964933" y="1327793"/>
            <a:ext cx="0" cy="62972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87162" y="1327791"/>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Google Shape;61;p14">
            <a:extLst>
              <a:ext uri="{FF2B5EF4-FFF2-40B4-BE49-F238E27FC236}">
                <a16:creationId xmlns:a16="http://schemas.microsoft.com/office/drawing/2014/main" id="{6373BA89-1E47-0148-95AA-3E3660CAA06C}"/>
              </a:ext>
            </a:extLst>
          </p:cNvPr>
          <p:cNvSpPr txBox="1"/>
          <p:nvPr/>
        </p:nvSpPr>
        <p:spPr>
          <a:xfrm>
            <a:off x="587162" y="1229456"/>
            <a:ext cx="1699548" cy="5584749"/>
          </a:xfrm>
          <a:prstGeom prst="rect">
            <a:avLst/>
          </a:prstGeom>
          <a:noFill/>
          <a:ln>
            <a:noFill/>
          </a:ln>
        </p:spPr>
        <p:txBody>
          <a:bodyPr spcFirstLastPara="1" wrap="square" lIns="91425" tIns="91425" rIns="91425" bIns="91425" anchor="t" anchorCtr="0">
            <a:noAutofit/>
          </a:bodyPr>
          <a:lstStyle/>
          <a:p>
            <a:r>
              <a:rPr lang="en-US" sz="1000" b="1" dirty="0">
                <a:solidFill>
                  <a:schemeClr val="dk1"/>
                </a:solidFill>
                <a:latin typeface="Galano Grotesque" pitchFamily="2" charset="77"/>
                <a:ea typeface="Oswald"/>
                <a:cs typeface="Oswald"/>
                <a:sym typeface="Oswald"/>
              </a:rPr>
              <a:t>Arts &amp; Entertainment</a:t>
            </a:r>
          </a:p>
          <a:p>
            <a:r>
              <a:rPr lang="en-US" sz="800" dirty="0">
                <a:solidFill>
                  <a:schemeClr val="dk1"/>
                </a:solidFill>
                <a:latin typeface="Galano Grotesque" pitchFamily="2" charset="77"/>
                <a:ea typeface="Oswald Regular"/>
                <a:cs typeface="Oswald Regular"/>
                <a:sym typeface="Oswald"/>
              </a:rPr>
              <a:t>Attraction</a:t>
            </a:r>
          </a:p>
          <a:p>
            <a:r>
              <a:rPr lang="en-US" sz="800" dirty="0">
                <a:solidFill>
                  <a:schemeClr val="dk1"/>
                </a:solidFill>
                <a:latin typeface="Galano Grotesque" pitchFamily="2" charset="77"/>
                <a:ea typeface="Oswald Regular"/>
                <a:cs typeface="Oswald Regular"/>
                <a:sym typeface="Oswald"/>
              </a:rPr>
              <a:t>Art Gallery</a:t>
            </a:r>
          </a:p>
          <a:p>
            <a:r>
              <a:rPr lang="en-US" sz="800" dirty="0">
                <a:solidFill>
                  <a:schemeClr val="dk1"/>
                </a:solidFill>
                <a:latin typeface="Galano Grotesque" pitchFamily="2" charset="77"/>
                <a:ea typeface="Oswald Regular"/>
                <a:cs typeface="Oswald Regular"/>
                <a:sym typeface="Oswald"/>
              </a:rPr>
              <a:t>Cultural Event</a:t>
            </a:r>
          </a:p>
          <a:p>
            <a:r>
              <a:rPr lang="en-US" sz="800" dirty="0">
                <a:solidFill>
                  <a:schemeClr val="dk1"/>
                </a:solidFill>
                <a:latin typeface="Galano Grotesque" pitchFamily="2" charset="77"/>
                <a:ea typeface="Oswald Regular"/>
                <a:cs typeface="Oswald Regular"/>
                <a:sym typeface="Oswald"/>
              </a:rPr>
              <a:t>Dance Club</a:t>
            </a:r>
          </a:p>
          <a:p>
            <a:r>
              <a:rPr lang="en-US" sz="800" dirty="0">
                <a:solidFill>
                  <a:schemeClr val="dk1"/>
                </a:solidFill>
                <a:latin typeface="Galano Grotesque" pitchFamily="2" charset="77"/>
                <a:ea typeface="Oswald Regular"/>
                <a:cs typeface="Oswald Regular"/>
                <a:sym typeface="Oswald"/>
              </a:rPr>
              <a:t>Entertainment Venue</a:t>
            </a:r>
          </a:p>
          <a:p>
            <a:r>
              <a:rPr lang="en-US" sz="800" dirty="0">
                <a:solidFill>
                  <a:schemeClr val="dk1"/>
                </a:solidFill>
                <a:latin typeface="Galano Grotesque" pitchFamily="2" charset="77"/>
                <a:ea typeface="Oswald Regular"/>
                <a:cs typeface="Oswald Regular"/>
                <a:sym typeface="Oswald"/>
              </a:rPr>
              <a:t>Family Entertainment</a:t>
            </a:r>
          </a:p>
          <a:p>
            <a:r>
              <a:rPr lang="en-US" sz="800" dirty="0">
                <a:solidFill>
                  <a:schemeClr val="dk1"/>
                </a:solidFill>
                <a:latin typeface="Galano Grotesque" pitchFamily="2" charset="77"/>
                <a:ea typeface="Oswald Regular"/>
                <a:cs typeface="Oswald Regular"/>
                <a:sym typeface="Oswald"/>
              </a:rPr>
              <a:t>Festival</a:t>
            </a:r>
          </a:p>
          <a:p>
            <a:r>
              <a:rPr lang="en-US" sz="800" dirty="0">
                <a:solidFill>
                  <a:schemeClr val="dk1"/>
                </a:solidFill>
                <a:latin typeface="Galano Grotesque" pitchFamily="2" charset="77"/>
                <a:ea typeface="Oswald Regular"/>
                <a:cs typeface="Oswald Regular"/>
                <a:sym typeface="Oswald"/>
              </a:rPr>
              <a:t>Fundraising Event</a:t>
            </a:r>
          </a:p>
          <a:p>
            <a:r>
              <a:rPr lang="en-US" sz="800" dirty="0">
                <a:solidFill>
                  <a:schemeClr val="dk1"/>
                </a:solidFill>
                <a:latin typeface="Galano Grotesque" pitchFamily="2" charset="77"/>
                <a:ea typeface="Oswald Regular"/>
                <a:cs typeface="Oswald Regular"/>
                <a:sym typeface="Oswald"/>
              </a:rPr>
              <a:t>Live Music Event</a:t>
            </a:r>
          </a:p>
          <a:p>
            <a:r>
              <a:rPr lang="en-US" sz="800" dirty="0">
                <a:solidFill>
                  <a:schemeClr val="dk1"/>
                </a:solidFill>
                <a:latin typeface="Galano Grotesque" pitchFamily="2" charset="77"/>
                <a:ea typeface="Oswald Regular"/>
                <a:cs typeface="Oswald Regular"/>
                <a:sym typeface="Oswald"/>
              </a:rPr>
              <a:t>Live Theater Group</a:t>
            </a:r>
          </a:p>
          <a:p>
            <a:r>
              <a:rPr lang="en-US" sz="800" dirty="0">
                <a:solidFill>
                  <a:schemeClr val="dk1"/>
                </a:solidFill>
                <a:latin typeface="Galano Grotesque" pitchFamily="2" charset="77"/>
                <a:ea typeface="Oswald Regular"/>
                <a:cs typeface="Oswald Regular"/>
                <a:sym typeface="Oswald"/>
              </a:rPr>
              <a:t>Local Band</a:t>
            </a:r>
          </a:p>
          <a:p>
            <a:r>
              <a:rPr lang="en-US" sz="800" dirty="0">
                <a:solidFill>
                  <a:schemeClr val="dk1"/>
                </a:solidFill>
                <a:latin typeface="Galano Grotesque" pitchFamily="2" charset="77"/>
                <a:ea typeface="Oswald Regular"/>
                <a:cs typeface="Oswald Regular"/>
                <a:sym typeface="Oswald"/>
              </a:rPr>
              <a:t>Local Casino</a:t>
            </a:r>
          </a:p>
          <a:p>
            <a:r>
              <a:rPr lang="en-US" sz="800" dirty="0">
                <a:solidFill>
                  <a:schemeClr val="dk1"/>
                </a:solidFill>
                <a:latin typeface="Galano Grotesque" pitchFamily="2" charset="77"/>
                <a:ea typeface="Oswald Regular"/>
                <a:cs typeface="Oswald Regular"/>
                <a:sym typeface="Oswald"/>
              </a:rPr>
              <a:t>Local Event</a:t>
            </a:r>
          </a:p>
          <a:p>
            <a:r>
              <a:rPr lang="en-US" sz="800" dirty="0">
                <a:solidFill>
                  <a:schemeClr val="dk1"/>
                </a:solidFill>
                <a:latin typeface="Galano Grotesque" pitchFamily="2" charset="77"/>
                <a:ea typeface="Oswald Regular"/>
                <a:cs typeface="Oswald Regular"/>
                <a:sym typeface="Oswald"/>
              </a:rPr>
              <a:t>Movie Theater</a:t>
            </a:r>
          </a:p>
          <a:p>
            <a:r>
              <a:rPr lang="en-US" sz="800" dirty="0">
                <a:solidFill>
                  <a:schemeClr val="dk1"/>
                </a:solidFill>
                <a:latin typeface="Galano Grotesque" pitchFamily="2" charset="77"/>
                <a:ea typeface="Oswald Regular"/>
                <a:cs typeface="Oswald Regular"/>
                <a:sym typeface="Oswald"/>
              </a:rPr>
              <a:t>Museum</a:t>
            </a:r>
          </a:p>
          <a:p>
            <a:r>
              <a:rPr lang="en-US" sz="800" dirty="0">
                <a:solidFill>
                  <a:schemeClr val="dk1"/>
                </a:solidFill>
                <a:latin typeface="Galano Grotesque" pitchFamily="2" charset="77"/>
                <a:ea typeface="Oswald Regular"/>
                <a:cs typeface="Oswald Regular"/>
                <a:sym typeface="Oswald"/>
              </a:rPr>
              <a:t>Musician</a:t>
            </a:r>
          </a:p>
          <a:p>
            <a:r>
              <a:rPr lang="en-US" sz="800" dirty="0">
                <a:solidFill>
                  <a:schemeClr val="dk1"/>
                </a:solidFill>
                <a:latin typeface="Galano Grotesque" pitchFamily="2" charset="77"/>
                <a:ea typeface="Oswald Regular"/>
                <a:cs typeface="Oswald Regular"/>
                <a:sym typeface="Oswald"/>
              </a:rPr>
              <a:t>Nightclub</a:t>
            </a:r>
          </a:p>
          <a:p>
            <a:r>
              <a:rPr lang="en-US" sz="800" dirty="0">
                <a:solidFill>
                  <a:schemeClr val="dk1"/>
                </a:solidFill>
                <a:latin typeface="Galano Grotesque" pitchFamily="2" charset="77"/>
                <a:ea typeface="Oswald Regular"/>
                <a:cs typeface="Oswald Regular"/>
                <a:sym typeface="Oswald"/>
              </a:rPr>
              <a:t>Outdoor Event</a:t>
            </a:r>
          </a:p>
          <a:p>
            <a:r>
              <a:rPr lang="en-US" sz="800" dirty="0">
                <a:solidFill>
                  <a:schemeClr val="dk1"/>
                </a:solidFill>
                <a:latin typeface="Galano Grotesque" pitchFamily="2" charset="77"/>
                <a:ea typeface="Oswald Regular"/>
                <a:cs typeface="Oswald Regular"/>
                <a:sym typeface="Oswald"/>
              </a:rPr>
              <a:t>Place for Kids’ Birthday Party</a:t>
            </a:r>
          </a:p>
          <a:p>
            <a:r>
              <a:rPr lang="en-US" sz="1000" b="1" dirty="0">
                <a:solidFill>
                  <a:schemeClr val="dk1"/>
                </a:solidFill>
                <a:latin typeface="Galano Grotesque" pitchFamily="2" charset="77"/>
                <a:ea typeface="Oswald"/>
                <a:cs typeface="Oswald"/>
                <a:sym typeface="Oswald"/>
              </a:rPr>
              <a:t>Eating &amp; Drinking</a:t>
            </a:r>
          </a:p>
          <a:p>
            <a:r>
              <a:rPr lang="en-US" sz="800" dirty="0">
                <a:solidFill>
                  <a:schemeClr val="dk1"/>
                </a:solidFill>
                <a:latin typeface="Galano Grotesque" pitchFamily="2" charset="77"/>
                <a:ea typeface="Oswald Regular"/>
                <a:cs typeface="Oswald Regular"/>
                <a:sym typeface="Oswald"/>
              </a:rPr>
              <a:t>24-Hour Restaurant</a:t>
            </a:r>
          </a:p>
          <a:p>
            <a:r>
              <a:rPr lang="en-US" sz="800" dirty="0">
                <a:solidFill>
                  <a:schemeClr val="dk1"/>
                </a:solidFill>
                <a:latin typeface="Galano Grotesque" pitchFamily="2" charset="77"/>
                <a:ea typeface="Oswald Regular"/>
                <a:cs typeface="Oswald Regular"/>
                <a:sym typeface="Oswald"/>
              </a:rPr>
              <a:t>Bagels</a:t>
            </a:r>
          </a:p>
          <a:p>
            <a:r>
              <a:rPr lang="en-US" sz="800" dirty="0">
                <a:solidFill>
                  <a:schemeClr val="dk1"/>
                </a:solidFill>
                <a:latin typeface="Galano Grotesque" pitchFamily="2" charset="77"/>
                <a:ea typeface="Oswald Regular"/>
                <a:cs typeface="Oswald Regular"/>
                <a:sym typeface="Oswald"/>
              </a:rPr>
              <a:t>Bakery</a:t>
            </a:r>
          </a:p>
          <a:p>
            <a:r>
              <a:rPr lang="en-US" sz="800" dirty="0">
                <a:solidFill>
                  <a:schemeClr val="dk1"/>
                </a:solidFill>
                <a:latin typeface="Galano Grotesque" pitchFamily="2" charset="77"/>
                <a:ea typeface="Oswald Regular"/>
                <a:cs typeface="Oswald Regular"/>
                <a:sym typeface="Oswald"/>
              </a:rPr>
              <a:t>Barbeque Restaurant</a:t>
            </a:r>
          </a:p>
          <a:p>
            <a:r>
              <a:rPr lang="en-US" sz="800" dirty="0">
                <a:solidFill>
                  <a:schemeClr val="dk1"/>
                </a:solidFill>
                <a:latin typeface="Galano Grotesque" pitchFamily="2" charset="77"/>
                <a:ea typeface="Oswald Regular"/>
                <a:cs typeface="Oswald Regular"/>
                <a:sym typeface="Oswald"/>
              </a:rPr>
              <a:t>Bartender (Name &amp; Place)</a:t>
            </a:r>
          </a:p>
          <a:p>
            <a:r>
              <a:rPr lang="en-US" sz="800" dirty="0">
                <a:solidFill>
                  <a:schemeClr val="dk1"/>
                </a:solidFill>
                <a:latin typeface="Galano Grotesque" pitchFamily="2" charset="77"/>
                <a:ea typeface="Oswald Regular"/>
                <a:cs typeface="Oswald Regular"/>
                <a:sym typeface="Oswald"/>
              </a:rPr>
              <a:t>Bed &amp; Breakfast</a:t>
            </a:r>
          </a:p>
          <a:p>
            <a:r>
              <a:rPr lang="en-US" sz="800" dirty="0">
                <a:solidFill>
                  <a:schemeClr val="dk1"/>
                </a:solidFill>
                <a:latin typeface="Galano Grotesque" pitchFamily="2" charset="77"/>
                <a:ea typeface="Oswald Regular"/>
                <a:cs typeface="Oswald Regular"/>
                <a:sym typeface="Oswald"/>
              </a:rPr>
              <a:t>Beer Selection</a:t>
            </a:r>
          </a:p>
          <a:p>
            <a:r>
              <a:rPr lang="en-US" sz="800" dirty="0">
                <a:solidFill>
                  <a:schemeClr val="dk1"/>
                </a:solidFill>
                <a:latin typeface="Galano Grotesque" pitchFamily="2" charset="77"/>
                <a:ea typeface="Oswald Regular"/>
                <a:cs typeface="Oswald Regular"/>
                <a:sym typeface="Oswald"/>
              </a:rPr>
              <a:t>Breakfast</a:t>
            </a:r>
          </a:p>
          <a:p>
            <a:r>
              <a:rPr lang="en-US" sz="800" dirty="0">
                <a:solidFill>
                  <a:schemeClr val="dk1"/>
                </a:solidFill>
                <a:latin typeface="Galano Grotesque" pitchFamily="2" charset="77"/>
                <a:ea typeface="Oswald Regular"/>
                <a:cs typeface="Oswald Regular"/>
                <a:sym typeface="Oswald"/>
              </a:rPr>
              <a:t>Brunch</a:t>
            </a:r>
          </a:p>
          <a:p>
            <a:r>
              <a:rPr lang="en-US" sz="800" dirty="0">
                <a:solidFill>
                  <a:schemeClr val="dk1"/>
                </a:solidFill>
                <a:latin typeface="Galano Grotesque" pitchFamily="2" charset="77"/>
                <a:ea typeface="Oswald Regular"/>
                <a:cs typeface="Oswald Regular"/>
                <a:sym typeface="Oswald"/>
              </a:rPr>
              <a:t>Buffet Restaurant</a:t>
            </a:r>
          </a:p>
          <a:p>
            <a:r>
              <a:rPr lang="en-US" sz="800" dirty="0">
                <a:solidFill>
                  <a:schemeClr val="dk1"/>
                </a:solidFill>
                <a:latin typeface="Galano Grotesque" pitchFamily="2" charset="77"/>
                <a:ea typeface="Oswald Regular"/>
                <a:cs typeface="Oswald Regular"/>
                <a:sym typeface="Oswald"/>
              </a:rPr>
              <a:t>Catering</a:t>
            </a:r>
          </a:p>
          <a:p>
            <a:r>
              <a:rPr lang="en-US" sz="800" dirty="0">
                <a:solidFill>
                  <a:schemeClr val="dk1"/>
                </a:solidFill>
                <a:latin typeface="Galano Grotesque" pitchFamily="2" charset="77"/>
                <a:ea typeface="Oswald Regular"/>
                <a:cs typeface="Oswald Regular"/>
                <a:sym typeface="Oswald"/>
              </a:rPr>
              <a:t>Chef (Name &amp; Place)</a:t>
            </a:r>
          </a:p>
          <a:p>
            <a:r>
              <a:rPr lang="en-US" sz="800" dirty="0">
                <a:solidFill>
                  <a:schemeClr val="dk1"/>
                </a:solidFill>
                <a:latin typeface="Galano Grotesque" pitchFamily="2" charset="77"/>
                <a:ea typeface="Oswald Regular"/>
                <a:cs typeface="Oswald Regular"/>
                <a:sym typeface="Oswald"/>
              </a:rPr>
              <a:t>Chicken Wings</a:t>
            </a:r>
          </a:p>
          <a:p>
            <a:r>
              <a:rPr lang="en-US" sz="800" dirty="0">
                <a:solidFill>
                  <a:schemeClr val="dk1"/>
                </a:solidFill>
                <a:latin typeface="Galano Grotesque" pitchFamily="2" charset="77"/>
                <a:ea typeface="Oswald Regular"/>
                <a:cs typeface="Oswald Regular"/>
                <a:sym typeface="Oswald"/>
              </a:rPr>
              <a:t>Chinese Restaurant</a:t>
            </a:r>
          </a:p>
          <a:p>
            <a:r>
              <a:rPr lang="en-US" sz="800" dirty="0">
                <a:solidFill>
                  <a:schemeClr val="dk1"/>
                </a:solidFill>
                <a:latin typeface="Galano Grotesque" pitchFamily="2" charset="77"/>
                <a:ea typeface="Oswald Regular"/>
                <a:cs typeface="Oswald Regular"/>
                <a:sym typeface="Oswald"/>
              </a:rPr>
              <a:t>Coffeehouse</a:t>
            </a:r>
          </a:p>
          <a:p>
            <a:r>
              <a:rPr lang="en-US" sz="800" dirty="0">
                <a:solidFill>
                  <a:schemeClr val="dk1"/>
                </a:solidFill>
                <a:latin typeface="Galano Grotesque" pitchFamily="2" charset="77"/>
                <a:ea typeface="Oswald Regular"/>
                <a:cs typeface="Oswald Regular"/>
                <a:sym typeface="Oswald"/>
              </a:rPr>
              <a:t>Deli</a:t>
            </a:r>
          </a:p>
          <a:p>
            <a:r>
              <a:rPr lang="en-US" sz="800" dirty="0">
                <a:solidFill>
                  <a:schemeClr val="dk1"/>
                </a:solidFill>
                <a:latin typeface="Galano Grotesque" pitchFamily="2" charset="77"/>
                <a:ea typeface="Oswald Regular"/>
                <a:cs typeface="Oswald Regular"/>
                <a:sym typeface="Oswald"/>
              </a:rPr>
              <a:t>Dive Bar</a:t>
            </a:r>
          </a:p>
          <a:p>
            <a:r>
              <a:rPr lang="en-US" sz="800" dirty="0">
                <a:solidFill>
                  <a:schemeClr val="dk1"/>
                </a:solidFill>
                <a:latin typeface="Galano Grotesque" pitchFamily="2" charset="77"/>
                <a:ea typeface="Oswald Regular"/>
                <a:cs typeface="Oswald Regular"/>
                <a:sym typeface="Oswald"/>
              </a:rPr>
              <a:t>Donuts</a:t>
            </a:r>
          </a:p>
          <a:p>
            <a:r>
              <a:rPr lang="en-US" sz="800" dirty="0">
                <a:solidFill>
                  <a:schemeClr val="dk1"/>
                </a:solidFill>
                <a:latin typeface="Galano Grotesque" pitchFamily="2" charset="77"/>
                <a:ea typeface="Oswald Regular"/>
                <a:cs typeface="Oswald Regular"/>
                <a:sym typeface="Oswald"/>
              </a:rPr>
              <a:t>Food Truck</a:t>
            </a:r>
          </a:p>
          <a:p>
            <a:r>
              <a:rPr lang="en-US" sz="800" dirty="0">
                <a:solidFill>
                  <a:schemeClr val="dk1"/>
                </a:solidFill>
                <a:latin typeface="Galano Grotesque" pitchFamily="2" charset="77"/>
                <a:ea typeface="Oswald Regular"/>
                <a:cs typeface="Oswald Regular"/>
                <a:sym typeface="Oswald"/>
              </a:rPr>
              <a:t>French Fries</a:t>
            </a:r>
          </a:p>
          <a:p>
            <a:r>
              <a:rPr lang="en-US" sz="800" dirty="0">
                <a:solidFill>
                  <a:schemeClr val="dk1"/>
                </a:solidFill>
                <a:latin typeface="Galano Grotesque" pitchFamily="2" charset="77"/>
                <a:ea typeface="Oswald Regular"/>
                <a:cs typeface="Oswald Regular"/>
                <a:sym typeface="Oswald"/>
              </a:rPr>
              <a:t>Fried Chicken</a:t>
            </a:r>
          </a:p>
          <a:p>
            <a:r>
              <a:rPr lang="en-US" sz="800" dirty="0">
                <a:solidFill>
                  <a:schemeClr val="dk1"/>
                </a:solidFill>
                <a:latin typeface="Galano Grotesque" pitchFamily="2" charset="77"/>
                <a:ea typeface="Oswald Regular"/>
                <a:cs typeface="Oswald Regular"/>
                <a:sym typeface="Oswald"/>
              </a:rPr>
              <a:t>Hamburger</a:t>
            </a:r>
          </a:p>
          <a:p>
            <a:r>
              <a:rPr lang="en-US" sz="800" dirty="0">
                <a:solidFill>
                  <a:schemeClr val="dk1"/>
                </a:solidFill>
                <a:latin typeface="Galano Grotesque" pitchFamily="2" charset="77"/>
                <a:ea typeface="Oswald Regular"/>
                <a:cs typeface="Oswald Regular"/>
                <a:sym typeface="Oswald"/>
              </a:rPr>
              <a:t>Happy Hour</a:t>
            </a:r>
          </a:p>
          <a:p>
            <a:r>
              <a:rPr lang="en-US" sz="800" dirty="0">
                <a:solidFill>
                  <a:schemeClr val="dk1"/>
                </a:solidFill>
                <a:latin typeface="Galano Grotesque" pitchFamily="2" charset="77"/>
                <a:ea typeface="Oswald Regular"/>
                <a:cs typeface="Oswald Regular"/>
                <a:sym typeface="Oswald"/>
              </a:rPr>
              <a:t>Indian Restaurant</a:t>
            </a:r>
          </a:p>
          <a:p>
            <a:r>
              <a:rPr lang="en-US" sz="800" dirty="0">
                <a:solidFill>
                  <a:schemeClr val="dk1"/>
                </a:solidFill>
                <a:latin typeface="Galano Grotesque" pitchFamily="2" charset="77"/>
                <a:ea typeface="Oswald Regular"/>
                <a:cs typeface="Oswald Regular"/>
                <a:sym typeface="Oswald"/>
              </a:rPr>
              <a:t>Italian Restaurant</a:t>
            </a:r>
          </a:p>
          <a:p>
            <a:r>
              <a:rPr lang="en-US" sz="800" dirty="0">
                <a:solidFill>
                  <a:schemeClr val="dk1"/>
                </a:solidFill>
                <a:latin typeface="Galano Grotesque" pitchFamily="2" charset="77"/>
                <a:ea typeface="Oswald Regular"/>
                <a:cs typeface="Oswald Regular"/>
                <a:sym typeface="Oswald"/>
              </a:rPr>
              <a:t>Japanese Restaurant</a:t>
            </a:r>
          </a:p>
          <a:p>
            <a:r>
              <a:rPr lang="en-US" sz="800" dirty="0">
                <a:solidFill>
                  <a:schemeClr val="dk1"/>
                </a:solidFill>
                <a:latin typeface="Galano Grotesque" pitchFamily="2" charset="77"/>
                <a:ea typeface="Oswald Regular"/>
                <a:cs typeface="Oswald Regular"/>
                <a:sym typeface="Oswald"/>
              </a:rPr>
              <a:t>Kid-Friendly Restaurant</a:t>
            </a:r>
          </a:p>
          <a:p>
            <a:r>
              <a:rPr lang="en-US" sz="800" dirty="0">
                <a:solidFill>
                  <a:schemeClr val="dk1"/>
                </a:solidFill>
                <a:latin typeface="Galano Grotesque" pitchFamily="2" charset="77"/>
                <a:ea typeface="Oswald Regular"/>
                <a:cs typeface="Oswald Regular"/>
                <a:sym typeface="Oswald"/>
              </a:rPr>
              <a:t>Margarita</a:t>
            </a:r>
          </a:p>
          <a:p>
            <a:r>
              <a:rPr lang="en-US" sz="800" dirty="0">
                <a:solidFill>
                  <a:schemeClr val="dk1"/>
                </a:solidFill>
                <a:latin typeface="Galano Grotesque" pitchFamily="2" charset="77"/>
                <a:ea typeface="Oswald Regular"/>
                <a:cs typeface="Oswald Regular"/>
                <a:sym typeface="Oswald"/>
              </a:rPr>
              <a:t>Mexican Restaurant</a:t>
            </a:r>
          </a:p>
          <a:p>
            <a:endParaRPr lang="en-US" sz="700" dirty="0">
              <a:solidFill>
                <a:schemeClr val="dk1"/>
              </a:solidFill>
              <a:latin typeface="Galano Grotesque" pitchFamily="2" charset="77"/>
              <a:ea typeface="Oswald Regular"/>
              <a:cs typeface="Oswald Regular"/>
              <a:sym typeface="Oswald"/>
            </a:endParaRPr>
          </a:p>
          <a:p>
            <a:endParaRPr lang="en-US" sz="1100" dirty="0">
              <a:solidFill>
                <a:schemeClr val="dk1"/>
              </a:solidFill>
              <a:latin typeface="Galano Grotesque" pitchFamily="2" charset="77"/>
              <a:ea typeface="Oswald Regular"/>
              <a:cs typeface="Oswald Regular"/>
              <a:sym typeface="Oswald"/>
            </a:endParaRPr>
          </a:p>
        </p:txBody>
      </p:sp>
      <p:sp>
        <p:nvSpPr>
          <p:cNvPr id="35" name="Google Shape;61;p14">
            <a:extLst>
              <a:ext uri="{FF2B5EF4-FFF2-40B4-BE49-F238E27FC236}">
                <a16:creationId xmlns:a16="http://schemas.microsoft.com/office/drawing/2014/main" id="{A24B4714-C669-4240-96A8-0EAAF29F16A7}"/>
              </a:ext>
            </a:extLst>
          </p:cNvPr>
          <p:cNvSpPr txBox="1"/>
          <p:nvPr/>
        </p:nvSpPr>
        <p:spPr>
          <a:xfrm>
            <a:off x="2286711" y="1229455"/>
            <a:ext cx="1660545" cy="560428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Romantic Restaurant</a:t>
            </a:r>
          </a:p>
          <a:p>
            <a:r>
              <a:rPr lang="en-US" sz="800" dirty="0">
                <a:solidFill>
                  <a:schemeClr val="dk1"/>
                </a:solidFill>
                <a:latin typeface="Galano Grotesque" pitchFamily="2" charset="77"/>
                <a:ea typeface="Oswald Regular"/>
                <a:cs typeface="Oswald Regular"/>
                <a:sym typeface="Oswald"/>
              </a:rPr>
              <a:t>Outdoor Patio</a:t>
            </a:r>
          </a:p>
          <a:p>
            <a:r>
              <a:rPr lang="en-US" sz="800" dirty="0">
                <a:solidFill>
                  <a:schemeClr val="dk1"/>
                </a:solidFill>
                <a:latin typeface="Galano Grotesque" pitchFamily="2" charset="77"/>
                <a:ea typeface="Oswald Regular"/>
                <a:cs typeface="Oswald Regular"/>
                <a:sym typeface="Oswald"/>
              </a:rPr>
              <a:t>Pizza</a:t>
            </a:r>
          </a:p>
          <a:p>
            <a:r>
              <a:rPr lang="en-US" sz="800" dirty="0">
                <a:solidFill>
                  <a:schemeClr val="dk1"/>
                </a:solidFill>
                <a:latin typeface="Galano Grotesque" pitchFamily="2" charset="77"/>
                <a:ea typeface="Oswald Regular"/>
                <a:cs typeface="Oswald Regular"/>
                <a:sym typeface="Oswald"/>
              </a:rPr>
              <a:t>Seafood Restaurant</a:t>
            </a:r>
          </a:p>
          <a:p>
            <a:r>
              <a:rPr lang="en-US" sz="800" dirty="0">
                <a:solidFill>
                  <a:schemeClr val="dk1"/>
                </a:solidFill>
                <a:latin typeface="Galano Grotesque" pitchFamily="2" charset="77"/>
                <a:ea typeface="Oswald Regular"/>
                <a:cs typeface="Oswald Regular"/>
                <a:sym typeface="Oswald"/>
              </a:rPr>
              <a:t>Soul Food</a:t>
            </a:r>
          </a:p>
          <a:p>
            <a:r>
              <a:rPr lang="en-US" sz="800" dirty="0">
                <a:solidFill>
                  <a:schemeClr val="dk1"/>
                </a:solidFill>
                <a:latin typeface="Galano Grotesque" pitchFamily="2" charset="77"/>
                <a:ea typeface="Oswald Regular"/>
                <a:cs typeface="Oswald Regular"/>
                <a:sym typeface="Oswald"/>
              </a:rPr>
              <a:t>Sports Bar</a:t>
            </a:r>
          </a:p>
          <a:p>
            <a:r>
              <a:rPr lang="en-US" sz="800" dirty="0">
                <a:solidFill>
                  <a:schemeClr val="dk1"/>
                </a:solidFill>
                <a:latin typeface="Galano Grotesque" pitchFamily="2" charset="77"/>
                <a:ea typeface="Oswald Regular"/>
                <a:cs typeface="Oswald Regular"/>
                <a:sym typeface="Oswald"/>
              </a:rPr>
              <a:t>Steakhouse</a:t>
            </a:r>
          </a:p>
          <a:p>
            <a:r>
              <a:rPr lang="en-US" sz="800" dirty="0">
                <a:solidFill>
                  <a:schemeClr val="dk1"/>
                </a:solidFill>
                <a:latin typeface="Galano Grotesque" pitchFamily="2" charset="77"/>
                <a:ea typeface="Oswald Regular"/>
                <a:cs typeface="Oswald Regular"/>
                <a:sym typeface="Oswald"/>
              </a:rPr>
              <a:t>Take Out</a:t>
            </a:r>
          </a:p>
          <a:p>
            <a:r>
              <a:rPr lang="en-US" sz="800" dirty="0">
                <a:solidFill>
                  <a:schemeClr val="dk1"/>
                </a:solidFill>
                <a:latin typeface="Galano Grotesque" pitchFamily="2" charset="77"/>
                <a:ea typeface="Oswald Regular"/>
                <a:cs typeface="Oswald Regular"/>
                <a:sym typeface="Oswald"/>
              </a:rPr>
              <a:t>Thai/Vietnamese Restaurant</a:t>
            </a:r>
          </a:p>
          <a:p>
            <a:r>
              <a:rPr lang="en-US" sz="800" dirty="0">
                <a:solidFill>
                  <a:schemeClr val="dk1"/>
                </a:solidFill>
                <a:latin typeface="Galano Grotesque" pitchFamily="2" charset="77"/>
                <a:ea typeface="Oswald Regular"/>
                <a:cs typeface="Oswald Regular"/>
                <a:sym typeface="Oswald"/>
              </a:rPr>
              <a:t>Upscale Bar</a:t>
            </a:r>
          </a:p>
          <a:p>
            <a:r>
              <a:rPr lang="en-US" sz="800" dirty="0">
                <a:solidFill>
                  <a:schemeClr val="dk1"/>
                </a:solidFill>
                <a:latin typeface="Galano Grotesque" pitchFamily="2" charset="77"/>
                <a:ea typeface="Oswald Regular"/>
                <a:cs typeface="Oswald Regular"/>
                <a:sym typeface="Oswald"/>
              </a:rPr>
              <a:t>Vegetarian Restaurant</a:t>
            </a:r>
          </a:p>
          <a:p>
            <a:r>
              <a:rPr lang="en-US" sz="800" dirty="0">
                <a:solidFill>
                  <a:schemeClr val="dk1"/>
                </a:solidFill>
                <a:latin typeface="Galano Grotesque" pitchFamily="2" charset="77"/>
                <a:ea typeface="Oswald Regular"/>
                <a:cs typeface="Oswald Regular"/>
                <a:sym typeface="Oswald"/>
              </a:rPr>
              <a:t>Wine Selection</a:t>
            </a:r>
          </a:p>
          <a:p>
            <a:r>
              <a:rPr lang="en-US" sz="800" dirty="0">
                <a:solidFill>
                  <a:schemeClr val="dk1"/>
                </a:solidFill>
                <a:latin typeface="Galano Grotesque" pitchFamily="2" charset="77"/>
                <a:ea typeface="Oswald Regular"/>
                <a:cs typeface="Oswald Regular"/>
                <a:sym typeface="Oswald"/>
              </a:rPr>
              <a:t>Winery</a:t>
            </a:r>
          </a:p>
          <a:p>
            <a:r>
              <a:rPr lang="en-US" sz="1000" b="1" dirty="0">
                <a:solidFill>
                  <a:schemeClr val="dk1"/>
                </a:solidFill>
                <a:latin typeface="Galano Grotesque" pitchFamily="2" charset="77"/>
                <a:ea typeface="Oswald"/>
                <a:cs typeface="Oswald"/>
                <a:sym typeface="Oswald"/>
              </a:rPr>
              <a:t>Health &amp; Fitness</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Acupuncturist</a:t>
            </a:r>
          </a:p>
          <a:p>
            <a:r>
              <a:rPr lang="en-US" sz="800" dirty="0">
                <a:solidFill>
                  <a:schemeClr val="dk1"/>
                </a:solidFill>
                <a:latin typeface="Galano Grotesque" pitchFamily="2" charset="77"/>
                <a:ea typeface="Oswald Regular"/>
                <a:cs typeface="Oswald Regular"/>
                <a:sym typeface="Oswald"/>
              </a:rPr>
              <a:t>Assisted Living Facility</a:t>
            </a:r>
          </a:p>
          <a:p>
            <a:r>
              <a:rPr lang="en-US" sz="800" dirty="0">
                <a:solidFill>
                  <a:schemeClr val="dk1"/>
                </a:solidFill>
                <a:latin typeface="Galano Grotesque" pitchFamily="2" charset="77"/>
                <a:ea typeface="Oswald Regular"/>
                <a:cs typeface="Oswald Regular"/>
                <a:sym typeface="Oswald"/>
              </a:rPr>
              <a:t>Audiologist</a:t>
            </a:r>
          </a:p>
          <a:p>
            <a:r>
              <a:rPr lang="en-US" sz="800" dirty="0">
                <a:solidFill>
                  <a:schemeClr val="dk1"/>
                </a:solidFill>
                <a:latin typeface="Galano Grotesque" pitchFamily="2" charset="77"/>
                <a:ea typeface="Oswald Regular"/>
                <a:cs typeface="Oswald Regular"/>
                <a:sym typeface="Oswald"/>
              </a:rPr>
              <a:t>Chiropractor</a:t>
            </a:r>
          </a:p>
          <a:p>
            <a:r>
              <a:rPr lang="en-US" sz="800" dirty="0">
                <a:solidFill>
                  <a:schemeClr val="dk1"/>
                </a:solidFill>
                <a:latin typeface="Galano Grotesque" pitchFamily="2" charset="77"/>
                <a:ea typeface="Oswald Regular"/>
                <a:cs typeface="Oswald Regular"/>
                <a:sym typeface="Oswald"/>
              </a:rPr>
              <a:t>Clinic</a:t>
            </a:r>
          </a:p>
          <a:p>
            <a:r>
              <a:rPr lang="en-US" sz="800" dirty="0">
                <a:solidFill>
                  <a:schemeClr val="dk1"/>
                </a:solidFill>
                <a:latin typeface="Galano Grotesque" pitchFamily="2" charset="77"/>
                <a:ea typeface="Oswald Regular"/>
                <a:cs typeface="Oswald Regular"/>
                <a:sym typeface="Oswald"/>
              </a:rPr>
              <a:t>Cosmetic Dermatologist</a:t>
            </a:r>
          </a:p>
          <a:p>
            <a:r>
              <a:rPr lang="en-US" sz="800" dirty="0">
                <a:solidFill>
                  <a:schemeClr val="dk1"/>
                </a:solidFill>
                <a:latin typeface="Galano Grotesque" pitchFamily="2" charset="77"/>
                <a:ea typeface="Oswald Regular"/>
                <a:cs typeface="Oswald Regular"/>
                <a:sym typeface="Oswald"/>
              </a:rPr>
              <a:t>Cosmetic Surgeon</a:t>
            </a:r>
          </a:p>
          <a:p>
            <a:r>
              <a:rPr lang="en-US" sz="800" dirty="0">
                <a:solidFill>
                  <a:schemeClr val="dk1"/>
                </a:solidFill>
                <a:latin typeface="Galano Grotesque" pitchFamily="2" charset="77"/>
                <a:ea typeface="Oswald Regular"/>
                <a:cs typeface="Oswald Regular"/>
                <a:sym typeface="Oswald"/>
              </a:rPr>
              <a:t>Day Spa</a:t>
            </a:r>
          </a:p>
          <a:p>
            <a:r>
              <a:rPr lang="en-US" sz="800" dirty="0">
                <a:solidFill>
                  <a:schemeClr val="dk1"/>
                </a:solidFill>
                <a:latin typeface="Galano Grotesque" pitchFamily="2" charset="77"/>
                <a:ea typeface="Oswald Regular"/>
                <a:cs typeface="Oswald Regular"/>
                <a:sym typeface="Oswald"/>
              </a:rPr>
              <a:t>Dentist</a:t>
            </a:r>
          </a:p>
          <a:p>
            <a:r>
              <a:rPr lang="en-US" sz="800" dirty="0">
                <a:solidFill>
                  <a:schemeClr val="dk1"/>
                </a:solidFill>
                <a:latin typeface="Galano Grotesque" pitchFamily="2" charset="77"/>
                <a:ea typeface="Oswald Regular"/>
                <a:cs typeface="Oswald Regular"/>
                <a:sym typeface="Oswald"/>
              </a:rPr>
              <a:t>Dermatologist</a:t>
            </a:r>
          </a:p>
          <a:p>
            <a:r>
              <a:rPr lang="en-US" sz="800" dirty="0">
                <a:solidFill>
                  <a:schemeClr val="dk1"/>
                </a:solidFill>
                <a:latin typeface="Galano Grotesque" pitchFamily="2" charset="77"/>
                <a:ea typeface="Oswald Regular"/>
                <a:cs typeface="Oswald Regular"/>
                <a:sym typeface="Oswald"/>
              </a:rPr>
              <a:t>Eye Clinic</a:t>
            </a:r>
          </a:p>
          <a:p>
            <a:r>
              <a:rPr lang="en-US" sz="800" dirty="0">
                <a:solidFill>
                  <a:schemeClr val="dk1"/>
                </a:solidFill>
                <a:latin typeface="Galano Grotesque" pitchFamily="2" charset="77"/>
                <a:ea typeface="Oswald Regular"/>
                <a:cs typeface="Oswald Regular"/>
                <a:sym typeface="Oswald"/>
              </a:rPr>
              <a:t>Hospital</a:t>
            </a:r>
          </a:p>
          <a:p>
            <a:r>
              <a:rPr lang="en-US" sz="800" dirty="0">
                <a:solidFill>
                  <a:schemeClr val="dk1"/>
                </a:solidFill>
                <a:latin typeface="Galano Grotesque" pitchFamily="2" charset="77"/>
                <a:ea typeface="Oswald Regular"/>
                <a:cs typeface="Oswald Regular"/>
                <a:sym typeface="Oswald"/>
              </a:rPr>
              <a:t>In-Home Care Elder Services</a:t>
            </a:r>
          </a:p>
          <a:p>
            <a:r>
              <a:rPr lang="en-US" sz="800" dirty="0">
                <a:solidFill>
                  <a:schemeClr val="dk1"/>
                </a:solidFill>
                <a:latin typeface="Galano Grotesque" pitchFamily="2" charset="77"/>
                <a:ea typeface="Oswald Regular"/>
                <a:cs typeface="Oswald Regular"/>
                <a:sym typeface="Oswald"/>
              </a:rPr>
              <a:t>Laser Eye Center</a:t>
            </a:r>
          </a:p>
          <a:p>
            <a:r>
              <a:rPr lang="en-US" sz="800" dirty="0">
                <a:solidFill>
                  <a:schemeClr val="dk1"/>
                </a:solidFill>
                <a:latin typeface="Galano Grotesque" pitchFamily="2" charset="77"/>
                <a:ea typeface="Oswald Regular"/>
                <a:cs typeface="Oswald Regular"/>
                <a:sym typeface="Oswald"/>
              </a:rPr>
              <a:t>Massage</a:t>
            </a:r>
          </a:p>
          <a:p>
            <a:r>
              <a:rPr lang="en-US" sz="800" dirty="0">
                <a:solidFill>
                  <a:schemeClr val="dk1"/>
                </a:solidFill>
                <a:latin typeface="Galano Grotesque" pitchFamily="2" charset="77"/>
                <a:ea typeface="Oswald Regular"/>
                <a:cs typeface="Oswald Regular"/>
                <a:sym typeface="Oswald"/>
              </a:rPr>
              <a:t>Massage Therapist</a:t>
            </a:r>
          </a:p>
          <a:p>
            <a:r>
              <a:rPr lang="en-US" sz="800" dirty="0">
                <a:solidFill>
                  <a:schemeClr val="dk1"/>
                </a:solidFill>
                <a:latin typeface="Galano Grotesque" pitchFamily="2" charset="77"/>
                <a:ea typeface="Oswald Regular"/>
                <a:cs typeface="Oswald Regular"/>
                <a:sym typeface="Oswald"/>
              </a:rPr>
              <a:t>Medical Group</a:t>
            </a:r>
          </a:p>
          <a:p>
            <a:r>
              <a:rPr lang="en-US" sz="800" dirty="0">
                <a:solidFill>
                  <a:schemeClr val="dk1"/>
                </a:solidFill>
                <a:latin typeface="Galano Grotesque" pitchFamily="2" charset="77"/>
                <a:ea typeface="Oswald Regular"/>
                <a:cs typeface="Oswald Regular"/>
                <a:sym typeface="Oswald"/>
              </a:rPr>
              <a:t>Medical Spa</a:t>
            </a:r>
          </a:p>
          <a:p>
            <a:r>
              <a:rPr lang="en-US" sz="800" dirty="0">
                <a:solidFill>
                  <a:schemeClr val="dk1"/>
                </a:solidFill>
                <a:latin typeface="Galano Grotesque" pitchFamily="2" charset="77"/>
                <a:ea typeface="Oswald Regular"/>
                <a:cs typeface="Oswald Regular"/>
                <a:sym typeface="Oswald"/>
              </a:rPr>
              <a:t>Orthodontist</a:t>
            </a:r>
          </a:p>
          <a:p>
            <a:r>
              <a:rPr lang="en-US" sz="800" dirty="0">
                <a:solidFill>
                  <a:schemeClr val="dk1"/>
                </a:solidFill>
                <a:latin typeface="Galano Grotesque" pitchFamily="2" charset="77"/>
                <a:ea typeface="Oswald Regular"/>
                <a:cs typeface="Oswald Regular"/>
                <a:sym typeface="Oswald"/>
              </a:rPr>
              <a:t>Pediatrician</a:t>
            </a:r>
          </a:p>
          <a:p>
            <a:r>
              <a:rPr lang="en-US" sz="800" dirty="0">
                <a:solidFill>
                  <a:schemeClr val="dk1"/>
                </a:solidFill>
                <a:latin typeface="Galano Grotesque" pitchFamily="2" charset="77"/>
                <a:ea typeface="Oswald Regular"/>
                <a:cs typeface="Oswald Regular"/>
                <a:sym typeface="Oswald"/>
              </a:rPr>
              <a:t>Personal Trainer</a:t>
            </a:r>
          </a:p>
          <a:p>
            <a:r>
              <a:rPr lang="en-US" sz="800" dirty="0">
                <a:solidFill>
                  <a:schemeClr val="dk1"/>
                </a:solidFill>
                <a:latin typeface="Galano Grotesque" pitchFamily="2" charset="77"/>
                <a:ea typeface="Oswald Regular"/>
                <a:cs typeface="Oswald Regular"/>
                <a:sym typeface="Oswald"/>
              </a:rPr>
              <a:t>Pharmacy</a:t>
            </a:r>
          </a:p>
          <a:p>
            <a:r>
              <a:rPr lang="en-US" sz="800" dirty="0">
                <a:solidFill>
                  <a:schemeClr val="dk1"/>
                </a:solidFill>
                <a:latin typeface="Galano Grotesque" pitchFamily="2" charset="77"/>
                <a:ea typeface="Oswald Regular"/>
                <a:cs typeface="Oswald Regular"/>
                <a:sym typeface="Oswald"/>
              </a:rPr>
              <a:t>Physician</a:t>
            </a:r>
          </a:p>
          <a:p>
            <a:r>
              <a:rPr lang="en-US" sz="800" dirty="0">
                <a:solidFill>
                  <a:schemeClr val="dk1"/>
                </a:solidFill>
                <a:latin typeface="Galano Grotesque" pitchFamily="2" charset="77"/>
                <a:ea typeface="Oswald Regular"/>
                <a:cs typeface="Oswald Regular"/>
                <a:sym typeface="Oswald"/>
              </a:rPr>
              <a:t>Weight Loss Clinic/Counseling</a:t>
            </a:r>
          </a:p>
          <a:p>
            <a:r>
              <a:rPr lang="en-US" sz="1000" b="1" dirty="0">
                <a:solidFill>
                  <a:schemeClr val="dk1"/>
                </a:solidFill>
                <a:latin typeface="Galano Grotesque" pitchFamily="2" charset="77"/>
                <a:ea typeface="Oswald"/>
                <a:cs typeface="Oswald"/>
                <a:sym typeface="Oswald"/>
              </a:rPr>
              <a:t>Services</a:t>
            </a:r>
          </a:p>
          <a:p>
            <a:r>
              <a:rPr lang="en-US" sz="800" dirty="0">
                <a:solidFill>
                  <a:schemeClr val="dk1"/>
                </a:solidFill>
                <a:latin typeface="Galano Grotesque" pitchFamily="2" charset="77"/>
                <a:ea typeface="Oswald Regular"/>
                <a:cs typeface="Oswald Regular"/>
                <a:sym typeface="Oswald"/>
              </a:rPr>
              <a:t>Accounting Firm</a:t>
            </a:r>
          </a:p>
          <a:p>
            <a:r>
              <a:rPr lang="en-US" sz="800" dirty="0">
                <a:solidFill>
                  <a:schemeClr val="dk1"/>
                </a:solidFill>
                <a:latin typeface="Galano Grotesque" pitchFamily="2" charset="77"/>
                <a:ea typeface="Oswald Regular"/>
                <a:cs typeface="Oswald Regular"/>
                <a:sym typeface="Oswald"/>
              </a:rPr>
              <a:t>Auto Loan Provider</a:t>
            </a:r>
          </a:p>
          <a:p>
            <a:r>
              <a:rPr lang="en-US" sz="800" dirty="0">
                <a:solidFill>
                  <a:schemeClr val="dk1"/>
                </a:solidFill>
                <a:latin typeface="Galano Grotesque" pitchFamily="2" charset="77"/>
                <a:ea typeface="Oswald Regular"/>
                <a:cs typeface="Oswald Regular"/>
                <a:sym typeface="Oswald"/>
              </a:rPr>
              <a:t>Bank</a:t>
            </a:r>
          </a:p>
          <a:p>
            <a:r>
              <a:rPr lang="en-US" sz="800" dirty="0">
                <a:solidFill>
                  <a:schemeClr val="dk1"/>
                </a:solidFill>
                <a:latin typeface="Galano Grotesque" pitchFamily="2" charset="77"/>
                <a:ea typeface="Oswald Regular"/>
                <a:cs typeface="Oswald Regular"/>
                <a:sym typeface="Oswald"/>
              </a:rPr>
              <a:t>Bookkeeping/Tax Service</a:t>
            </a:r>
          </a:p>
          <a:p>
            <a:r>
              <a:rPr lang="en-US" sz="800" dirty="0">
                <a:solidFill>
                  <a:schemeClr val="dk1"/>
                </a:solidFill>
                <a:latin typeface="Galano Grotesque" pitchFamily="2" charset="77"/>
                <a:ea typeface="Oswald Regular"/>
                <a:cs typeface="Oswald Regular"/>
                <a:sym typeface="Oswald"/>
              </a:rPr>
              <a:t>Car Wash</a:t>
            </a:r>
          </a:p>
          <a:p>
            <a:r>
              <a:rPr lang="en-US" sz="800" dirty="0">
                <a:solidFill>
                  <a:schemeClr val="dk1"/>
                </a:solidFill>
                <a:latin typeface="Galano Grotesque" pitchFamily="2" charset="77"/>
                <a:ea typeface="Oswald Regular"/>
                <a:cs typeface="Oswald Regular"/>
                <a:sym typeface="Oswald"/>
              </a:rPr>
              <a:t>Carpet Cleaner</a:t>
            </a:r>
          </a:p>
          <a:p>
            <a:r>
              <a:rPr lang="en-US" sz="800" dirty="0">
                <a:solidFill>
                  <a:schemeClr val="dk1"/>
                </a:solidFill>
                <a:latin typeface="Galano Grotesque" pitchFamily="2" charset="77"/>
                <a:ea typeface="Oswald Regular"/>
                <a:cs typeface="Oswald Regular"/>
                <a:sym typeface="Oswald"/>
              </a:rPr>
              <a:t>Child Care</a:t>
            </a:r>
          </a:p>
          <a:p>
            <a:r>
              <a:rPr lang="en-US" sz="800" dirty="0">
                <a:solidFill>
                  <a:schemeClr val="dk1"/>
                </a:solidFill>
                <a:latin typeface="Galano Grotesque" pitchFamily="2" charset="77"/>
                <a:ea typeface="Oswald Regular"/>
                <a:cs typeface="Oswald Regular"/>
                <a:sym typeface="Oswald"/>
              </a:rPr>
              <a:t>Commercial Real Estate </a:t>
            </a:r>
          </a:p>
          <a:p>
            <a:r>
              <a:rPr lang="en-US" sz="800" dirty="0">
                <a:solidFill>
                  <a:schemeClr val="dk1"/>
                </a:solidFill>
                <a:latin typeface="Galano Grotesque" pitchFamily="2" charset="77"/>
                <a:ea typeface="Oswald Regular"/>
                <a:cs typeface="Oswald Regular"/>
                <a:sym typeface="Oswald"/>
              </a:rPr>
              <a:t>Computer/IT Services</a:t>
            </a:r>
          </a:p>
          <a:p>
            <a:r>
              <a:rPr lang="en-US" sz="800" dirty="0">
                <a:solidFill>
                  <a:schemeClr val="dk1"/>
                </a:solidFill>
                <a:latin typeface="Galano Grotesque" pitchFamily="2" charset="77"/>
                <a:ea typeface="Oswald Regular"/>
                <a:cs typeface="Oswald Regular"/>
                <a:sym typeface="Oswald"/>
              </a:rPr>
              <a:t>Construction Company</a:t>
            </a:r>
          </a:p>
          <a:p>
            <a:r>
              <a:rPr lang="en-US" sz="800" dirty="0">
                <a:solidFill>
                  <a:schemeClr val="dk1"/>
                </a:solidFill>
                <a:latin typeface="Galano Grotesque" pitchFamily="2" charset="77"/>
                <a:ea typeface="Oswald Regular"/>
                <a:cs typeface="Oswald Regular"/>
                <a:sym typeface="Oswald"/>
              </a:rPr>
              <a:t>Contractor</a:t>
            </a:r>
          </a:p>
        </p:txBody>
      </p:sp>
      <p:sp>
        <p:nvSpPr>
          <p:cNvPr id="39" name="Google Shape;61;p14">
            <a:extLst>
              <a:ext uri="{FF2B5EF4-FFF2-40B4-BE49-F238E27FC236}">
                <a16:creationId xmlns:a16="http://schemas.microsoft.com/office/drawing/2014/main" id="{9EBA3765-21EB-8F42-9B2F-797F547E4C5A}"/>
              </a:ext>
            </a:extLst>
          </p:cNvPr>
          <p:cNvSpPr txBox="1"/>
          <p:nvPr/>
        </p:nvSpPr>
        <p:spPr>
          <a:xfrm>
            <a:off x="3982610" y="1229456"/>
            <a:ext cx="1599836" cy="555877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Financial Institution</a:t>
            </a:r>
          </a:p>
          <a:p>
            <a:r>
              <a:rPr lang="en-US" sz="800" dirty="0">
                <a:solidFill>
                  <a:schemeClr val="dk1"/>
                </a:solidFill>
                <a:latin typeface="Galano Grotesque" pitchFamily="2" charset="77"/>
                <a:ea typeface="Oswald Regular"/>
                <a:cs typeface="Oswald Regular"/>
                <a:sym typeface="Oswald"/>
              </a:rPr>
              <a:t>Financial Planning</a:t>
            </a:r>
          </a:p>
          <a:p>
            <a:r>
              <a:rPr lang="en-US" sz="800" dirty="0">
                <a:solidFill>
                  <a:schemeClr val="dk1"/>
                </a:solidFill>
                <a:latin typeface="Galano Grotesque" pitchFamily="2" charset="77"/>
                <a:ea typeface="Oswald Regular"/>
                <a:cs typeface="Oswald Regular"/>
                <a:sym typeface="Oswald"/>
              </a:rPr>
              <a:t>Hair Salon</a:t>
            </a:r>
          </a:p>
          <a:p>
            <a:r>
              <a:rPr lang="en-US" sz="800" dirty="0">
                <a:solidFill>
                  <a:schemeClr val="dk1"/>
                </a:solidFill>
                <a:latin typeface="Galano Grotesque" pitchFamily="2" charset="77"/>
                <a:ea typeface="Oswald Regular"/>
                <a:cs typeface="Oswald Regular"/>
                <a:sym typeface="Oswald"/>
              </a:rPr>
              <a:t>Heating &amp; Air Company</a:t>
            </a:r>
          </a:p>
          <a:p>
            <a:r>
              <a:rPr lang="en-US" sz="800" dirty="0">
                <a:solidFill>
                  <a:schemeClr val="dk1"/>
                </a:solidFill>
                <a:latin typeface="Galano Grotesque" pitchFamily="2" charset="77"/>
                <a:ea typeface="Oswald Regular"/>
                <a:cs typeface="Oswald Regular"/>
                <a:sym typeface="Oswald"/>
              </a:rPr>
              <a:t>Home Lighting</a:t>
            </a:r>
          </a:p>
          <a:p>
            <a:r>
              <a:rPr lang="en-US" sz="800" dirty="0">
                <a:solidFill>
                  <a:schemeClr val="dk1"/>
                </a:solidFill>
                <a:latin typeface="Galano Grotesque" pitchFamily="2" charset="77"/>
                <a:ea typeface="Oswald Regular"/>
                <a:cs typeface="Oswald Regular"/>
                <a:sym typeface="Oswald"/>
              </a:rPr>
              <a:t>Home Security</a:t>
            </a:r>
          </a:p>
          <a:p>
            <a:r>
              <a:rPr lang="en-US" sz="800" dirty="0">
                <a:solidFill>
                  <a:schemeClr val="dk1"/>
                </a:solidFill>
                <a:latin typeface="Galano Grotesque" pitchFamily="2" charset="77"/>
                <a:ea typeface="Oswald Regular"/>
                <a:cs typeface="Oswald Regular"/>
                <a:sym typeface="Oswald"/>
              </a:rPr>
              <a:t>Hotel</a:t>
            </a:r>
          </a:p>
          <a:p>
            <a:r>
              <a:rPr lang="en-US" sz="800" dirty="0">
                <a:solidFill>
                  <a:schemeClr val="dk1"/>
                </a:solidFill>
                <a:latin typeface="Galano Grotesque" pitchFamily="2" charset="77"/>
                <a:ea typeface="Oswald Regular"/>
                <a:cs typeface="Oswald Regular"/>
                <a:sym typeface="Oswald"/>
              </a:rPr>
              <a:t>Insurance Agency</a:t>
            </a:r>
          </a:p>
          <a:p>
            <a:r>
              <a:rPr lang="en-US" sz="800" dirty="0">
                <a:solidFill>
                  <a:schemeClr val="dk1"/>
                </a:solidFill>
                <a:latin typeface="Galano Grotesque" pitchFamily="2" charset="77"/>
                <a:ea typeface="Oswald Regular"/>
                <a:cs typeface="Oswald Regular"/>
                <a:sym typeface="Oswald"/>
              </a:rPr>
              <a:t>Jeweler</a:t>
            </a:r>
          </a:p>
          <a:p>
            <a:r>
              <a:rPr lang="en-US" sz="800" dirty="0">
                <a:solidFill>
                  <a:schemeClr val="dk1"/>
                </a:solidFill>
                <a:latin typeface="Galano Grotesque" pitchFamily="2" charset="77"/>
                <a:ea typeface="Oswald Regular"/>
                <a:cs typeface="Oswald Regular"/>
                <a:sym typeface="Oswald"/>
              </a:rPr>
              <a:t>Kitchen &amp; Bath Remodeler</a:t>
            </a:r>
          </a:p>
          <a:p>
            <a:r>
              <a:rPr lang="en-US" sz="800" dirty="0">
                <a:solidFill>
                  <a:schemeClr val="dk1"/>
                </a:solidFill>
                <a:latin typeface="Galano Grotesque" pitchFamily="2" charset="77"/>
                <a:ea typeface="Oswald Regular"/>
                <a:cs typeface="Oswald Regular"/>
                <a:sym typeface="Oswald"/>
              </a:rPr>
              <a:t>Landscaper</a:t>
            </a:r>
          </a:p>
          <a:p>
            <a:r>
              <a:rPr lang="en-US" sz="800" dirty="0">
                <a:solidFill>
                  <a:schemeClr val="dk1"/>
                </a:solidFill>
                <a:latin typeface="Galano Grotesque" pitchFamily="2" charset="77"/>
                <a:ea typeface="Oswald Regular"/>
                <a:cs typeface="Oswald Regular"/>
                <a:sym typeface="Oswald"/>
              </a:rPr>
              <a:t>Law Firm/Lawyer</a:t>
            </a:r>
          </a:p>
          <a:p>
            <a:r>
              <a:rPr lang="en-US" sz="800" dirty="0">
                <a:solidFill>
                  <a:schemeClr val="dk1"/>
                </a:solidFill>
                <a:latin typeface="Galano Grotesque" pitchFamily="2" charset="77"/>
                <a:ea typeface="Oswald Regular"/>
                <a:cs typeface="Oswald Regular"/>
                <a:sym typeface="Oswald"/>
              </a:rPr>
              <a:t>Mechanic</a:t>
            </a:r>
          </a:p>
          <a:p>
            <a:r>
              <a:rPr lang="en-US" sz="800" dirty="0">
                <a:solidFill>
                  <a:schemeClr val="dk1"/>
                </a:solidFill>
                <a:latin typeface="Galano Grotesque" pitchFamily="2" charset="77"/>
                <a:ea typeface="Oswald Regular"/>
                <a:cs typeface="Oswald Regular"/>
                <a:sym typeface="Oswald"/>
              </a:rPr>
              <a:t>Mortgage/Home Loan Provider</a:t>
            </a:r>
          </a:p>
          <a:p>
            <a:r>
              <a:rPr lang="en-US" sz="800" dirty="0">
                <a:solidFill>
                  <a:schemeClr val="dk1"/>
                </a:solidFill>
                <a:latin typeface="Galano Grotesque" pitchFamily="2" charset="77"/>
                <a:ea typeface="Oswald Regular"/>
                <a:cs typeface="Oswald Regular"/>
                <a:sym typeface="Oswald"/>
              </a:rPr>
              <a:t>Motorcycle Shop</a:t>
            </a:r>
          </a:p>
          <a:p>
            <a:r>
              <a:rPr lang="en-US" sz="800" dirty="0">
                <a:solidFill>
                  <a:schemeClr val="dk1"/>
                </a:solidFill>
                <a:latin typeface="Galano Grotesque" pitchFamily="2" charset="77"/>
                <a:ea typeface="Oswald Regular"/>
                <a:cs typeface="Oswald Regular"/>
                <a:sym typeface="Oswald"/>
              </a:rPr>
              <a:t>Nail Salon</a:t>
            </a:r>
          </a:p>
          <a:p>
            <a:r>
              <a:rPr lang="en-US" sz="800" dirty="0">
                <a:solidFill>
                  <a:schemeClr val="dk1"/>
                </a:solidFill>
                <a:latin typeface="Galano Grotesque" pitchFamily="2" charset="77"/>
                <a:ea typeface="Oswald Regular"/>
                <a:cs typeface="Oswald Regular"/>
                <a:sym typeface="Oswald"/>
              </a:rPr>
              <a:t>New Home Builder</a:t>
            </a:r>
          </a:p>
          <a:p>
            <a:r>
              <a:rPr lang="en-US" sz="800" dirty="0">
                <a:solidFill>
                  <a:schemeClr val="dk1"/>
                </a:solidFill>
                <a:latin typeface="Galano Grotesque" pitchFamily="2" charset="77"/>
                <a:ea typeface="Oswald Regular"/>
                <a:cs typeface="Oswald Regular"/>
                <a:sym typeface="Oswald"/>
              </a:rPr>
              <a:t>Oil Change</a:t>
            </a:r>
          </a:p>
          <a:p>
            <a:r>
              <a:rPr lang="en-US" sz="800" dirty="0">
                <a:solidFill>
                  <a:schemeClr val="dk1"/>
                </a:solidFill>
                <a:latin typeface="Galano Grotesque" pitchFamily="2" charset="77"/>
                <a:ea typeface="Oswald Regular"/>
                <a:cs typeface="Oswald Regular"/>
                <a:sym typeface="Oswald"/>
              </a:rPr>
              <a:t>Pest Control</a:t>
            </a:r>
          </a:p>
          <a:p>
            <a:r>
              <a:rPr lang="en-US" sz="800" dirty="0">
                <a:solidFill>
                  <a:schemeClr val="dk1"/>
                </a:solidFill>
                <a:latin typeface="Galano Grotesque" pitchFamily="2" charset="77"/>
                <a:ea typeface="Oswald Regular"/>
                <a:cs typeface="Oswald Regular"/>
                <a:sym typeface="Oswald"/>
              </a:rPr>
              <a:t>Pet Boarding/Daycare</a:t>
            </a:r>
          </a:p>
          <a:p>
            <a:r>
              <a:rPr lang="en-US" sz="800" dirty="0">
                <a:solidFill>
                  <a:schemeClr val="dk1"/>
                </a:solidFill>
                <a:latin typeface="Galano Grotesque" pitchFamily="2" charset="77"/>
                <a:ea typeface="Oswald Regular"/>
                <a:cs typeface="Oswald Regular"/>
                <a:sym typeface="Oswald"/>
              </a:rPr>
              <a:t>Pet Groomer</a:t>
            </a:r>
          </a:p>
          <a:p>
            <a:r>
              <a:rPr lang="en-US" sz="800" dirty="0">
                <a:solidFill>
                  <a:schemeClr val="dk1"/>
                </a:solidFill>
                <a:latin typeface="Galano Grotesque" pitchFamily="2" charset="77"/>
                <a:ea typeface="Oswald Regular"/>
                <a:cs typeface="Oswald Regular"/>
                <a:sym typeface="Oswald"/>
              </a:rPr>
              <a:t>Photographer</a:t>
            </a:r>
          </a:p>
          <a:p>
            <a:r>
              <a:rPr lang="en-US" sz="800" dirty="0">
                <a:solidFill>
                  <a:schemeClr val="dk1"/>
                </a:solidFill>
                <a:latin typeface="Galano Grotesque" pitchFamily="2" charset="77"/>
                <a:ea typeface="Oswald Regular"/>
                <a:cs typeface="Oswald Regular"/>
                <a:sym typeface="Oswald"/>
              </a:rPr>
              <a:t>Piercing Studio</a:t>
            </a:r>
          </a:p>
          <a:p>
            <a:r>
              <a:rPr lang="en-US" sz="800" dirty="0">
                <a:solidFill>
                  <a:schemeClr val="dk1"/>
                </a:solidFill>
                <a:latin typeface="Galano Grotesque" pitchFamily="2" charset="77"/>
                <a:ea typeface="Oswald Regular"/>
                <a:cs typeface="Oswald Regular"/>
                <a:sym typeface="Oswald"/>
              </a:rPr>
              <a:t>Plumber</a:t>
            </a:r>
          </a:p>
          <a:p>
            <a:r>
              <a:rPr lang="en-US" sz="800" dirty="0">
                <a:solidFill>
                  <a:schemeClr val="dk1"/>
                </a:solidFill>
                <a:latin typeface="Galano Grotesque" pitchFamily="2" charset="77"/>
                <a:ea typeface="Oswald Regular"/>
                <a:cs typeface="Oswald Regular"/>
                <a:sym typeface="Oswald"/>
              </a:rPr>
              <a:t>Property Management Company</a:t>
            </a:r>
          </a:p>
          <a:p>
            <a:r>
              <a:rPr lang="en-US" sz="800" dirty="0">
                <a:solidFill>
                  <a:schemeClr val="dk1"/>
                </a:solidFill>
                <a:latin typeface="Galano Grotesque" pitchFamily="2" charset="77"/>
                <a:ea typeface="Oswald Regular"/>
                <a:cs typeface="Oswald Regular"/>
                <a:sym typeface="Oswald"/>
              </a:rPr>
              <a:t>Real Estate Agency</a:t>
            </a:r>
          </a:p>
          <a:p>
            <a:r>
              <a:rPr lang="en-US" sz="800" dirty="0">
                <a:solidFill>
                  <a:schemeClr val="dk1"/>
                </a:solidFill>
                <a:latin typeface="Galano Grotesque" pitchFamily="2" charset="77"/>
                <a:ea typeface="Oswald Regular"/>
                <a:cs typeface="Oswald Regular"/>
                <a:sym typeface="Oswald"/>
              </a:rPr>
              <a:t>Real Estate Agent</a:t>
            </a:r>
          </a:p>
          <a:p>
            <a:r>
              <a:rPr lang="en-US" sz="800" dirty="0">
                <a:solidFill>
                  <a:schemeClr val="dk1"/>
                </a:solidFill>
                <a:latin typeface="Galano Grotesque" pitchFamily="2" charset="77"/>
                <a:ea typeface="Oswald Regular"/>
                <a:cs typeface="Oswald Regular"/>
                <a:sym typeface="Oswald"/>
              </a:rPr>
              <a:t>Shoe Repair Store</a:t>
            </a:r>
          </a:p>
          <a:p>
            <a:r>
              <a:rPr lang="en-US" sz="800" dirty="0">
                <a:solidFill>
                  <a:schemeClr val="dk1"/>
                </a:solidFill>
                <a:latin typeface="Galano Grotesque" pitchFamily="2" charset="77"/>
                <a:ea typeface="Oswald Regular"/>
                <a:cs typeface="Oswald Regular"/>
                <a:sym typeface="Oswald"/>
              </a:rPr>
              <a:t>Tanning Salon</a:t>
            </a:r>
          </a:p>
          <a:p>
            <a:r>
              <a:rPr lang="en-US" sz="800" dirty="0">
                <a:solidFill>
                  <a:schemeClr val="dk1"/>
                </a:solidFill>
                <a:latin typeface="Galano Grotesque" pitchFamily="2" charset="77"/>
                <a:ea typeface="Oswald Regular"/>
                <a:cs typeface="Oswald Regular"/>
                <a:sym typeface="Oswald"/>
              </a:rPr>
              <a:t>Tire Shop</a:t>
            </a:r>
          </a:p>
          <a:p>
            <a:r>
              <a:rPr lang="en-US" sz="800" dirty="0">
                <a:solidFill>
                  <a:schemeClr val="dk1"/>
                </a:solidFill>
                <a:latin typeface="Galano Grotesque" pitchFamily="2" charset="77"/>
                <a:ea typeface="Oswald Regular"/>
                <a:cs typeface="Oswald Regular"/>
                <a:sym typeface="Oswald"/>
              </a:rPr>
              <a:t>Travel Agent</a:t>
            </a:r>
          </a:p>
          <a:p>
            <a:r>
              <a:rPr lang="en-US" sz="800" dirty="0">
                <a:solidFill>
                  <a:schemeClr val="dk1"/>
                </a:solidFill>
                <a:latin typeface="Galano Grotesque" pitchFamily="2" charset="77"/>
                <a:ea typeface="Oswald Regular"/>
                <a:cs typeface="Oswald Regular"/>
                <a:sym typeface="Oswald"/>
              </a:rPr>
              <a:t>Veterinarian</a:t>
            </a:r>
          </a:p>
          <a:p>
            <a:r>
              <a:rPr lang="en-US" sz="1000" b="1" dirty="0">
                <a:solidFill>
                  <a:schemeClr val="dk1"/>
                </a:solidFill>
                <a:latin typeface="Galano Grotesque" pitchFamily="2" charset="77"/>
                <a:ea typeface="Oswald"/>
                <a:cs typeface="Oswald"/>
                <a:sym typeface="Oswald"/>
              </a:rPr>
              <a:t>Sports &amp; Recreation</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Bowling Alley</a:t>
            </a:r>
          </a:p>
          <a:p>
            <a:r>
              <a:rPr lang="en-US" sz="800" dirty="0">
                <a:solidFill>
                  <a:schemeClr val="dk1"/>
                </a:solidFill>
                <a:latin typeface="Galano Grotesque" pitchFamily="2" charset="77"/>
                <a:ea typeface="Oswald Regular"/>
                <a:cs typeface="Oswald Regular"/>
                <a:sym typeface="Oswald"/>
              </a:rPr>
              <a:t>Driving Range</a:t>
            </a:r>
          </a:p>
          <a:p>
            <a:r>
              <a:rPr lang="en-US" sz="800" dirty="0">
                <a:solidFill>
                  <a:schemeClr val="dk1"/>
                </a:solidFill>
                <a:latin typeface="Galano Grotesque" pitchFamily="2" charset="77"/>
                <a:ea typeface="Oswald Regular"/>
                <a:cs typeface="Oswald Regular"/>
                <a:sym typeface="Oswald"/>
              </a:rPr>
              <a:t>Golf Course</a:t>
            </a:r>
          </a:p>
          <a:p>
            <a:r>
              <a:rPr lang="en-US" sz="800" dirty="0">
                <a:solidFill>
                  <a:schemeClr val="dk1"/>
                </a:solidFill>
                <a:latin typeface="Galano Grotesque" pitchFamily="2" charset="77"/>
                <a:ea typeface="Oswald Regular"/>
                <a:cs typeface="Oswald Regular"/>
                <a:sym typeface="Oswald"/>
              </a:rPr>
              <a:t>Gym</a:t>
            </a:r>
          </a:p>
          <a:p>
            <a:r>
              <a:rPr lang="en-US" sz="800" dirty="0">
                <a:solidFill>
                  <a:schemeClr val="dk1"/>
                </a:solidFill>
                <a:latin typeface="Galano Grotesque" pitchFamily="2" charset="77"/>
                <a:ea typeface="Oswald Regular"/>
                <a:cs typeface="Oswald Regular"/>
                <a:sym typeface="Oswald"/>
              </a:rPr>
              <a:t>Health &amp; Fitness Club</a:t>
            </a:r>
          </a:p>
          <a:p>
            <a:r>
              <a:rPr lang="en-US" sz="800" dirty="0">
                <a:solidFill>
                  <a:schemeClr val="dk1"/>
                </a:solidFill>
                <a:latin typeface="Galano Grotesque" pitchFamily="2" charset="77"/>
                <a:ea typeface="Oswald Regular"/>
                <a:cs typeface="Oswald Regular"/>
                <a:sym typeface="Oswald"/>
              </a:rPr>
              <a:t>Local Park</a:t>
            </a:r>
          </a:p>
          <a:p>
            <a:r>
              <a:rPr lang="en-US" sz="800" dirty="0">
                <a:solidFill>
                  <a:schemeClr val="dk1"/>
                </a:solidFill>
                <a:latin typeface="Galano Grotesque" pitchFamily="2" charset="77"/>
                <a:ea typeface="Oswald Regular"/>
                <a:cs typeface="Oswald Regular"/>
                <a:sym typeface="Oswald"/>
              </a:rPr>
              <a:t>Pilates Studio</a:t>
            </a:r>
          </a:p>
          <a:p>
            <a:r>
              <a:rPr lang="en-US" sz="800" dirty="0">
                <a:solidFill>
                  <a:schemeClr val="dk1"/>
                </a:solidFill>
                <a:latin typeface="Galano Grotesque" pitchFamily="2" charset="77"/>
                <a:ea typeface="Oswald Regular"/>
                <a:cs typeface="Oswald Regular"/>
                <a:sym typeface="Oswald"/>
              </a:rPr>
              <a:t>Pool Hall</a:t>
            </a:r>
          </a:p>
          <a:p>
            <a:r>
              <a:rPr lang="en-US" sz="800" dirty="0">
                <a:solidFill>
                  <a:schemeClr val="dk1"/>
                </a:solidFill>
                <a:latin typeface="Galano Grotesque" pitchFamily="2" charset="77"/>
                <a:ea typeface="Oswald Regular"/>
                <a:cs typeface="Oswald Regular"/>
                <a:sym typeface="Oswald"/>
              </a:rPr>
              <a:t>Shooting Range</a:t>
            </a:r>
          </a:p>
          <a:p>
            <a:r>
              <a:rPr lang="en-US" sz="800" dirty="0">
                <a:solidFill>
                  <a:schemeClr val="dk1"/>
                </a:solidFill>
                <a:latin typeface="Galano Grotesque" pitchFamily="2" charset="77"/>
                <a:ea typeface="Oswald Regular"/>
                <a:cs typeface="Oswald Regular"/>
                <a:sym typeface="Oswald"/>
              </a:rPr>
              <a:t>Swimming Pool/Waterpark</a:t>
            </a:r>
          </a:p>
          <a:p>
            <a:r>
              <a:rPr lang="en-US" sz="800" dirty="0">
                <a:solidFill>
                  <a:schemeClr val="dk1"/>
                </a:solidFill>
                <a:latin typeface="Galano Grotesque" pitchFamily="2" charset="77"/>
                <a:ea typeface="Oswald Regular"/>
                <a:cs typeface="Oswald Regular"/>
                <a:sym typeface="Oswald"/>
              </a:rPr>
              <a:t>Yoga Studio</a:t>
            </a:r>
          </a:p>
          <a:p>
            <a:r>
              <a:rPr lang="en-US" sz="1000" b="1" dirty="0">
                <a:solidFill>
                  <a:schemeClr val="dk1"/>
                </a:solidFill>
                <a:latin typeface="Galano Grotesque" pitchFamily="2" charset="77"/>
                <a:ea typeface="Oswald Regular"/>
                <a:cs typeface="Oswald Regular"/>
                <a:sym typeface="Oswald"/>
              </a:rPr>
              <a:t>Shopping</a:t>
            </a:r>
          </a:p>
          <a:p>
            <a:r>
              <a:rPr lang="en-US" sz="800" dirty="0">
                <a:solidFill>
                  <a:schemeClr val="dk1"/>
                </a:solidFill>
                <a:latin typeface="Galano Grotesque" pitchFamily="2" charset="77"/>
                <a:ea typeface="Oswald Regular"/>
                <a:cs typeface="Oswald Regular"/>
                <a:sym typeface="Oswald"/>
              </a:rPr>
              <a:t>Antique Store</a:t>
            </a:r>
          </a:p>
          <a:p>
            <a:r>
              <a:rPr lang="en-US" sz="800" dirty="0">
                <a:solidFill>
                  <a:schemeClr val="dk1"/>
                </a:solidFill>
                <a:latin typeface="Galano Grotesque" pitchFamily="2" charset="77"/>
                <a:ea typeface="Oswald Regular"/>
                <a:cs typeface="Oswald Regular"/>
                <a:sym typeface="Oswald"/>
              </a:rPr>
              <a:t>Appliance Store</a:t>
            </a:r>
          </a:p>
          <a:p>
            <a:r>
              <a:rPr lang="en-US" sz="800" dirty="0">
                <a:solidFill>
                  <a:schemeClr val="dk1"/>
                </a:solidFill>
                <a:latin typeface="Galano Grotesque" pitchFamily="2" charset="77"/>
                <a:ea typeface="Oswald Regular"/>
                <a:cs typeface="Oswald Regular"/>
                <a:sym typeface="Oswald"/>
              </a:rPr>
              <a:t>Bicycle Shop</a:t>
            </a:r>
          </a:p>
          <a:p>
            <a:r>
              <a:rPr lang="en-US" sz="800" dirty="0">
                <a:solidFill>
                  <a:schemeClr val="dk1"/>
                </a:solidFill>
                <a:latin typeface="Galano Grotesque" pitchFamily="2" charset="77"/>
                <a:ea typeface="Oswald Regular"/>
                <a:cs typeface="Oswald Regular"/>
                <a:sym typeface="Oswald"/>
              </a:rPr>
              <a:t>Book Store</a:t>
            </a:r>
          </a:p>
          <a:p>
            <a:endParaRPr lang="en-US" sz="700" dirty="0">
              <a:solidFill>
                <a:schemeClr val="dk1"/>
              </a:solidFill>
              <a:latin typeface="Galano Grotesque" pitchFamily="2" charset="77"/>
              <a:ea typeface="Oswald Regular"/>
              <a:cs typeface="Oswald Regular"/>
              <a:sym typeface="Oswald"/>
            </a:endParaRPr>
          </a:p>
        </p:txBody>
      </p:sp>
      <p:sp>
        <p:nvSpPr>
          <p:cNvPr id="53" name="Google Shape;61;p14">
            <a:extLst>
              <a:ext uri="{FF2B5EF4-FFF2-40B4-BE49-F238E27FC236}">
                <a16:creationId xmlns:a16="http://schemas.microsoft.com/office/drawing/2014/main" id="{6D27BDBF-2E93-684C-A950-EDDC34CF3B43}"/>
              </a:ext>
            </a:extLst>
          </p:cNvPr>
          <p:cNvSpPr txBox="1"/>
          <p:nvPr/>
        </p:nvSpPr>
        <p:spPr>
          <a:xfrm>
            <a:off x="5625478" y="1242444"/>
            <a:ext cx="1610262" cy="555877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Boutique</a:t>
            </a:r>
          </a:p>
          <a:p>
            <a:r>
              <a:rPr lang="en-US" sz="800" dirty="0">
                <a:solidFill>
                  <a:schemeClr val="dk1"/>
                </a:solidFill>
                <a:latin typeface="Galano Grotesque" pitchFamily="2" charset="77"/>
                <a:ea typeface="Oswald Regular"/>
                <a:cs typeface="Oswald Regular"/>
                <a:sym typeface="Oswald"/>
              </a:rPr>
              <a:t>Bridal/Formal Wear</a:t>
            </a:r>
          </a:p>
          <a:p>
            <a:r>
              <a:rPr lang="en-US" sz="800" dirty="0">
                <a:solidFill>
                  <a:schemeClr val="dk1"/>
                </a:solidFill>
                <a:latin typeface="Galano Grotesque" pitchFamily="2" charset="77"/>
                <a:ea typeface="Oswald Regular"/>
                <a:cs typeface="Oswald Regular"/>
                <a:sym typeface="Oswald"/>
              </a:rPr>
              <a:t>Children’s Clothing Store</a:t>
            </a:r>
          </a:p>
          <a:p>
            <a:r>
              <a:rPr lang="en-US" sz="800" dirty="0">
                <a:solidFill>
                  <a:schemeClr val="dk1"/>
                </a:solidFill>
                <a:latin typeface="Galano Grotesque" pitchFamily="2" charset="77"/>
                <a:ea typeface="Oswald Regular"/>
                <a:cs typeface="Oswald Regular"/>
                <a:sym typeface="Oswald"/>
              </a:rPr>
              <a:t>Consignment Store</a:t>
            </a:r>
          </a:p>
          <a:p>
            <a:r>
              <a:rPr lang="en-US" sz="800" dirty="0">
                <a:solidFill>
                  <a:schemeClr val="dk1"/>
                </a:solidFill>
                <a:latin typeface="Galano Grotesque" pitchFamily="2" charset="77"/>
                <a:ea typeface="Oswald Regular"/>
                <a:cs typeface="Oswald Regular"/>
                <a:sym typeface="Oswald"/>
              </a:rPr>
              <a:t>Department Store</a:t>
            </a:r>
          </a:p>
          <a:p>
            <a:r>
              <a:rPr lang="en-US" sz="800" dirty="0">
                <a:solidFill>
                  <a:schemeClr val="dk1"/>
                </a:solidFill>
                <a:latin typeface="Galano Grotesque" pitchFamily="2" charset="77"/>
                <a:ea typeface="Oswald Regular"/>
                <a:cs typeface="Oswald Regular"/>
                <a:sym typeface="Oswald"/>
              </a:rPr>
              <a:t>Flooring/Carpet Store</a:t>
            </a:r>
          </a:p>
          <a:p>
            <a:r>
              <a:rPr lang="en-US" sz="800" dirty="0">
                <a:solidFill>
                  <a:schemeClr val="dk1"/>
                </a:solidFill>
                <a:latin typeface="Galano Grotesque" pitchFamily="2" charset="77"/>
                <a:ea typeface="Oswald Regular"/>
                <a:cs typeface="Oswald Regular"/>
                <a:sym typeface="Oswald"/>
              </a:rPr>
              <a:t>Florist</a:t>
            </a:r>
          </a:p>
          <a:p>
            <a:r>
              <a:rPr lang="en-US" sz="800" dirty="0">
                <a:solidFill>
                  <a:schemeClr val="dk1"/>
                </a:solidFill>
                <a:latin typeface="Galano Grotesque" pitchFamily="2" charset="77"/>
                <a:ea typeface="Oswald Regular"/>
                <a:cs typeface="Oswald Regular"/>
                <a:sym typeface="Oswald"/>
              </a:rPr>
              <a:t>Garden Store/Nursery</a:t>
            </a:r>
          </a:p>
          <a:p>
            <a:r>
              <a:rPr lang="en-US" sz="800" dirty="0">
                <a:solidFill>
                  <a:schemeClr val="dk1"/>
                </a:solidFill>
                <a:latin typeface="Galano Grotesque" pitchFamily="2" charset="77"/>
                <a:ea typeface="Oswald Regular"/>
                <a:cs typeface="Oswald Regular"/>
                <a:sym typeface="Oswald"/>
              </a:rPr>
              <a:t>Gift Store</a:t>
            </a:r>
          </a:p>
          <a:p>
            <a:r>
              <a:rPr lang="en-US" sz="800" dirty="0">
                <a:solidFill>
                  <a:schemeClr val="dk1"/>
                </a:solidFill>
                <a:latin typeface="Galano Grotesque" pitchFamily="2" charset="77"/>
                <a:ea typeface="Oswald Regular"/>
                <a:cs typeface="Oswald Regular"/>
                <a:sym typeface="Oswald"/>
              </a:rPr>
              <a:t>Golf Shop</a:t>
            </a:r>
          </a:p>
          <a:p>
            <a:r>
              <a:rPr lang="en-US" sz="800" dirty="0">
                <a:solidFill>
                  <a:schemeClr val="dk1"/>
                </a:solidFill>
                <a:latin typeface="Galano Grotesque" pitchFamily="2" charset="77"/>
                <a:ea typeface="Oswald Regular"/>
                <a:cs typeface="Oswald Regular"/>
                <a:sym typeface="Oswald"/>
              </a:rPr>
              <a:t>Grocery Store</a:t>
            </a:r>
          </a:p>
          <a:p>
            <a:r>
              <a:rPr lang="en-US" sz="800" dirty="0">
                <a:solidFill>
                  <a:schemeClr val="dk1"/>
                </a:solidFill>
                <a:latin typeface="Galano Grotesque" pitchFamily="2" charset="77"/>
                <a:ea typeface="Oswald Regular"/>
                <a:cs typeface="Oswald Regular"/>
                <a:sym typeface="Oswald"/>
              </a:rPr>
              <a:t>Health Food Store</a:t>
            </a:r>
          </a:p>
          <a:p>
            <a:r>
              <a:rPr lang="en-US" sz="800" dirty="0">
                <a:solidFill>
                  <a:schemeClr val="dk1"/>
                </a:solidFill>
                <a:latin typeface="Galano Grotesque" pitchFamily="2" charset="77"/>
                <a:ea typeface="Oswald Regular"/>
                <a:cs typeface="Oswald Regular"/>
                <a:sym typeface="Oswald"/>
              </a:rPr>
              <a:t>Home Electronics Store</a:t>
            </a:r>
          </a:p>
          <a:p>
            <a:r>
              <a:rPr lang="en-US" sz="800" dirty="0">
                <a:solidFill>
                  <a:schemeClr val="dk1"/>
                </a:solidFill>
                <a:latin typeface="Galano Grotesque" pitchFamily="2" charset="77"/>
                <a:ea typeface="Oswald Regular"/>
                <a:cs typeface="Oswald Regular"/>
                <a:sym typeface="Oswald"/>
              </a:rPr>
              <a:t>Home Furnishing Store</a:t>
            </a:r>
          </a:p>
          <a:p>
            <a:r>
              <a:rPr lang="en-US" sz="800" dirty="0">
                <a:solidFill>
                  <a:schemeClr val="dk1"/>
                </a:solidFill>
                <a:latin typeface="Galano Grotesque" pitchFamily="2" charset="77"/>
                <a:ea typeface="Oswald Regular"/>
                <a:cs typeface="Oswald Regular"/>
                <a:sym typeface="Oswald"/>
              </a:rPr>
              <a:t>Home Improvement Store</a:t>
            </a:r>
          </a:p>
          <a:p>
            <a:r>
              <a:rPr lang="en-US" sz="800" dirty="0">
                <a:solidFill>
                  <a:schemeClr val="dk1"/>
                </a:solidFill>
                <a:latin typeface="Galano Grotesque" pitchFamily="2" charset="77"/>
                <a:ea typeface="Oswald Regular"/>
                <a:cs typeface="Oswald Regular"/>
                <a:sym typeface="Oswald"/>
              </a:rPr>
              <a:t>Liquor Store</a:t>
            </a:r>
          </a:p>
          <a:p>
            <a:r>
              <a:rPr lang="en-US" sz="800" dirty="0">
                <a:solidFill>
                  <a:schemeClr val="dk1"/>
                </a:solidFill>
                <a:latin typeface="Galano Grotesque" pitchFamily="2" charset="77"/>
                <a:ea typeface="Oswald Regular"/>
                <a:cs typeface="Oswald Regular"/>
                <a:sym typeface="Oswald"/>
              </a:rPr>
              <a:t>Mall/Shopping Center</a:t>
            </a:r>
          </a:p>
          <a:p>
            <a:r>
              <a:rPr lang="en-US" sz="800" dirty="0">
                <a:solidFill>
                  <a:schemeClr val="dk1"/>
                </a:solidFill>
                <a:latin typeface="Galano Grotesque" pitchFamily="2" charset="77"/>
                <a:ea typeface="Oswald Regular"/>
                <a:cs typeface="Oswald Regular"/>
                <a:sym typeface="Oswald"/>
              </a:rPr>
              <a:t>Mattress Store</a:t>
            </a:r>
          </a:p>
          <a:p>
            <a:r>
              <a:rPr lang="en-US" sz="800" dirty="0">
                <a:solidFill>
                  <a:schemeClr val="dk1"/>
                </a:solidFill>
                <a:latin typeface="Galano Grotesque" pitchFamily="2" charset="77"/>
                <a:ea typeface="Oswald Regular"/>
                <a:cs typeface="Oswald Regular"/>
                <a:sym typeface="Oswald"/>
              </a:rPr>
              <a:t>Men’s Clothing Store</a:t>
            </a:r>
          </a:p>
          <a:p>
            <a:r>
              <a:rPr lang="en-US" sz="800" dirty="0">
                <a:solidFill>
                  <a:schemeClr val="dk1"/>
                </a:solidFill>
                <a:latin typeface="Galano Grotesque" pitchFamily="2" charset="77"/>
                <a:ea typeface="Oswald Regular"/>
                <a:cs typeface="Oswald Regular"/>
                <a:sym typeface="Oswald"/>
              </a:rPr>
              <a:t>Outdoor Outfitters</a:t>
            </a:r>
          </a:p>
          <a:p>
            <a:r>
              <a:rPr lang="en-US" sz="800" dirty="0">
                <a:solidFill>
                  <a:schemeClr val="dk1"/>
                </a:solidFill>
                <a:latin typeface="Galano Grotesque" pitchFamily="2" charset="77"/>
                <a:ea typeface="Oswald Regular"/>
                <a:cs typeface="Oswald Regular"/>
                <a:sym typeface="Oswald"/>
              </a:rPr>
              <a:t>Place to Buy a Used Car</a:t>
            </a:r>
          </a:p>
          <a:p>
            <a:r>
              <a:rPr lang="en-US" sz="800" dirty="0">
                <a:solidFill>
                  <a:schemeClr val="dk1"/>
                </a:solidFill>
                <a:latin typeface="Galano Grotesque" pitchFamily="2" charset="77"/>
                <a:ea typeface="Oswald Regular"/>
                <a:cs typeface="Oswald Regular"/>
                <a:sym typeface="Oswald"/>
              </a:rPr>
              <a:t>Show Store</a:t>
            </a:r>
          </a:p>
          <a:p>
            <a:r>
              <a:rPr lang="en-US" sz="800" dirty="0">
                <a:solidFill>
                  <a:schemeClr val="dk1"/>
                </a:solidFill>
                <a:latin typeface="Galano Grotesque" pitchFamily="2" charset="77"/>
                <a:ea typeface="Oswald Regular"/>
                <a:cs typeface="Oswald Regular"/>
                <a:sym typeface="Oswald"/>
              </a:rPr>
              <a:t>Sporting Goods Store</a:t>
            </a:r>
          </a:p>
          <a:p>
            <a:r>
              <a:rPr lang="en-US" sz="800" dirty="0">
                <a:solidFill>
                  <a:schemeClr val="dk1"/>
                </a:solidFill>
                <a:latin typeface="Galano Grotesque" pitchFamily="2" charset="77"/>
                <a:ea typeface="Oswald Regular"/>
                <a:cs typeface="Oswald Regular"/>
                <a:sym typeface="Oswald"/>
              </a:rPr>
              <a:t>Thrift Store</a:t>
            </a:r>
          </a:p>
          <a:p>
            <a:r>
              <a:rPr lang="en-US" sz="800" dirty="0">
                <a:solidFill>
                  <a:schemeClr val="dk1"/>
                </a:solidFill>
                <a:latin typeface="Galano Grotesque" pitchFamily="2" charset="77"/>
                <a:ea typeface="Oswald Regular"/>
                <a:cs typeface="Oswald Regular"/>
                <a:sym typeface="Oswald"/>
              </a:rPr>
              <a:t>Toy Store</a:t>
            </a:r>
          </a:p>
          <a:p>
            <a:r>
              <a:rPr lang="en-US" sz="800" dirty="0">
                <a:solidFill>
                  <a:schemeClr val="dk1"/>
                </a:solidFill>
                <a:latin typeface="Galano Grotesque" pitchFamily="2" charset="77"/>
                <a:ea typeface="Oswald Regular"/>
                <a:cs typeface="Oswald Regular"/>
                <a:sym typeface="Oswald"/>
              </a:rPr>
              <a:t>Women’s Clothing Store</a:t>
            </a:r>
          </a:p>
          <a:p>
            <a:r>
              <a:rPr lang="en-US" sz="1000" b="1" dirty="0">
                <a:solidFill>
                  <a:schemeClr val="dk1"/>
                </a:solidFill>
                <a:latin typeface="Galano Grotesque" pitchFamily="2" charset="77"/>
                <a:ea typeface="Oswald"/>
                <a:cs typeface="Oswald"/>
                <a:sym typeface="Oswald"/>
              </a:rPr>
              <a:t>Local</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Church</a:t>
            </a:r>
          </a:p>
          <a:p>
            <a:r>
              <a:rPr lang="en-US" sz="800" dirty="0">
                <a:solidFill>
                  <a:schemeClr val="dk1"/>
                </a:solidFill>
                <a:latin typeface="Galano Grotesque" pitchFamily="2" charset="77"/>
                <a:ea typeface="Oswald Regular"/>
                <a:cs typeface="Oswald Regular"/>
                <a:sym typeface="Oswald"/>
              </a:rPr>
              <a:t>Community Activist</a:t>
            </a:r>
          </a:p>
          <a:p>
            <a:r>
              <a:rPr lang="en-US" sz="800" dirty="0">
                <a:solidFill>
                  <a:schemeClr val="dk1"/>
                </a:solidFill>
                <a:latin typeface="Galano Grotesque" pitchFamily="2" charset="77"/>
                <a:ea typeface="Oswald Regular"/>
                <a:cs typeface="Oswald Regular"/>
                <a:sym typeface="Oswald"/>
              </a:rPr>
              <a:t>Local Actor</a:t>
            </a:r>
          </a:p>
          <a:p>
            <a:r>
              <a:rPr lang="en-US" sz="800" dirty="0">
                <a:solidFill>
                  <a:schemeClr val="dk1"/>
                </a:solidFill>
                <a:latin typeface="Galano Grotesque" pitchFamily="2" charset="77"/>
                <a:ea typeface="Oswald Regular"/>
                <a:cs typeface="Oswald Regular"/>
                <a:sym typeface="Oswald"/>
              </a:rPr>
              <a:t>Local Actress</a:t>
            </a:r>
          </a:p>
          <a:p>
            <a:r>
              <a:rPr lang="en-US" sz="800" dirty="0">
                <a:solidFill>
                  <a:schemeClr val="dk1"/>
                </a:solidFill>
                <a:latin typeface="Galano Grotesque" pitchFamily="2" charset="77"/>
                <a:ea typeface="Oswald Regular"/>
                <a:cs typeface="Oswald Regular"/>
                <a:sym typeface="Oswald"/>
              </a:rPr>
              <a:t>Local Athlete</a:t>
            </a:r>
          </a:p>
          <a:p>
            <a:r>
              <a:rPr lang="en-US" sz="800" dirty="0">
                <a:solidFill>
                  <a:schemeClr val="dk1"/>
                </a:solidFill>
                <a:latin typeface="Galano Grotesque" pitchFamily="2" charset="77"/>
                <a:ea typeface="Oswald Regular"/>
                <a:cs typeface="Oswald Regular"/>
                <a:sym typeface="Oswald"/>
              </a:rPr>
              <a:t>Local Author</a:t>
            </a:r>
          </a:p>
          <a:p>
            <a:r>
              <a:rPr lang="en-US" sz="800" dirty="0">
                <a:solidFill>
                  <a:schemeClr val="dk1"/>
                </a:solidFill>
                <a:latin typeface="Galano Grotesque" pitchFamily="2" charset="77"/>
                <a:ea typeface="Oswald Regular"/>
                <a:cs typeface="Oswald Regular"/>
                <a:sym typeface="Oswald"/>
              </a:rPr>
              <a:t>Local Cause</a:t>
            </a:r>
          </a:p>
          <a:p>
            <a:r>
              <a:rPr lang="en-US" sz="800" dirty="0">
                <a:solidFill>
                  <a:schemeClr val="dk1"/>
                </a:solidFill>
                <a:latin typeface="Galano Grotesque" pitchFamily="2" charset="77"/>
                <a:ea typeface="Oswald Regular"/>
                <a:cs typeface="Oswald Regular"/>
                <a:sym typeface="Oswald"/>
              </a:rPr>
              <a:t>Local Clothing Designer</a:t>
            </a:r>
          </a:p>
          <a:p>
            <a:r>
              <a:rPr lang="en-US" sz="800" dirty="0">
                <a:solidFill>
                  <a:schemeClr val="dk1"/>
                </a:solidFill>
                <a:latin typeface="Galano Grotesque" pitchFamily="2" charset="77"/>
                <a:ea typeface="Oswald Regular"/>
                <a:cs typeface="Oswald Regular"/>
                <a:sym typeface="Oswald"/>
              </a:rPr>
              <a:t>Local Hero</a:t>
            </a:r>
          </a:p>
          <a:p>
            <a:r>
              <a:rPr lang="en-US" sz="800" dirty="0">
                <a:solidFill>
                  <a:schemeClr val="dk1"/>
                </a:solidFill>
                <a:latin typeface="Galano Grotesque" pitchFamily="2" charset="77"/>
                <a:ea typeface="Oswald Regular"/>
                <a:cs typeface="Oswald Regular"/>
                <a:sym typeface="Oswald"/>
              </a:rPr>
              <a:t>Local Legislator</a:t>
            </a:r>
          </a:p>
          <a:p>
            <a:r>
              <a:rPr lang="en-US" sz="800" dirty="0">
                <a:solidFill>
                  <a:schemeClr val="dk1"/>
                </a:solidFill>
                <a:latin typeface="Galano Grotesque" pitchFamily="2" charset="77"/>
                <a:ea typeface="Oswald Regular"/>
                <a:cs typeface="Oswald Regular"/>
                <a:sym typeface="Oswald"/>
              </a:rPr>
              <a:t>Local Radio Personality</a:t>
            </a:r>
          </a:p>
          <a:p>
            <a:r>
              <a:rPr lang="en-US" sz="800" dirty="0">
                <a:solidFill>
                  <a:schemeClr val="dk1"/>
                </a:solidFill>
                <a:latin typeface="Galano Grotesque" pitchFamily="2" charset="77"/>
                <a:ea typeface="Oswald Regular"/>
                <a:cs typeface="Oswald Regular"/>
                <a:sym typeface="Oswald"/>
              </a:rPr>
              <a:t>Local Sports Team</a:t>
            </a:r>
          </a:p>
          <a:p>
            <a:r>
              <a:rPr lang="en-US" sz="800" dirty="0">
                <a:solidFill>
                  <a:schemeClr val="dk1"/>
                </a:solidFill>
                <a:latin typeface="Galano Grotesque" pitchFamily="2" charset="77"/>
                <a:ea typeface="Oswald Regular"/>
                <a:cs typeface="Oswald Regular"/>
                <a:sym typeface="Oswald"/>
              </a:rPr>
              <a:t>Local Talk Show Host</a:t>
            </a:r>
          </a:p>
          <a:p>
            <a:r>
              <a:rPr lang="en-US" sz="800" dirty="0">
                <a:solidFill>
                  <a:schemeClr val="dk1"/>
                </a:solidFill>
                <a:latin typeface="Galano Grotesque" pitchFamily="2" charset="77"/>
                <a:ea typeface="Oswald Regular"/>
                <a:cs typeface="Oswald Regular"/>
                <a:sym typeface="Oswald"/>
              </a:rPr>
              <a:t>Local Television Personality</a:t>
            </a:r>
          </a:p>
          <a:p>
            <a:r>
              <a:rPr lang="en-US" sz="800" dirty="0">
                <a:solidFill>
                  <a:schemeClr val="dk1"/>
                </a:solidFill>
                <a:latin typeface="Galano Grotesque" pitchFamily="2" charset="77"/>
                <a:ea typeface="Oswald Regular"/>
                <a:cs typeface="Oswald Regular"/>
                <a:sym typeface="Oswald"/>
              </a:rPr>
              <a:t>Local Twitter Feed</a:t>
            </a:r>
          </a:p>
          <a:p>
            <a:r>
              <a:rPr lang="en-US" sz="800" dirty="0">
                <a:solidFill>
                  <a:schemeClr val="dk1"/>
                </a:solidFill>
                <a:latin typeface="Galano Grotesque" pitchFamily="2" charset="77"/>
                <a:ea typeface="Oswald Regular"/>
                <a:cs typeface="Oswald Regular"/>
                <a:sym typeface="Oswald"/>
              </a:rPr>
              <a:t>Local Website/Blog</a:t>
            </a:r>
          </a:p>
          <a:p>
            <a:r>
              <a:rPr lang="en-US" sz="800" dirty="0">
                <a:solidFill>
                  <a:schemeClr val="dk1"/>
                </a:solidFill>
                <a:latin typeface="Galano Grotesque" pitchFamily="2" charset="77"/>
                <a:ea typeface="Oswald Regular"/>
                <a:cs typeface="Oswald Regular"/>
                <a:sym typeface="Oswald"/>
              </a:rPr>
              <a:t>Neighborhood</a:t>
            </a:r>
          </a:p>
          <a:p>
            <a:r>
              <a:rPr lang="en-US" sz="800" dirty="0">
                <a:solidFill>
                  <a:schemeClr val="dk1"/>
                </a:solidFill>
                <a:latin typeface="Galano Grotesque" pitchFamily="2" charset="77"/>
                <a:ea typeface="Oswald Regular"/>
                <a:cs typeface="Oswald Regular"/>
                <a:sym typeface="Oswald"/>
              </a:rPr>
              <a:t>Philanthropist</a:t>
            </a:r>
          </a:p>
          <a:p>
            <a:r>
              <a:rPr lang="en-US" sz="800" dirty="0">
                <a:solidFill>
                  <a:schemeClr val="dk1"/>
                </a:solidFill>
                <a:latin typeface="Galano Grotesque" pitchFamily="2" charset="77"/>
                <a:ea typeface="Oswald Regular"/>
                <a:cs typeface="Oswald Regular"/>
                <a:sym typeface="Oswald"/>
              </a:rPr>
              <a:t>Place to Get Married</a:t>
            </a:r>
          </a:p>
          <a:p>
            <a:r>
              <a:rPr lang="en-US" sz="800" dirty="0">
                <a:solidFill>
                  <a:schemeClr val="dk1"/>
                </a:solidFill>
                <a:latin typeface="Galano Grotesque" pitchFamily="2" charset="77"/>
                <a:ea typeface="Oswald Regular"/>
                <a:cs typeface="Oswald Regular"/>
                <a:sym typeface="Oswald"/>
              </a:rPr>
              <a:t>Place to Take Out of Town Guest</a:t>
            </a:r>
          </a:p>
          <a:p>
            <a:r>
              <a:rPr lang="en-US" sz="800" dirty="0">
                <a:solidFill>
                  <a:schemeClr val="dk1"/>
                </a:solidFill>
                <a:latin typeface="Galano Grotesque" pitchFamily="2" charset="77"/>
                <a:ea typeface="Oswald Regular"/>
                <a:cs typeface="Oswald Regular"/>
                <a:sym typeface="Oswald"/>
              </a:rPr>
              <a:t>Place to Work</a:t>
            </a:r>
          </a:p>
          <a:p>
            <a:r>
              <a:rPr lang="en-US" sz="800" dirty="0">
                <a:solidFill>
                  <a:schemeClr val="dk1"/>
                </a:solidFill>
                <a:latin typeface="Galano Grotesque" pitchFamily="2" charset="77"/>
                <a:ea typeface="Oswald Regular"/>
                <a:cs typeface="Oswald Regular"/>
                <a:sym typeface="Oswald"/>
              </a:rPr>
              <a:t>Scenic Spot</a:t>
            </a:r>
          </a:p>
          <a:p>
            <a:r>
              <a:rPr lang="en-US" sz="800" dirty="0">
                <a:solidFill>
                  <a:schemeClr val="dk1"/>
                </a:solidFill>
                <a:latin typeface="Galano Grotesque" pitchFamily="2" charset="77"/>
                <a:ea typeface="Oswald Regular"/>
                <a:cs typeface="Oswald Regular"/>
                <a:sym typeface="Oswald"/>
              </a:rPr>
              <a:t>Staycation Location</a:t>
            </a:r>
          </a:p>
        </p:txBody>
      </p:sp>
      <p:cxnSp>
        <p:nvCxnSpPr>
          <p:cNvPr id="58" name="Straight Connector 57">
            <a:extLst>
              <a:ext uri="{FF2B5EF4-FFF2-40B4-BE49-F238E27FC236}">
                <a16:creationId xmlns:a16="http://schemas.microsoft.com/office/drawing/2014/main" id="{1B13A3A1-5C27-664E-8118-833DCBD82D32}"/>
              </a:ext>
            </a:extLst>
          </p:cNvPr>
          <p:cNvCxnSpPr>
            <a:cxnSpLocks/>
          </p:cNvCxnSpPr>
          <p:nvPr/>
        </p:nvCxnSpPr>
        <p:spPr>
          <a:xfrm>
            <a:off x="5616896" y="1327793"/>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4EE6672-11B4-F542-81CC-1ABFBD1AF644}"/>
              </a:ext>
            </a:extLst>
          </p:cNvPr>
          <p:cNvCxnSpPr>
            <a:cxnSpLocks/>
          </p:cNvCxnSpPr>
          <p:nvPr/>
        </p:nvCxnSpPr>
        <p:spPr>
          <a:xfrm>
            <a:off x="7218064" y="1327791"/>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Google Shape;61;p14">
            <a:extLst>
              <a:ext uri="{FF2B5EF4-FFF2-40B4-BE49-F238E27FC236}">
                <a16:creationId xmlns:a16="http://schemas.microsoft.com/office/drawing/2014/main" id="{BF5B77EB-1AFF-894A-8C80-661EC4B6251C}"/>
              </a:ext>
            </a:extLst>
          </p:cNvPr>
          <p:cNvSpPr txBox="1"/>
          <p:nvPr/>
        </p:nvSpPr>
        <p:spPr>
          <a:xfrm>
            <a:off x="482041" y="540527"/>
            <a:ext cx="6718348" cy="575709"/>
          </a:xfrm>
          <a:prstGeom prst="rect">
            <a:avLst/>
          </a:prstGeom>
          <a:noFill/>
          <a:ln>
            <a:noFill/>
          </a:ln>
        </p:spPr>
        <p:txBody>
          <a:bodyPr spcFirstLastPara="1" wrap="square" lIns="91425" tIns="91425" rIns="91425" bIns="91425" anchor="t" anchorCtr="0">
            <a:noAutofit/>
          </a:bodyPr>
          <a:lstStyle/>
          <a:p>
            <a:pPr algn="ctr"/>
            <a:r>
              <a:rPr lang="en-US" sz="2000" b="1" dirty="0">
                <a:solidFill>
                  <a:srgbClr val="2574DB"/>
                </a:solidFill>
                <a:latin typeface="Galano Grotesque" pitchFamily="2" charset="77"/>
                <a:ea typeface="Oswald"/>
                <a:cs typeface="Oswald"/>
                <a:sym typeface="Oswald"/>
              </a:rPr>
              <a:t>Pick Your Categories &amp; Campaign to Win</a:t>
            </a:r>
          </a:p>
        </p:txBody>
      </p:sp>
      <p:sp>
        <p:nvSpPr>
          <p:cNvPr id="2" name="Google Shape;61;p14">
            <a:extLst>
              <a:ext uri="{FF2B5EF4-FFF2-40B4-BE49-F238E27FC236}">
                <a16:creationId xmlns:a16="http://schemas.microsoft.com/office/drawing/2014/main" id="{01BFBF89-AA30-FAC2-DE79-882695FBF142}"/>
              </a:ext>
            </a:extLst>
          </p:cNvPr>
          <p:cNvSpPr txBox="1"/>
          <p:nvPr/>
        </p:nvSpPr>
        <p:spPr>
          <a:xfrm>
            <a:off x="509352" y="8751362"/>
            <a:ext cx="6753696" cy="1058442"/>
          </a:xfrm>
          <a:prstGeom prst="rect">
            <a:avLst/>
          </a:prstGeom>
          <a:noFill/>
          <a:ln>
            <a:noFill/>
          </a:ln>
        </p:spPr>
        <p:txBody>
          <a:bodyPr spcFirstLastPara="1" wrap="square" lIns="91425" tIns="91425" rIns="91425" bIns="91425" anchor="t" anchorCtr="0">
            <a:noAutofit/>
          </a:bodyPr>
          <a:lstStyle/>
          <a:p>
            <a:pPr algn="ctr">
              <a:buClr>
                <a:srgbClr val="FF0000"/>
              </a:buClr>
            </a:pPr>
            <a:r>
              <a:rPr lang="en-US" sz="1200" dirty="0">
                <a:latin typeface="Galano Grotesque" pitchFamily="2" charset="77"/>
              </a:rPr>
              <a:t>Scan this QR code to access complimentary materials to promote your business during the nomination round, including social media graphics and marketing tips.</a:t>
            </a:r>
          </a:p>
          <a:p>
            <a:pPr algn="ctr">
              <a:buClr>
                <a:srgbClr val="FF0000"/>
              </a:buClr>
            </a:pPr>
            <a:endParaRPr lang="en-US" sz="1200" b="1" dirty="0">
              <a:solidFill>
                <a:srgbClr val="FF0000"/>
              </a:solidFill>
              <a:latin typeface="Galano Grotesque" pitchFamily="2" charset="77"/>
              <a:ea typeface="Oswald"/>
              <a:cs typeface="Oswald"/>
              <a:sym typeface="Oswald"/>
            </a:endParaRPr>
          </a:p>
          <a:p>
            <a:pPr algn="ctr">
              <a:buClr>
                <a:srgbClr val="FF0000"/>
              </a:buClr>
            </a:pPr>
            <a:r>
              <a:rPr lang="en-US" sz="1200" b="1" dirty="0">
                <a:solidFill>
                  <a:srgbClr val="FF0000"/>
                </a:solidFill>
                <a:latin typeface="Galano Grotesque" pitchFamily="2" charset="77"/>
                <a:ea typeface="Oswald"/>
                <a:cs typeface="Oswald"/>
                <a:sym typeface="Oswald"/>
              </a:rPr>
              <a:t>Make sure these materials are placed behind a form, so you are collecting advertiser information and opt-ins!</a:t>
            </a:r>
          </a:p>
        </p:txBody>
      </p:sp>
      <p:sp>
        <p:nvSpPr>
          <p:cNvPr id="7" name="Rounded Rectangle 6">
            <a:extLst>
              <a:ext uri="{FF2B5EF4-FFF2-40B4-BE49-F238E27FC236}">
                <a16:creationId xmlns:a16="http://schemas.microsoft.com/office/drawing/2014/main" id="{8810B1F2-CBF2-C6D2-459C-56EBB500F0E0}"/>
              </a:ext>
            </a:extLst>
          </p:cNvPr>
          <p:cNvSpPr/>
          <p:nvPr/>
        </p:nvSpPr>
        <p:spPr>
          <a:xfrm>
            <a:off x="3332644" y="7833856"/>
            <a:ext cx="1017141" cy="930320"/>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EDB2FD8-AA2E-8441-A00D-AB90018DA031}"/>
              </a:ext>
            </a:extLst>
          </p:cNvPr>
          <p:cNvSpPr txBox="1"/>
          <p:nvPr/>
        </p:nvSpPr>
        <p:spPr>
          <a:xfrm>
            <a:off x="3332644" y="7926743"/>
            <a:ext cx="1017141" cy="738664"/>
          </a:xfrm>
          <a:prstGeom prst="rect">
            <a:avLst/>
          </a:prstGeom>
          <a:noFill/>
        </p:spPr>
        <p:txBody>
          <a:bodyPr wrap="square" rtlCol="0">
            <a:spAutoFit/>
          </a:bodyPr>
          <a:lstStyle/>
          <a:p>
            <a:pPr algn="ctr"/>
            <a:r>
              <a:rPr lang="en-US" b="1" dirty="0">
                <a:solidFill>
                  <a:schemeClr val="bg1"/>
                </a:solidFill>
                <a:latin typeface="Galano Grotesque" pitchFamily="2" charset="77"/>
              </a:rPr>
              <a:t>Place QR Code Here!</a:t>
            </a:r>
          </a:p>
        </p:txBody>
      </p:sp>
    </p:spTree>
    <p:extLst>
      <p:ext uri="{BB962C8B-B14F-4D97-AF65-F5344CB8AC3E}">
        <p14:creationId xmlns:p14="http://schemas.microsoft.com/office/powerpoint/2010/main" val="826418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0" name="Google Shape;61;p14">
            <a:extLst>
              <a:ext uri="{FF2B5EF4-FFF2-40B4-BE49-F238E27FC236}">
                <a16:creationId xmlns:a16="http://schemas.microsoft.com/office/drawing/2014/main" id="{BF5B77EB-1AFF-894A-8C80-661EC4B6251C}"/>
              </a:ext>
            </a:extLst>
          </p:cNvPr>
          <p:cNvSpPr txBox="1"/>
          <p:nvPr/>
        </p:nvSpPr>
        <p:spPr>
          <a:xfrm>
            <a:off x="479245" y="362269"/>
            <a:ext cx="6813909" cy="520496"/>
          </a:xfrm>
          <a:prstGeom prst="rect">
            <a:avLst/>
          </a:prstGeom>
          <a:noFill/>
          <a:ln w="38100">
            <a:noFill/>
          </a:ln>
        </p:spPr>
        <p:txBody>
          <a:bodyPr spcFirstLastPara="1" wrap="square" lIns="91425" tIns="91425" rIns="91425" bIns="91425" anchor="t" anchorCtr="0">
            <a:noAutofit/>
          </a:bodyPr>
          <a:lstStyle/>
          <a:p>
            <a:pPr algn="ctr"/>
            <a:r>
              <a:rPr lang="en-US" sz="2400" b="1" dirty="0">
                <a:solidFill>
                  <a:srgbClr val="2574DB"/>
                </a:solidFill>
                <a:latin typeface="Galano Grotesque" pitchFamily="2" charset="77"/>
                <a:ea typeface="Oswald"/>
                <a:cs typeface="Oswald"/>
                <a:sym typeface="Oswald"/>
              </a:rPr>
              <a:t>Group and Category Ad Examples &amp; Specs</a:t>
            </a:r>
          </a:p>
        </p:txBody>
      </p:sp>
      <p:pic>
        <p:nvPicPr>
          <p:cNvPr id="4" name="Picture 3">
            <a:extLst>
              <a:ext uri="{FF2B5EF4-FFF2-40B4-BE49-F238E27FC236}">
                <a16:creationId xmlns:a16="http://schemas.microsoft.com/office/drawing/2014/main" id="{3F2003E8-3F49-935E-864E-D330E6CB55EA}"/>
              </a:ext>
            </a:extLst>
          </p:cNvPr>
          <p:cNvPicPr>
            <a:picLocks noChangeAspect="1"/>
          </p:cNvPicPr>
          <p:nvPr/>
        </p:nvPicPr>
        <p:blipFill>
          <a:blip r:embed="rId3"/>
          <a:stretch>
            <a:fillRect/>
          </a:stretch>
        </p:blipFill>
        <p:spPr>
          <a:xfrm>
            <a:off x="3076758" y="1018988"/>
            <a:ext cx="3152330" cy="2360616"/>
          </a:xfrm>
          <a:prstGeom prst="rect">
            <a:avLst/>
          </a:prstGeom>
        </p:spPr>
      </p:pic>
      <p:pic>
        <p:nvPicPr>
          <p:cNvPr id="6" name="Picture 5">
            <a:extLst>
              <a:ext uri="{FF2B5EF4-FFF2-40B4-BE49-F238E27FC236}">
                <a16:creationId xmlns:a16="http://schemas.microsoft.com/office/drawing/2014/main" id="{FAEB3470-A27A-9CA4-E8E6-5A4C0C66F238}"/>
              </a:ext>
            </a:extLst>
          </p:cNvPr>
          <p:cNvPicPr>
            <a:picLocks noChangeAspect="1"/>
          </p:cNvPicPr>
          <p:nvPr/>
        </p:nvPicPr>
        <p:blipFill>
          <a:blip r:embed="rId4"/>
          <a:stretch>
            <a:fillRect/>
          </a:stretch>
        </p:blipFill>
        <p:spPr>
          <a:xfrm>
            <a:off x="403435" y="3515828"/>
            <a:ext cx="3827423" cy="2024881"/>
          </a:xfrm>
          <a:prstGeom prst="rect">
            <a:avLst/>
          </a:prstGeom>
        </p:spPr>
      </p:pic>
      <p:pic>
        <p:nvPicPr>
          <p:cNvPr id="8" name="Picture 7">
            <a:extLst>
              <a:ext uri="{FF2B5EF4-FFF2-40B4-BE49-F238E27FC236}">
                <a16:creationId xmlns:a16="http://schemas.microsoft.com/office/drawing/2014/main" id="{AB585662-1391-9D9B-548F-6F510E7E759F}"/>
              </a:ext>
            </a:extLst>
          </p:cNvPr>
          <p:cNvPicPr>
            <a:picLocks noChangeAspect="1"/>
          </p:cNvPicPr>
          <p:nvPr/>
        </p:nvPicPr>
        <p:blipFill>
          <a:blip r:embed="rId5"/>
          <a:stretch>
            <a:fillRect/>
          </a:stretch>
        </p:blipFill>
        <p:spPr>
          <a:xfrm>
            <a:off x="3745297" y="5901819"/>
            <a:ext cx="3656531" cy="1400552"/>
          </a:xfrm>
          <a:prstGeom prst="rect">
            <a:avLst/>
          </a:prstGeom>
        </p:spPr>
      </p:pic>
      <p:pic>
        <p:nvPicPr>
          <p:cNvPr id="10" name="Picture 9">
            <a:extLst>
              <a:ext uri="{FF2B5EF4-FFF2-40B4-BE49-F238E27FC236}">
                <a16:creationId xmlns:a16="http://schemas.microsoft.com/office/drawing/2014/main" id="{274D7F8C-52DE-DC0B-04A8-02CC9EE15B28}"/>
              </a:ext>
            </a:extLst>
          </p:cNvPr>
          <p:cNvPicPr>
            <a:picLocks noChangeAspect="1"/>
          </p:cNvPicPr>
          <p:nvPr/>
        </p:nvPicPr>
        <p:blipFill>
          <a:blip r:embed="rId6"/>
          <a:stretch>
            <a:fillRect/>
          </a:stretch>
        </p:blipFill>
        <p:spPr>
          <a:xfrm>
            <a:off x="741587" y="7105660"/>
            <a:ext cx="2393377" cy="2657262"/>
          </a:xfrm>
          <a:prstGeom prst="rect">
            <a:avLst/>
          </a:prstGeom>
        </p:spPr>
      </p:pic>
      <p:sp>
        <p:nvSpPr>
          <p:cNvPr id="12" name="Rounded Rectangle 11">
            <a:extLst>
              <a:ext uri="{FF2B5EF4-FFF2-40B4-BE49-F238E27FC236}">
                <a16:creationId xmlns:a16="http://schemas.microsoft.com/office/drawing/2014/main" id="{C927F9A3-2240-59D0-6673-9ECDBE26F1E3}"/>
              </a:ext>
            </a:extLst>
          </p:cNvPr>
          <p:cNvSpPr/>
          <p:nvPr/>
        </p:nvSpPr>
        <p:spPr>
          <a:xfrm>
            <a:off x="307182" y="1580692"/>
            <a:ext cx="2673323" cy="1237208"/>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Groups Page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800" b="0" i="0" dirty="0">
              <a:solidFill>
                <a:schemeClr val="bg1"/>
              </a:solidFill>
              <a:effectLst/>
              <a:latin typeface="Galano Grotesque" pitchFamily="2" charset="77"/>
            </a:endParaRPr>
          </a:p>
          <a:p>
            <a:pPr algn="ctr"/>
            <a:r>
              <a:rPr lang="en-US" sz="1000" b="1" dirty="0">
                <a:solidFill>
                  <a:schemeClr val="bg1"/>
                </a:solidFill>
                <a:latin typeface="Galano Grotesque" pitchFamily="2" charset="77"/>
              </a:rPr>
              <a:t>Appears above the Group Images on the Groups page</a:t>
            </a:r>
          </a:p>
        </p:txBody>
      </p:sp>
      <p:sp>
        <p:nvSpPr>
          <p:cNvPr id="13" name="Rounded Rectangle 12">
            <a:extLst>
              <a:ext uri="{FF2B5EF4-FFF2-40B4-BE49-F238E27FC236}">
                <a16:creationId xmlns:a16="http://schemas.microsoft.com/office/drawing/2014/main" id="{974C972E-D4BC-B2A0-889B-30A324A9633C}"/>
              </a:ext>
            </a:extLst>
          </p:cNvPr>
          <p:cNvSpPr/>
          <p:nvPr/>
        </p:nvSpPr>
        <p:spPr>
          <a:xfrm>
            <a:off x="4514249" y="4133147"/>
            <a:ext cx="2658506"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 Sponsor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p:txBody>
      </p:sp>
      <p:sp>
        <p:nvSpPr>
          <p:cNvPr id="14" name="Rounded Rectangle 13">
            <a:extLst>
              <a:ext uri="{FF2B5EF4-FFF2-40B4-BE49-F238E27FC236}">
                <a16:creationId xmlns:a16="http://schemas.microsoft.com/office/drawing/2014/main" id="{D5C78DFB-F7F1-1329-2E58-0E49D922D11D}"/>
              </a:ext>
            </a:extLst>
          </p:cNvPr>
          <p:cNvSpPr/>
          <p:nvPr/>
        </p:nvSpPr>
        <p:spPr>
          <a:xfrm>
            <a:off x="479245" y="6053221"/>
            <a:ext cx="3032704"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cs typeface="Arial"/>
              </a:rPr>
              <a:t>Category Sponsor Ad</a:t>
            </a:r>
          </a:p>
          <a:p>
            <a:pPr algn="ctr"/>
            <a:r>
              <a:rPr lang="en-US" sz="1000" dirty="0">
                <a:solidFill>
                  <a:schemeClr val="bg1"/>
                </a:solidFill>
                <a:latin typeface="Galano Grotesque" pitchFamily="2" charset="77"/>
                <a:cs typeface="Arial"/>
              </a:rPr>
              <a:t>Desktop: 600px x 200px/728px x 90px</a:t>
            </a:r>
          </a:p>
          <a:p>
            <a:pPr algn="ctr"/>
            <a:r>
              <a:rPr lang="en-US" sz="1000" dirty="0">
                <a:solidFill>
                  <a:schemeClr val="bg1"/>
                </a:solidFill>
                <a:latin typeface="Galano Grotesque" pitchFamily="2" charset="77"/>
                <a:cs typeface="Arial"/>
              </a:rPr>
              <a:t>Mobile: 320px x 50px</a:t>
            </a:r>
          </a:p>
        </p:txBody>
      </p:sp>
      <p:sp>
        <p:nvSpPr>
          <p:cNvPr id="15" name="Rounded Rectangle 14">
            <a:extLst>
              <a:ext uri="{FF2B5EF4-FFF2-40B4-BE49-F238E27FC236}">
                <a16:creationId xmlns:a16="http://schemas.microsoft.com/office/drawing/2014/main" id="{348E135D-1D3D-C032-CE63-C527E6570FA4}"/>
              </a:ext>
            </a:extLst>
          </p:cNvPr>
          <p:cNvSpPr/>
          <p:nvPr/>
        </p:nvSpPr>
        <p:spPr>
          <a:xfrm>
            <a:off x="3511949" y="8025645"/>
            <a:ext cx="3409744" cy="1252825"/>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Category Interstitial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1000" b="0" i="0" dirty="0">
              <a:solidFill>
                <a:schemeClr val="bg1"/>
              </a:solidFill>
              <a:effectLst/>
              <a:latin typeface="Galano Grotesque" pitchFamily="2" charset="77"/>
            </a:endParaRPr>
          </a:p>
          <a:p>
            <a:pPr algn="ctr"/>
            <a:r>
              <a:rPr lang="en-US" sz="1000" b="1" i="0" dirty="0">
                <a:solidFill>
                  <a:schemeClr val="bg1"/>
                </a:solidFill>
                <a:effectLst/>
                <a:latin typeface="Galano Grotesque" pitchFamily="2" charset="77"/>
              </a:rPr>
              <a:t>Appears in between categories. You can set the frequency</a:t>
            </a:r>
          </a:p>
        </p:txBody>
      </p:sp>
    </p:spTree>
    <p:extLst>
      <p:ext uri="{BB962C8B-B14F-4D97-AF65-F5344CB8AC3E}">
        <p14:creationId xmlns:p14="http://schemas.microsoft.com/office/powerpoint/2010/main" val="2355426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1805" y="290225"/>
            <a:ext cx="6736702" cy="615410"/>
          </a:xfrm>
          <a:prstGeom prst="rect">
            <a:avLst/>
          </a:prstGeom>
          <a:noFill/>
          <a:ln>
            <a:noFill/>
          </a:ln>
        </p:spPr>
        <p:txBody>
          <a:bodyPr spcFirstLastPara="1" wrap="square" lIns="91425" tIns="91425" rIns="91425" bIns="91425" anchor="t" anchorCtr="0">
            <a:noAutofit/>
          </a:bodyPr>
          <a:lstStyle/>
          <a:p>
            <a:pPr algn="ctr"/>
            <a:r>
              <a:rPr lang="en-US" sz="2700" b="1" dirty="0">
                <a:solidFill>
                  <a:srgbClr val="2574DB"/>
                </a:solidFill>
                <a:latin typeface="Galano Grotesque" pitchFamily="2" charset="77"/>
                <a:ea typeface="Oswald"/>
                <a:cs typeface="Oswald"/>
                <a:sym typeface="Oswald"/>
              </a:rPr>
              <a:t>Best of the Best Voting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92221" y="889658"/>
            <a:ext cx="5167604" cy="853844"/>
          </a:xfrm>
          <a:prstGeom prst="rect">
            <a:avLst/>
          </a:prstGeom>
          <a:noFill/>
          <a:ln>
            <a:noFill/>
          </a:ln>
        </p:spPr>
        <p:txBody>
          <a:bodyPr spcFirstLastPara="1" wrap="square" lIns="91425" tIns="91425" rIns="91425" bIns="91425" anchor="ctr" anchorCtr="0">
            <a:noAutofit/>
          </a:bodyPr>
          <a:lstStyle/>
          <a:p>
            <a:r>
              <a:rPr lang="en-US" sz="1200" dirty="0">
                <a:solidFill>
                  <a:schemeClr val="accent2"/>
                </a:solidFill>
                <a:latin typeface="Galano Grotesque" pitchFamily="2" charset="77"/>
              </a:rPr>
              <a:t>We are highlighting the best of the best. Our readers will vote for their favorite businesses in our community to tell us who they want to see in win. To promote your business, we have created 3 promotional packages.</a:t>
            </a:r>
          </a:p>
        </p:txBody>
      </p:sp>
      <p:sp>
        <p:nvSpPr>
          <p:cNvPr id="15" name="Google Shape;61;p14">
            <a:extLst>
              <a:ext uri="{FF2B5EF4-FFF2-40B4-BE49-F238E27FC236}">
                <a16:creationId xmlns:a16="http://schemas.microsoft.com/office/drawing/2014/main" id="{8D36EA75-C6AA-AC42-966C-6584DCFA0F9E}"/>
              </a:ext>
            </a:extLst>
          </p:cNvPr>
          <p:cNvSpPr txBox="1"/>
          <p:nvPr/>
        </p:nvSpPr>
        <p:spPr>
          <a:xfrm>
            <a:off x="511805" y="1803045"/>
            <a:ext cx="3795741" cy="965341"/>
          </a:xfrm>
          <a:prstGeom prst="rect">
            <a:avLst/>
          </a:prstGeom>
          <a:noFill/>
          <a:ln>
            <a:noFill/>
          </a:ln>
        </p:spPr>
        <p:txBody>
          <a:bodyPr spcFirstLastPara="1" wrap="square" lIns="91425" tIns="91425" rIns="91425" bIns="91425" anchor="t" anchorCtr="0">
            <a:noAutofit/>
          </a:bodyPr>
          <a:lstStyle/>
          <a:p>
            <a:r>
              <a:rPr lang="en-US" sz="1600" b="1" dirty="0">
                <a:solidFill>
                  <a:schemeClr val="dk1"/>
                </a:solidFill>
                <a:latin typeface="Galano Grotesque" pitchFamily="2" charset="77"/>
                <a:ea typeface="Oswald"/>
                <a:cs typeface="Oswald"/>
                <a:sym typeface="Oswald"/>
              </a:rPr>
              <a:t>Important Dates:</a:t>
            </a:r>
          </a:p>
          <a:p>
            <a:r>
              <a:rPr lang="en-US" sz="1200" b="1" dirty="0">
                <a:solidFill>
                  <a:schemeClr val="dk1"/>
                </a:solidFill>
                <a:latin typeface="Galano Grotesque" pitchFamily="2" charset="77"/>
                <a:ea typeface="Oswald Regular"/>
                <a:cs typeface="Oswald Regular"/>
                <a:sym typeface="Oswald"/>
              </a:rPr>
              <a:t>Nomination Round</a:t>
            </a:r>
            <a:r>
              <a:rPr lang="en-US" sz="1200" dirty="0">
                <a:solidFill>
                  <a:schemeClr val="dk1"/>
                </a:solidFill>
                <a:latin typeface="Galano Grotesque" pitchFamily="2" charset="77"/>
                <a:ea typeface="Oswald Regular"/>
                <a:cs typeface="Oswald Regular"/>
                <a:sym typeface="Oswald"/>
              </a:rPr>
              <a:t>: Enter Dates Here </a:t>
            </a:r>
          </a:p>
          <a:p>
            <a:r>
              <a:rPr lang="en-US" sz="1200" b="1" dirty="0">
                <a:solidFill>
                  <a:schemeClr val="dk1"/>
                </a:solidFill>
                <a:latin typeface="Galano Grotesque"/>
                <a:ea typeface="Oswald Regular"/>
                <a:cs typeface="Oswald Regular"/>
                <a:sym typeface="Oswald"/>
              </a:rPr>
              <a:t>Voting Round</a:t>
            </a:r>
            <a:r>
              <a:rPr lang="en-US" sz="1200" dirty="0">
                <a:solidFill>
                  <a:schemeClr val="dk1"/>
                </a:solidFill>
                <a:latin typeface="Galano Grotesque"/>
                <a:ea typeface="Oswald Regular"/>
                <a:cs typeface="Oswald Regular"/>
                <a:sym typeface="Oswald"/>
              </a:rPr>
              <a:t>: Enter Dates Here </a:t>
            </a:r>
            <a:endParaRPr lang="en-US" sz="1200" dirty="0">
              <a:solidFill>
                <a:schemeClr val="dk1"/>
              </a:solidFill>
              <a:latin typeface="Galano Grotesque" pitchFamily="2" charset="77"/>
              <a:ea typeface="Oswald Regular"/>
              <a:cs typeface="Oswald Regular"/>
            </a:endParaRPr>
          </a:p>
          <a:p>
            <a:r>
              <a:rPr lang="en-US" sz="1200" b="1" dirty="0">
                <a:solidFill>
                  <a:schemeClr val="dk1"/>
                </a:solidFill>
                <a:latin typeface="Galano Grotesque" pitchFamily="2" charset="77"/>
                <a:ea typeface="Oswald Regular"/>
                <a:cs typeface="Oswald Regular"/>
                <a:sym typeface="Oswald"/>
              </a:rPr>
              <a:t>Winners Announced</a:t>
            </a:r>
            <a:r>
              <a:rPr lang="en-US" sz="1200" dirty="0">
                <a:solidFill>
                  <a:schemeClr val="dk1"/>
                </a:solidFill>
                <a:latin typeface="Galano Grotesque" pitchFamily="2" charset="77"/>
                <a:ea typeface="Oswald Regular"/>
                <a:cs typeface="Oswald Regular"/>
                <a:sym typeface="Oswald"/>
              </a:rPr>
              <a:t>: Enter Dates Here </a:t>
            </a: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457246" y="9775658"/>
            <a:ext cx="6736702" cy="366489"/>
          </a:xfrm>
          <a:prstGeom prst="rect">
            <a:avLst/>
          </a:prstGeom>
          <a:noFill/>
          <a:ln>
            <a:noFill/>
          </a:ln>
        </p:spPr>
        <p:txBody>
          <a:bodyPr spcFirstLastPara="1" wrap="square" lIns="91425" tIns="91425" rIns="91425" bIns="91425" anchor="t" anchorCtr="0">
            <a:noAutofit/>
          </a:bodyPr>
          <a:lstStyle/>
          <a:p>
            <a:pPr algn="ctr"/>
            <a:r>
              <a:rPr lang="en-US" sz="1000" b="1" dirty="0">
                <a:solidFill>
                  <a:schemeClr val="bg1"/>
                </a:solidFill>
                <a:latin typeface="Galano Grotesque" pitchFamily="2" charset="77"/>
              </a:rPr>
              <a:t>For more information, contact your Account Representative or call 000.000.0000 </a:t>
            </a:r>
            <a:endParaRPr lang="en-US" sz="1000" dirty="0">
              <a:solidFill>
                <a:schemeClr val="bg1"/>
              </a:solidFill>
              <a:latin typeface="Galano Grotesque" pitchFamily="2" charset="77"/>
            </a:endParaRPr>
          </a:p>
        </p:txBody>
      </p:sp>
      <p:grpSp>
        <p:nvGrpSpPr>
          <p:cNvPr id="7" name="Group 6">
            <a:extLst>
              <a:ext uri="{FF2B5EF4-FFF2-40B4-BE49-F238E27FC236}">
                <a16:creationId xmlns:a16="http://schemas.microsoft.com/office/drawing/2014/main" id="{14037311-0777-EBAF-CA66-49F67DF81107}"/>
              </a:ext>
            </a:extLst>
          </p:cNvPr>
          <p:cNvGrpSpPr/>
          <p:nvPr/>
        </p:nvGrpSpPr>
        <p:grpSpPr>
          <a:xfrm>
            <a:off x="214851" y="2901346"/>
            <a:ext cx="7330610" cy="6741351"/>
            <a:chOff x="484023" y="4202611"/>
            <a:chExt cx="6878750" cy="5022872"/>
          </a:xfrm>
        </p:grpSpPr>
        <p:cxnSp>
          <p:nvCxnSpPr>
            <p:cNvPr id="23" name="Straight Connector 22">
              <a:extLst>
                <a:ext uri="{FF2B5EF4-FFF2-40B4-BE49-F238E27FC236}">
                  <a16:creationId xmlns:a16="http://schemas.microsoft.com/office/drawing/2014/main" id="{806CED2F-DCAF-0E41-BD93-3D6BEB0817F5}"/>
                </a:ext>
              </a:extLst>
            </p:cNvPr>
            <p:cNvCxnSpPr>
              <a:cxnSpLocks/>
              <a:endCxn id="24" idx="1"/>
            </p:cNvCxnSpPr>
            <p:nvPr/>
          </p:nvCxnSpPr>
          <p:spPr>
            <a:xfrm>
              <a:off x="2740779" y="4207552"/>
              <a:ext cx="42617" cy="48306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a:endCxn id="25" idx="1"/>
            </p:cNvCxnSpPr>
            <p:nvPr/>
          </p:nvCxnSpPr>
          <p:spPr>
            <a:xfrm>
              <a:off x="5000553" y="4229892"/>
              <a:ext cx="0" cy="4814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484023" y="4202611"/>
              <a:ext cx="2273796" cy="3026229"/>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Basic Package</a:t>
              </a:r>
            </a:p>
            <a:p>
              <a:endParaRPr lang="en-US" sz="400" dirty="0">
                <a:latin typeface="Galano Grotesque" pitchFamily="2" charset="77"/>
              </a:endParaRPr>
            </a:p>
            <a:p>
              <a:pPr algn="ctr"/>
              <a:r>
                <a:rPr lang="en-US" sz="1000" dirty="0">
                  <a:latin typeface="Galano Grotesque" pitchFamily="2" charset="77"/>
                </a:rPr>
                <a:t>Campaign runs for 3 weeks</a:t>
              </a:r>
            </a:p>
            <a:p>
              <a:endParaRPr lang="en-US" sz="700" dirty="0">
                <a:latin typeface="Galano Grotesque" pitchFamily="2" charset="77"/>
              </a:endParaRPr>
            </a:p>
            <a:p>
              <a:r>
                <a:rPr lang="en-US" sz="1150" b="1" dirty="0">
                  <a:latin typeface="Galano Grotesque" pitchFamily="2" charset="77"/>
                </a:rPr>
                <a:t>Digital</a:t>
              </a:r>
              <a:r>
                <a:rPr lang="en-US" sz="1150" dirty="0">
                  <a:latin typeface="Galano Grotesque" pitchFamily="2" charset="77"/>
                </a:rPr>
                <a:t>:</a:t>
              </a:r>
            </a:p>
            <a:p>
              <a:pPr marL="285750" indent="-285750">
                <a:buFont typeface="Arial" panose="020B0604020202020204" pitchFamily="34" charset="0"/>
                <a:buChar char="•"/>
              </a:pPr>
              <a:r>
                <a:rPr lang="en-US" sz="1150" dirty="0">
                  <a:latin typeface="Galano Grotesque" pitchFamily="2" charset="77"/>
                </a:rPr>
                <a:t>1 Category sponsor ad w/ link to Entrant Page</a:t>
              </a:r>
            </a:p>
            <a:p>
              <a:pPr marL="285750" indent="-285750">
                <a:buFont typeface="Arial" panose="020B0604020202020204" pitchFamily="34" charset="0"/>
                <a:buChar char="•"/>
              </a:pPr>
              <a:r>
                <a:rPr lang="en-US" sz="1150" dirty="0">
                  <a:latin typeface="Galano Grotesque"/>
                </a:rPr>
                <a:t>1 Featured Entrant ballot listing</a:t>
              </a:r>
            </a:p>
            <a:p>
              <a:pPr marL="285750" indent="-285750">
                <a:buFont typeface="Arial" panose="020B0604020202020204" pitchFamily="34" charset="0"/>
                <a:buChar char="•"/>
              </a:pPr>
              <a:r>
                <a:rPr lang="en-US" sz="1150" dirty="0">
                  <a:latin typeface="Galano Grotesque"/>
                </a:rPr>
                <a:t>Featured Entrant Page including: </a:t>
              </a: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b="1" dirty="0">
                <a:latin typeface="Galano Grotesque"/>
              </a:endParaRPr>
            </a:p>
            <a:p>
              <a:pPr marL="285750" indent="-285750">
                <a:buFont typeface="Arial" panose="020B0604020202020204" pitchFamily="34" charset="0"/>
                <a:buChar char="•"/>
              </a:pPr>
              <a:endParaRPr lang="en-US" sz="1150" dirty="0">
                <a:latin typeface="Galano Grotesque" pitchFamily="2" charset="77"/>
              </a:endParaRPr>
            </a:p>
            <a:p>
              <a:pPr marL="171450" indent="-171450">
                <a:buFont typeface="Arial" panose="020B0604020202020204" pitchFamily="34" charset="0"/>
                <a:buChar char="•"/>
              </a:pPr>
              <a:r>
                <a:rPr lang="en-US" sz="1150" dirty="0">
                  <a:latin typeface="Galano Grotesque" pitchFamily="2" charset="77"/>
                </a:rPr>
                <a:t>300x 250 ad on ballot page w/ link to Entrant Page</a:t>
              </a:r>
            </a:p>
            <a:p>
              <a:r>
                <a:rPr lang="en-US" sz="1150" b="1" dirty="0">
                  <a:latin typeface="Galano Grotesque" pitchFamily="2" charset="77"/>
                </a:rPr>
                <a:t>Mobile:</a:t>
              </a:r>
            </a:p>
            <a:p>
              <a:pPr marL="171450" indent="-171450">
                <a:buFont typeface="Arial" panose="020B0604020202020204" pitchFamily="34" charset="0"/>
                <a:buChar char="•"/>
              </a:pPr>
              <a:r>
                <a:rPr lang="en-US" sz="1150" dirty="0">
                  <a:latin typeface="Galano Grotesque" pitchFamily="2" charset="77"/>
                </a:rPr>
                <a:t>1 keyword used to capture votes via text</a:t>
              </a: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20340" y="4205283"/>
              <a:ext cx="2273796" cy="411008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Deluxe Package</a:t>
              </a:r>
            </a:p>
            <a:p>
              <a:endParaRPr lang="en-US" sz="400" dirty="0">
                <a:latin typeface="Galano Grotesque" pitchFamily="2" charset="77"/>
              </a:endParaRPr>
            </a:p>
            <a:p>
              <a:pPr algn="ctr"/>
              <a:r>
                <a:rPr lang="en-US" sz="1000" dirty="0">
                  <a:latin typeface="Galano Grotesque" pitchFamily="2" charset="77"/>
                </a:rPr>
                <a:t>Campaign runs for 3 weeks</a:t>
              </a:r>
            </a:p>
            <a:p>
              <a:endParaRPr lang="en-US" sz="700" dirty="0">
                <a:latin typeface="Galano Grotesque" pitchFamily="2" charset="77"/>
              </a:endParaRPr>
            </a:p>
            <a:p>
              <a:r>
                <a:rPr lang="en-US" sz="1150" b="1" dirty="0">
                  <a:latin typeface="Galano Grotesque" pitchFamily="2" charset="77"/>
                </a:rPr>
                <a:t>Digital</a:t>
              </a:r>
              <a:r>
                <a:rPr lang="en-US" sz="1150" dirty="0">
                  <a:latin typeface="Galano Grotesque" pitchFamily="2" charset="77"/>
                </a:rPr>
                <a:t>:</a:t>
              </a:r>
            </a:p>
            <a:p>
              <a:pPr marL="285750" indent="-285750">
                <a:buFont typeface="Arial" panose="020B0604020202020204" pitchFamily="34" charset="0"/>
                <a:buChar char="•"/>
              </a:pPr>
              <a:r>
                <a:rPr lang="en-US" sz="1150" dirty="0">
                  <a:latin typeface="Galano Grotesque" pitchFamily="2" charset="77"/>
                </a:rPr>
                <a:t>Up to 3 Category sponsor ads w/ link to Entrant Page</a:t>
              </a:r>
            </a:p>
            <a:p>
              <a:pPr marL="285750" indent="-285750">
                <a:buFont typeface="Arial" panose="020B0604020202020204" pitchFamily="34" charset="0"/>
                <a:buChar char="•"/>
              </a:pPr>
              <a:r>
                <a:rPr lang="en-US" sz="1150" dirty="0">
                  <a:latin typeface="Galano Grotesque"/>
                </a:rPr>
                <a:t>Up to 3 Featured Entrant ballot listings</a:t>
              </a:r>
            </a:p>
            <a:p>
              <a:pPr marL="285750" indent="-285750">
                <a:buFont typeface="Arial" panose="020B0604020202020204" pitchFamily="34" charset="0"/>
                <a:buChar char="•"/>
              </a:pPr>
              <a:r>
                <a:rPr lang="en-US" sz="1150" dirty="0">
                  <a:latin typeface="Galano Grotesque"/>
                </a:rPr>
                <a:t>Featured Entrant Page including: </a:t>
              </a: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a:endParaRPr>
            </a:p>
            <a:p>
              <a:pPr marL="285750" indent="-285750">
                <a:buFont typeface="Arial" panose="020B0604020202020204" pitchFamily="34" charset="0"/>
                <a:buChar char="•"/>
              </a:pPr>
              <a:endParaRPr lang="en-US" sz="1150" dirty="0">
                <a:latin typeface="Galano Grotesque" pitchFamily="2" charset="77"/>
              </a:endParaRPr>
            </a:p>
            <a:p>
              <a:pPr marL="171450" indent="-171450">
                <a:buFont typeface="Arial" panose="020B0604020202020204" pitchFamily="34" charset="0"/>
                <a:buChar char="•"/>
              </a:pPr>
              <a:endParaRPr lang="en-US" sz="200" dirty="0">
                <a:latin typeface="Galano Grotesque" pitchFamily="2" charset="77"/>
              </a:endParaRPr>
            </a:p>
            <a:p>
              <a:pPr marL="171450" indent="-171450">
                <a:buFont typeface="Arial" panose="020B0604020202020204" pitchFamily="34" charset="0"/>
                <a:buChar char="•"/>
              </a:pPr>
              <a:r>
                <a:rPr lang="en-US" sz="1150" dirty="0">
                  <a:latin typeface="Galano Grotesque" pitchFamily="2" charset="77"/>
                </a:rPr>
                <a:t>300x 250 ad on ballot page</a:t>
              </a:r>
            </a:p>
            <a:p>
              <a:r>
                <a:rPr lang="en-US" sz="1150" b="1" dirty="0">
                  <a:latin typeface="Galano Grotesque" pitchFamily="2" charset="77"/>
                </a:rPr>
                <a:t>Mobile:</a:t>
              </a:r>
            </a:p>
            <a:p>
              <a:pPr marL="171450" indent="-171450">
                <a:buFont typeface="Arial" panose="020B0604020202020204" pitchFamily="34" charset="0"/>
                <a:buChar char="•"/>
              </a:pPr>
              <a:r>
                <a:rPr lang="en-US" sz="1150" dirty="0">
                  <a:latin typeface="Galano Grotesque" pitchFamily="2" charset="77"/>
                </a:rPr>
                <a:t>Up to 3 keywords used to capture votes via text</a:t>
              </a:r>
            </a:p>
            <a:p>
              <a:r>
                <a:rPr lang="en-US" sz="1150" b="1" dirty="0">
                  <a:solidFill>
                    <a:schemeClr val="dk1"/>
                  </a:solidFill>
                  <a:latin typeface="Galano Grotesque" pitchFamily="2" charset="77"/>
                  <a:ea typeface="Oswald Regular"/>
                  <a:cs typeface="Oswald Regular"/>
                  <a:sym typeface="Oswald"/>
                </a:rPr>
                <a:t>Print</a:t>
              </a:r>
              <a:r>
                <a:rPr lang="en-US" sz="115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150" dirty="0">
                  <a:latin typeface="Galano Grotesque" pitchFamily="2" charset="77"/>
                </a:rPr>
                <a:t>Quarter-page full color ”Vote for Us" ad</a:t>
              </a:r>
              <a:endParaRPr lang="en-US" sz="1150" b="1" dirty="0">
                <a:solidFill>
                  <a:schemeClr val="dk1"/>
                </a:solidFill>
                <a:latin typeface="Galano Grotesque" pitchFamily="2" charset="77"/>
                <a:ea typeface="Oswald"/>
                <a:cs typeface="Oswald"/>
                <a:sym typeface="Oswald"/>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20083" y="4209580"/>
              <a:ext cx="2342690" cy="4076332"/>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Premium Package</a:t>
              </a:r>
            </a:p>
            <a:p>
              <a:endParaRPr lang="en-US" sz="400" dirty="0">
                <a:latin typeface="Galano Grotesque" pitchFamily="2" charset="77"/>
              </a:endParaRPr>
            </a:p>
            <a:p>
              <a:pPr algn="ctr"/>
              <a:r>
                <a:rPr lang="en-US" sz="1000" dirty="0">
                  <a:latin typeface="Galano Grotesque" pitchFamily="2" charset="77"/>
                </a:rPr>
                <a:t>Campaign runs for 3 weeks</a:t>
              </a:r>
            </a:p>
            <a:p>
              <a:endParaRPr lang="en-US" sz="700" dirty="0">
                <a:latin typeface="Galano Grotesque" pitchFamily="2" charset="77"/>
              </a:endParaRPr>
            </a:p>
            <a:p>
              <a:r>
                <a:rPr lang="en-US" sz="1150" b="1" dirty="0">
                  <a:latin typeface="Galano Grotesque" pitchFamily="2" charset="77"/>
                </a:rPr>
                <a:t>Digital</a:t>
              </a:r>
              <a:r>
                <a:rPr lang="en-US" sz="1150" dirty="0">
                  <a:latin typeface="Galano Grotesque" pitchFamily="2" charset="77"/>
                </a:rPr>
                <a:t>:</a:t>
              </a:r>
            </a:p>
            <a:p>
              <a:pPr marL="285750" indent="-285750">
                <a:buFont typeface="Arial" panose="020B0604020202020204" pitchFamily="34" charset="0"/>
                <a:buChar char="•"/>
              </a:pPr>
              <a:r>
                <a:rPr lang="en-US" sz="1150" dirty="0">
                  <a:latin typeface="Galano Grotesque" pitchFamily="2" charset="77"/>
                </a:rPr>
                <a:t>1 Groups Page ad (Ballot home page)</a:t>
              </a:r>
            </a:p>
            <a:p>
              <a:pPr marL="285750" indent="-285750">
                <a:buFont typeface="Arial" panose="020B0604020202020204" pitchFamily="34" charset="0"/>
                <a:buChar char="•"/>
              </a:pPr>
              <a:r>
                <a:rPr lang="en-US" sz="1150" dirty="0">
                  <a:latin typeface="Galano Grotesque" pitchFamily="2" charset="77"/>
                </a:rPr>
                <a:t>1 Group sponsorship</a:t>
              </a:r>
            </a:p>
            <a:p>
              <a:pPr marL="285750" indent="-285750">
                <a:buFont typeface="Arial" panose="020B0604020202020204" pitchFamily="34" charset="0"/>
                <a:buChar char="•"/>
              </a:pPr>
              <a:r>
                <a:rPr lang="en-US" sz="1150" dirty="0">
                  <a:latin typeface="Galano Grotesque" pitchFamily="2" charset="77"/>
                </a:rPr>
                <a:t>1 Category Interstitial ad</a:t>
              </a:r>
            </a:p>
            <a:p>
              <a:pPr marL="285750" indent="-285750">
                <a:buFont typeface="Arial" panose="020B0604020202020204" pitchFamily="34" charset="0"/>
                <a:buChar char="•"/>
              </a:pPr>
              <a:r>
                <a:rPr lang="en-US" sz="1150" dirty="0">
                  <a:latin typeface="Galano Grotesque" pitchFamily="2" charset="77"/>
                </a:rPr>
                <a:t>Up to 5 Category sponsor ads w/ link to Entrant Page</a:t>
              </a:r>
            </a:p>
            <a:p>
              <a:pPr marL="285750" indent="-285750">
                <a:buFont typeface="Arial" panose="020B0604020202020204" pitchFamily="34" charset="0"/>
                <a:buChar char="•"/>
              </a:pPr>
              <a:r>
                <a:rPr lang="en-US" sz="1150" dirty="0">
                  <a:latin typeface="Galano Grotesque"/>
                </a:rPr>
                <a:t>Up to 5 Featured Entrant ballot listings</a:t>
              </a:r>
              <a:endParaRPr lang="en-US" sz="1150" dirty="0">
                <a:latin typeface="Galano Grotesque" pitchFamily="2" charset="77"/>
              </a:endParaRPr>
            </a:p>
            <a:p>
              <a:pPr marL="285750" indent="-285750">
                <a:buFont typeface="Arial" panose="020B0604020202020204" pitchFamily="34" charset="0"/>
                <a:buChar char="•"/>
              </a:pPr>
              <a:r>
                <a:rPr lang="en-US" sz="1150" dirty="0">
                  <a:latin typeface="Galano Grotesque" pitchFamily="2" charset="77"/>
                </a:rPr>
                <a:t>Featured Entrant Page (see Deluxe package for details)</a:t>
              </a:r>
              <a:endParaRPr lang="en-US" sz="1150" dirty="0">
                <a:latin typeface="Galano Grotesque"/>
              </a:endParaRPr>
            </a:p>
            <a:p>
              <a:pPr marL="285750" indent="-285750">
                <a:buFont typeface="Arial" panose="020B0604020202020204" pitchFamily="34" charset="0"/>
                <a:buChar char="•"/>
              </a:pPr>
              <a:r>
                <a:rPr lang="en-US" sz="1150" dirty="0">
                  <a:latin typeface="Galano Grotesque"/>
                </a:rPr>
                <a:t>300x 250 ad on ballot page</a:t>
              </a:r>
            </a:p>
            <a:p>
              <a:r>
                <a:rPr lang="en-US" sz="1150" b="1" dirty="0">
                  <a:latin typeface="Galano Grotesque" pitchFamily="2" charset="77"/>
                </a:rPr>
                <a:t>Mobile:</a:t>
              </a:r>
            </a:p>
            <a:p>
              <a:pPr marL="171450" indent="-171450">
                <a:buFont typeface="Arial" panose="020B0604020202020204" pitchFamily="34" charset="0"/>
                <a:buChar char="•"/>
              </a:pPr>
              <a:r>
                <a:rPr lang="en-US" sz="1150" dirty="0">
                  <a:latin typeface="Galano Grotesque" pitchFamily="2" charset="77"/>
                </a:rPr>
                <a:t>Up to 5 keywords used to capture votes via text</a:t>
              </a:r>
              <a:endParaRPr lang="en-US" sz="1150" b="1" dirty="0">
                <a:solidFill>
                  <a:schemeClr val="dk1"/>
                </a:solidFill>
                <a:latin typeface="Galano Grotesque" pitchFamily="2" charset="77"/>
                <a:ea typeface="Oswald Regular"/>
                <a:cs typeface="Oswald Regular"/>
                <a:sym typeface="Oswald"/>
              </a:endParaRPr>
            </a:p>
            <a:p>
              <a:r>
                <a:rPr lang="en-US" sz="1150" b="1" dirty="0">
                  <a:solidFill>
                    <a:schemeClr val="dk1"/>
                  </a:solidFill>
                  <a:latin typeface="Galano Grotesque" pitchFamily="2" charset="77"/>
                  <a:ea typeface="Oswald Regular"/>
                  <a:cs typeface="Oswald Regular"/>
                  <a:sym typeface="Oswald"/>
                </a:rPr>
                <a:t>Print</a:t>
              </a:r>
              <a:r>
                <a:rPr lang="en-US" sz="1150" dirty="0">
                  <a:solidFill>
                    <a:schemeClr val="dk1"/>
                  </a:solidFill>
                  <a:latin typeface="Galano Grotesque" pitchFamily="2" charset="77"/>
                  <a:ea typeface="Oswald Regular"/>
                  <a:cs typeface="Oswald Regular"/>
                  <a:sym typeface="Oswald"/>
                </a:rPr>
                <a:t>:</a:t>
              </a:r>
            </a:p>
            <a:p>
              <a:pPr marL="285750" indent="-285750">
                <a:buFont typeface="Arial" panose="020B0604020202020204" pitchFamily="34" charset="0"/>
                <a:buChar char="•"/>
              </a:pPr>
              <a:r>
                <a:rPr lang="en-US" sz="1150" dirty="0">
                  <a:latin typeface="Galano Grotesque"/>
                </a:rPr>
                <a:t>Half-page full color ”Vote for Us" ad</a:t>
              </a:r>
            </a:p>
            <a:p>
              <a:r>
                <a:rPr lang="en-US" sz="1150" b="1" dirty="0">
                  <a:latin typeface="Galano Grotesque"/>
                </a:rPr>
                <a:t>Email</a:t>
              </a:r>
              <a:r>
                <a:rPr lang="en-US" sz="1150" dirty="0">
                  <a:latin typeface="Galano Grotesque"/>
                </a:rPr>
                <a:t>:</a:t>
              </a:r>
            </a:p>
            <a:p>
              <a:pPr marL="171450" indent="-171450">
                <a:buFont typeface="Arial" panose="020B0604020202020204" pitchFamily="34" charset="0"/>
                <a:buChar char="•"/>
              </a:pPr>
              <a:r>
                <a:rPr lang="en-US" sz="1150" dirty="0">
                  <a:latin typeface="Galano Grotesque"/>
                </a:rPr>
                <a:t>"Vote for Us" ad in Daily Headlines Newsletter 1x during voting round</a:t>
              </a:r>
            </a:p>
            <a:p>
              <a:pPr marL="171450" indent="-171450">
                <a:buFont typeface="Arial" panose="020B0604020202020204" pitchFamily="34" charset="0"/>
                <a:buChar char="•"/>
              </a:pPr>
              <a:r>
                <a:rPr lang="en-US" sz="1150" dirty="0">
                  <a:latin typeface="Galano Grotesque"/>
                </a:rPr>
                <a:t>Your logo on "Time to Vote" email to our promotional list 1x during voting round</a:t>
              </a:r>
              <a:br>
                <a:rPr lang="en-US" sz="1100" dirty="0">
                  <a:latin typeface="Galano Grotesque" pitchFamily="2" charset="77"/>
                </a:rPr>
              </a:br>
              <a:endParaRPr lang="en-US" sz="1100" b="1" dirty="0">
                <a:solidFill>
                  <a:schemeClr val="dk1"/>
                </a:solidFill>
                <a:latin typeface="Galano Grotesque" pitchFamily="2" charset="77"/>
                <a:ea typeface="Oswald"/>
                <a:cs typeface="Oswald"/>
                <a:sym typeface="Oswald"/>
              </a:endParaRPr>
            </a:p>
          </p:txBody>
        </p:sp>
        <p:sp>
          <p:nvSpPr>
            <p:cNvPr id="22" name="Google Shape;61;p14">
              <a:extLst>
                <a:ext uri="{FF2B5EF4-FFF2-40B4-BE49-F238E27FC236}">
                  <a16:creationId xmlns:a16="http://schemas.microsoft.com/office/drawing/2014/main" id="{63FDC783-4C2A-3F4D-9687-897687BFAB11}"/>
                </a:ext>
              </a:extLst>
            </p:cNvPr>
            <p:cNvSpPr txBox="1"/>
            <p:nvPr/>
          </p:nvSpPr>
          <p:spPr>
            <a:xfrm>
              <a:off x="521329" y="8862827"/>
              <a:ext cx="2258859"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$999</a:t>
              </a:r>
            </a:p>
          </p:txBody>
        </p:sp>
        <p:sp>
          <p:nvSpPr>
            <p:cNvPr id="24" name="Google Shape;61;p14">
              <a:extLst>
                <a:ext uri="{FF2B5EF4-FFF2-40B4-BE49-F238E27FC236}">
                  <a16:creationId xmlns:a16="http://schemas.microsoft.com/office/drawing/2014/main" id="{8CC03E6C-52D2-2847-8DC5-FFCC4F1E6D22}"/>
                </a:ext>
              </a:extLst>
            </p:cNvPr>
            <p:cNvSpPr txBox="1"/>
            <p:nvPr/>
          </p:nvSpPr>
          <p:spPr>
            <a:xfrm>
              <a:off x="2783397" y="8856908"/>
              <a:ext cx="2220075"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$1,500</a:t>
              </a:r>
            </a:p>
          </p:txBody>
        </p:sp>
        <p:sp>
          <p:nvSpPr>
            <p:cNvPr id="25" name="Google Shape;61;p14">
              <a:extLst>
                <a:ext uri="{FF2B5EF4-FFF2-40B4-BE49-F238E27FC236}">
                  <a16:creationId xmlns:a16="http://schemas.microsoft.com/office/drawing/2014/main" id="{0067E537-F066-0849-A8E1-DDC756A53755}"/>
                </a:ext>
              </a:extLst>
            </p:cNvPr>
            <p:cNvSpPr txBox="1"/>
            <p:nvPr/>
          </p:nvSpPr>
          <p:spPr>
            <a:xfrm>
              <a:off x="5000553" y="8862827"/>
              <a:ext cx="2362220" cy="362656"/>
            </a:xfrm>
            <a:prstGeom prst="rect">
              <a:avLst/>
            </a:prstGeom>
            <a:noFill/>
            <a:ln>
              <a:noFill/>
            </a:ln>
          </p:spPr>
          <p:txBody>
            <a:bodyPr spcFirstLastPara="1" wrap="square" lIns="91425" tIns="91425" rIns="91425" bIns="91425" anchor="t" anchorCtr="0">
              <a:noAutofit/>
            </a:bodyPr>
            <a:lstStyle/>
            <a:p>
              <a:pPr algn="ctr"/>
              <a:r>
                <a:rPr lang="en-US" sz="1500" b="1" dirty="0">
                  <a:solidFill>
                    <a:schemeClr val="dk1"/>
                  </a:solidFill>
                  <a:latin typeface="Galano Grotesque" pitchFamily="2" charset="77"/>
                  <a:ea typeface="Oswald"/>
                  <a:cs typeface="Oswald"/>
                  <a:sym typeface="Oswald"/>
                </a:rPr>
                <a:t>INVESTMENT: $2,350</a:t>
              </a:r>
            </a:p>
          </p:txBody>
        </p:sp>
      </p:grpSp>
      <p:sp>
        <p:nvSpPr>
          <p:cNvPr id="13" name="Rounded Rectangle 12">
            <a:extLst>
              <a:ext uri="{FF2B5EF4-FFF2-40B4-BE49-F238E27FC236}">
                <a16:creationId xmlns:a16="http://schemas.microsoft.com/office/drawing/2014/main" id="{DAEB09B9-58AE-9FE4-F613-A603820B2B2C}"/>
              </a:ext>
            </a:extLst>
          </p:cNvPr>
          <p:cNvSpPr/>
          <p:nvPr/>
        </p:nvSpPr>
        <p:spPr>
          <a:xfrm>
            <a:off x="564147" y="811707"/>
            <a:ext cx="1746504" cy="990566"/>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ea typeface="Oswald"/>
                <a:cs typeface="Oswald"/>
                <a:sym typeface="Oswald"/>
              </a:rPr>
              <a:t>Your</a:t>
            </a:r>
          </a:p>
          <a:p>
            <a:pPr algn="ctr"/>
            <a:r>
              <a:rPr lang="en-US" sz="2000" b="1" dirty="0">
                <a:solidFill>
                  <a:schemeClr val="bg1"/>
                </a:solidFill>
                <a:latin typeface="Galano Grotesque" pitchFamily="2" charset="77"/>
                <a:ea typeface="Oswald"/>
                <a:cs typeface="Oswald"/>
                <a:sym typeface="Oswald"/>
              </a:rPr>
              <a:t>Logo</a:t>
            </a:r>
          </a:p>
          <a:p>
            <a:pPr algn="ctr"/>
            <a:r>
              <a:rPr lang="en-US" sz="2000" b="1" dirty="0">
                <a:solidFill>
                  <a:schemeClr val="bg1"/>
                </a:solidFill>
                <a:latin typeface="Galano Grotesque" pitchFamily="2" charset="77"/>
                <a:ea typeface="Oswald"/>
                <a:cs typeface="Oswald"/>
                <a:sym typeface="Oswald"/>
              </a:rPr>
              <a:t>Here</a:t>
            </a:r>
          </a:p>
        </p:txBody>
      </p:sp>
      <p:sp>
        <p:nvSpPr>
          <p:cNvPr id="16" name="Rounded Rectangle 15">
            <a:extLst>
              <a:ext uri="{FF2B5EF4-FFF2-40B4-BE49-F238E27FC236}">
                <a16:creationId xmlns:a16="http://schemas.microsoft.com/office/drawing/2014/main" id="{CE13A7E4-BBCF-8339-E2BD-A4CC8015B64C}"/>
              </a:ext>
            </a:extLst>
          </p:cNvPr>
          <p:cNvSpPr/>
          <p:nvPr/>
        </p:nvSpPr>
        <p:spPr>
          <a:xfrm>
            <a:off x="216922" y="4654640"/>
            <a:ext cx="2302641" cy="1731097"/>
          </a:xfrm>
          <a:prstGeom prst="round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Clr>
                <a:srgbClr val="2574DB"/>
              </a:buClr>
              <a:buFont typeface="Arial" panose="020B0604020202020204" pitchFamily="34" charset="0"/>
              <a:buChar char="•"/>
            </a:pPr>
            <a:r>
              <a:rPr lang="en-US" sz="1000" dirty="0">
                <a:solidFill>
                  <a:schemeClr val="accent2"/>
                </a:solidFill>
                <a:latin typeface="Galano Grotesque"/>
              </a:rPr>
              <a:t>Unique URL</a:t>
            </a:r>
          </a:p>
          <a:p>
            <a:pPr marL="171450" indent="-171450">
              <a:buClr>
                <a:srgbClr val="2574DB"/>
              </a:buClr>
              <a:buFont typeface="Arial" panose="020B0604020202020204" pitchFamily="34" charset="0"/>
              <a:buChar char="•"/>
            </a:pPr>
            <a:r>
              <a:rPr lang="en-US" sz="1000" dirty="0">
                <a:solidFill>
                  <a:schemeClr val="accent2"/>
                </a:solidFill>
                <a:latin typeface="Galano Grotesque"/>
              </a:rPr>
              <a:t>728x90 Entrant Page Ad</a:t>
            </a:r>
          </a:p>
          <a:p>
            <a:pPr marL="171450" indent="-171450">
              <a:buClr>
                <a:srgbClr val="2574DB"/>
              </a:buClr>
              <a:buFont typeface="Arial" panose="020B0604020202020204" pitchFamily="34" charset="0"/>
              <a:buChar char="•"/>
            </a:pPr>
            <a:r>
              <a:rPr lang="en-US" sz="1000" dirty="0">
                <a:solidFill>
                  <a:schemeClr val="accent2"/>
                </a:solidFill>
                <a:latin typeface="Galano Grotesque"/>
              </a:rPr>
              <a:t>Prevalent Vote/Share Buttons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Main Image/Video</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Logo</a:t>
            </a:r>
            <a:endParaRPr lang="en-US" sz="1000" dirty="0">
              <a:solidFill>
                <a:schemeClr val="accent2"/>
              </a:solidFill>
              <a:latin typeface="Galano Grotesque" pitchFamily="2" charset="77"/>
              <a:sym typeface="Oswald"/>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Google Maps &amp; Multiple Locations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Page Image Gallery</a:t>
            </a:r>
          </a:p>
          <a:p>
            <a:pPr marL="171450" indent="-171450">
              <a:buClr>
                <a:srgbClr val="2574DB"/>
              </a:buClr>
              <a:buFont typeface="Arial" panose="020B0604020202020204" pitchFamily="34" charset="0"/>
              <a:buChar char="•"/>
            </a:pPr>
            <a:r>
              <a:rPr lang="en-US" sz="1000" dirty="0">
                <a:solidFill>
                  <a:schemeClr val="accent2"/>
                </a:solidFill>
                <a:latin typeface="Galano Grotesque"/>
              </a:rPr>
              <a:t>Description, Phone #, Website, Social Links </a:t>
            </a:r>
          </a:p>
        </p:txBody>
      </p:sp>
      <p:sp>
        <p:nvSpPr>
          <p:cNvPr id="33" name="Rounded Rectangle 32">
            <a:extLst>
              <a:ext uri="{FF2B5EF4-FFF2-40B4-BE49-F238E27FC236}">
                <a16:creationId xmlns:a16="http://schemas.microsoft.com/office/drawing/2014/main" id="{F08A684C-9D8B-FAA6-64CC-5A97A8EBC9DC}"/>
              </a:ext>
            </a:extLst>
          </p:cNvPr>
          <p:cNvSpPr/>
          <p:nvPr/>
        </p:nvSpPr>
        <p:spPr>
          <a:xfrm>
            <a:off x="2590117" y="4654640"/>
            <a:ext cx="2348846" cy="1941294"/>
          </a:xfrm>
          <a:prstGeom prst="round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Clr>
                <a:srgbClr val="2574DB"/>
              </a:buClr>
              <a:buFont typeface="Arial" panose="020B0604020202020204" pitchFamily="34" charset="0"/>
              <a:buChar char="•"/>
            </a:pPr>
            <a:r>
              <a:rPr lang="en-US" sz="1000" b="1" dirty="0">
                <a:solidFill>
                  <a:schemeClr val="accent2"/>
                </a:solidFill>
                <a:latin typeface="Galano Grotesque" pitchFamily="2" charset="77"/>
                <a:ea typeface="Oswald Regular"/>
                <a:cs typeface="Oswald Regular"/>
                <a:sym typeface="Oswald"/>
              </a:rPr>
              <a:t>Vote in Other Categories</a:t>
            </a:r>
            <a:endParaRPr lang="en-US" sz="1000" b="1" dirty="0">
              <a:solidFill>
                <a:schemeClr val="accent2"/>
              </a:solidFill>
              <a:latin typeface="Galano Grotesque"/>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Unique URL</a:t>
            </a:r>
          </a:p>
          <a:p>
            <a:pPr marL="171450" indent="-171450">
              <a:buClr>
                <a:srgbClr val="2574DB"/>
              </a:buClr>
              <a:buFont typeface="Arial" panose="020B0604020202020204" pitchFamily="34" charset="0"/>
              <a:buChar char="•"/>
            </a:pPr>
            <a:r>
              <a:rPr lang="en-US" sz="1000" dirty="0">
                <a:solidFill>
                  <a:schemeClr val="accent2"/>
                </a:solidFill>
                <a:latin typeface="Galano Grotesque"/>
              </a:rPr>
              <a:t>728x90 Entrant Page Ad</a:t>
            </a:r>
          </a:p>
          <a:p>
            <a:pPr marL="171450" indent="-171450">
              <a:buClr>
                <a:srgbClr val="2574DB"/>
              </a:buClr>
              <a:buFont typeface="Arial" panose="020B0604020202020204" pitchFamily="34" charset="0"/>
              <a:buChar char="•"/>
            </a:pPr>
            <a:r>
              <a:rPr lang="en-US" sz="1000" dirty="0">
                <a:solidFill>
                  <a:schemeClr val="accent2"/>
                </a:solidFill>
                <a:latin typeface="Galano Grotesque"/>
              </a:rPr>
              <a:t>Prevalent Vote/Share Buttons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Main Image/Video</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Logo</a:t>
            </a:r>
            <a:endParaRPr lang="en-US" sz="1000" dirty="0">
              <a:solidFill>
                <a:schemeClr val="accent2"/>
              </a:solidFill>
              <a:latin typeface="Galano Grotesque" pitchFamily="2" charset="77"/>
              <a:sym typeface="Oswald"/>
            </a:endParaRPr>
          </a:p>
          <a:p>
            <a:pPr marL="171450" indent="-171450">
              <a:buClr>
                <a:srgbClr val="2574DB"/>
              </a:buClr>
              <a:buFont typeface="Arial" panose="020B0604020202020204" pitchFamily="34" charset="0"/>
              <a:buChar char="•"/>
            </a:pPr>
            <a:r>
              <a:rPr lang="en-US" sz="1000" dirty="0">
                <a:solidFill>
                  <a:schemeClr val="accent2"/>
                </a:solidFill>
                <a:latin typeface="Galano Grotesque"/>
              </a:rPr>
              <a:t>Google Maps &amp; Multiple Locations</a:t>
            </a:r>
          </a:p>
          <a:p>
            <a:pPr marL="171450" indent="-171450">
              <a:buClr>
                <a:srgbClr val="2574DB"/>
              </a:buClr>
              <a:buFont typeface="Arial" panose="020B0604020202020204" pitchFamily="34" charset="0"/>
              <a:buChar char="•"/>
            </a:pPr>
            <a:r>
              <a:rPr lang="en-US" sz="1000" dirty="0">
                <a:solidFill>
                  <a:schemeClr val="accent2"/>
                </a:solidFill>
                <a:latin typeface="Galano Grotesque"/>
              </a:rPr>
              <a:t>Entrant Page Image Gallery</a:t>
            </a:r>
          </a:p>
          <a:p>
            <a:pPr marL="171450" indent="-171450">
              <a:buClr>
                <a:srgbClr val="2574DB"/>
              </a:buClr>
              <a:buFont typeface="Arial" panose="020B0604020202020204" pitchFamily="34" charset="0"/>
              <a:buChar char="•"/>
            </a:pPr>
            <a:r>
              <a:rPr lang="en-US" sz="1000" dirty="0">
                <a:solidFill>
                  <a:schemeClr val="accent2"/>
                </a:solidFill>
                <a:latin typeface="Galano Grotesque"/>
              </a:rPr>
              <a:t>Description, Phone #, Website, Social Links </a:t>
            </a:r>
          </a:p>
        </p:txBody>
      </p:sp>
      <p:sp>
        <p:nvSpPr>
          <p:cNvPr id="2" name="Rounded Rectangle 1">
            <a:extLst>
              <a:ext uri="{FF2B5EF4-FFF2-40B4-BE49-F238E27FC236}">
                <a16:creationId xmlns:a16="http://schemas.microsoft.com/office/drawing/2014/main" id="{5E533608-6290-9B7C-F0A6-145B03D1B171}"/>
              </a:ext>
            </a:extLst>
          </p:cNvPr>
          <p:cNvSpPr/>
          <p:nvPr/>
        </p:nvSpPr>
        <p:spPr>
          <a:xfrm>
            <a:off x="3880156" y="1687488"/>
            <a:ext cx="3475383" cy="1165739"/>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Galano Grotesque" pitchFamily="2" charset="77"/>
                <a:ea typeface="Oswald"/>
                <a:cs typeface="Oswald"/>
                <a:sym typeface="Oswald"/>
              </a:rPr>
              <a:t>Audience Stats</a:t>
            </a:r>
          </a:p>
          <a:p>
            <a:r>
              <a:rPr lang="en-US" sz="1300" dirty="0">
                <a:solidFill>
                  <a:schemeClr val="bg1"/>
                </a:solidFill>
                <a:latin typeface="Galano Grotesque" pitchFamily="2" charset="77"/>
                <a:ea typeface="Oswald Regular"/>
                <a:cs typeface="Oswald Regular"/>
                <a:sym typeface="Oswald"/>
              </a:rPr>
              <a:t>Nominations: </a:t>
            </a:r>
          </a:p>
          <a:p>
            <a:r>
              <a:rPr lang="en-US" sz="1300" dirty="0">
                <a:solidFill>
                  <a:schemeClr val="bg1"/>
                </a:solidFill>
                <a:latin typeface="Galano Grotesque" pitchFamily="2" charset="77"/>
                <a:ea typeface="Oswald Regular"/>
                <a:cs typeface="Oswald Regular"/>
                <a:sym typeface="Oswald"/>
              </a:rPr>
              <a:t>Votes:</a:t>
            </a:r>
          </a:p>
          <a:p>
            <a:r>
              <a:rPr lang="en-US" sz="1300" dirty="0">
                <a:solidFill>
                  <a:schemeClr val="bg1"/>
                </a:solidFill>
                <a:latin typeface="Galano Grotesque" pitchFamily="2" charset="77"/>
                <a:ea typeface="Oswald Regular"/>
                <a:cs typeface="Oswald Regular"/>
                <a:sym typeface="Oswald"/>
              </a:rPr>
              <a:t>Users</a:t>
            </a:r>
          </a:p>
          <a:p>
            <a:r>
              <a:rPr lang="en-US" sz="1300" dirty="0">
                <a:solidFill>
                  <a:schemeClr val="bg1"/>
                </a:solidFill>
                <a:latin typeface="Galano Grotesque" pitchFamily="2" charset="77"/>
                <a:ea typeface="Oswald Regular"/>
                <a:cs typeface="Oswald Regular"/>
                <a:sym typeface="Oswald"/>
              </a:rPr>
              <a:t>Page Views: </a:t>
            </a:r>
          </a:p>
        </p:txBody>
      </p:sp>
      <p:sp>
        <p:nvSpPr>
          <p:cNvPr id="3" name="Rounded Rectangle 2">
            <a:extLst>
              <a:ext uri="{FF2B5EF4-FFF2-40B4-BE49-F238E27FC236}">
                <a16:creationId xmlns:a16="http://schemas.microsoft.com/office/drawing/2014/main" id="{D0C2D256-F876-9D7E-54AC-845ABCE0B416}"/>
              </a:ext>
            </a:extLst>
          </p:cNvPr>
          <p:cNvSpPr/>
          <p:nvPr/>
        </p:nvSpPr>
        <p:spPr>
          <a:xfrm>
            <a:off x="336178" y="7785847"/>
            <a:ext cx="2133736" cy="882868"/>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200" dirty="0">
              <a:latin typeface="Galano Grotesque" pitchFamily="2" charset="77"/>
            </a:endParaRPr>
          </a:p>
        </p:txBody>
      </p:sp>
      <p:sp>
        <p:nvSpPr>
          <p:cNvPr id="4" name="Google Shape;61;p14">
            <a:extLst>
              <a:ext uri="{FF2B5EF4-FFF2-40B4-BE49-F238E27FC236}">
                <a16:creationId xmlns:a16="http://schemas.microsoft.com/office/drawing/2014/main" id="{5ABB1F54-96F1-92E7-1320-F67B90F4C432}"/>
              </a:ext>
            </a:extLst>
          </p:cNvPr>
          <p:cNvSpPr txBox="1"/>
          <p:nvPr/>
        </p:nvSpPr>
        <p:spPr>
          <a:xfrm>
            <a:off x="787631" y="7785847"/>
            <a:ext cx="1728229" cy="882868"/>
          </a:xfrm>
          <a:prstGeom prst="rect">
            <a:avLst/>
          </a:prstGeom>
          <a:noFill/>
          <a:ln>
            <a:noFill/>
          </a:ln>
        </p:spPr>
        <p:txBody>
          <a:bodyPr spcFirstLastPara="1" wrap="square" lIns="91425" tIns="91425" rIns="91425" bIns="91425" anchor="t" anchorCtr="0">
            <a:noAutofit/>
          </a:bodyPr>
          <a:lstStyle/>
          <a:p>
            <a:r>
              <a:rPr lang="en-US" sz="1150" b="1" dirty="0">
                <a:solidFill>
                  <a:schemeClr val="bg1"/>
                </a:solidFill>
                <a:latin typeface="Galano Grotesque" pitchFamily="2" charset="77"/>
              </a:rPr>
              <a:t>YES, I’M INTERESTED IN ADVERTISING </a:t>
            </a:r>
          </a:p>
          <a:p>
            <a:r>
              <a:rPr lang="en-US" sz="1150" b="1" dirty="0">
                <a:solidFill>
                  <a:schemeClr val="bg1"/>
                </a:solidFill>
                <a:latin typeface="Galano Grotesque" pitchFamily="2" charset="77"/>
              </a:rPr>
              <a:t>IN THE </a:t>
            </a:r>
          </a:p>
          <a:p>
            <a:r>
              <a:rPr lang="en-US" sz="1150" b="1" dirty="0">
                <a:solidFill>
                  <a:schemeClr val="bg1"/>
                </a:solidFill>
                <a:latin typeface="Galano Grotesque" pitchFamily="2" charset="77"/>
              </a:rPr>
              <a:t>WINNERS’ ROUND </a:t>
            </a:r>
            <a:endParaRPr lang="en-US" sz="1150" dirty="0">
              <a:solidFill>
                <a:schemeClr val="bg1"/>
              </a:solidFill>
              <a:latin typeface="Galano Grotesque" pitchFamily="2" charset="77"/>
            </a:endParaRPr>
          </a:p>
        </p:txBody>
      </p:sp>
      <p:sp>
        <p:nvSpPr>
          <p:cNvPr id="8" name="Rectangle 7">
            <a:extLst>
              <a:ext uri="{FF2B5EF4-FFF2-40B4-BE49-F238E27FC236}">
                <a16:creationId xmlns:a16="http://schemas.microsoft.com/office/drawing/2014/main" id="{965F58BA-7300-B71E-9E61-F0D86E15AB3F}"/>
              </a:ext>
            </a:extLst>
          </p:cNvPr>
          <p:cNvSpPr>
            <a:spLocks noChangeAspect="1"/>
          </p:cNvSpPr>
          <p:nvPr/>
        </p:nvSpPr>
        <p:spPr>
          <a:xfrm>
            <a:off x="475696" y="8090121"/>
            <a:ext cx="264246" cy="27432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88980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265384" y="1348385"/>
            <a:ext cx="21327"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3964933" y="1327793"/>
            <a:ext cx="0" cy="62972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87162" y="1327791"/>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Google Shape;61;p14">
            <a:extLst>
              <a:ext uri="{FF2B5EF4-FFF2-40B4-BE49-F238E27FC236}">
                <a16:creationId xmlns:a16="http://schemas.microsoft.com/office/drawing/2014/main" id="{6373BA89-1E47-0148-95AA-3E3660CAA06C}"/>
              </a:ext>
            </a:extLst>
          </p:cNvPr>
          <p:cNvSpPr txBox="1"/>
          <p:nvPr/>
        </p:nvSpPr>
        <p:spPr>
          <a:xfrm>
            <a:off x="587162" y="1229456"/>
            <a:ext cx="1699548" cy="5584749"/>
          </a:xfrm>
          <a:prstGeom prst="rect">
            <a:avLst/>
          </a:prstGeom>
          <a:noFill/>
          <a:ln>
            <a:noFill/>
          </a:ln>
        </p:spPr>
        <p:txBody>
          <a:bodyPr spcFirstLastPara="1" wrap="square" lIns="91425" tIns="91425" rIns="91425" bIns="91425" anchor="t" anchorCtr="0">
            <a:noAutofit/>
          </a:bodyPr>
          <a:lstStyle/>
          <a:p>
            <a:r>
              <a:rPr lang="en-US" sz="1000" b="1" dirty="0">
                <a:solidFill>
                  <a:schemeClr val="dk1"/>
                </a:solidFill>
                <a:latin typeface="Galano Grotesque" pitchFamily="2" charset="77"/>
                <a:ea typeface="Oswald"/>
                <a:cs typeface="Oswald"/>
                <a:sym typeface="Oswald"/>
              </a:rPr>
              <a:t>Arts &amp; Entertainment</a:t>
            </a:r>
          </a:p>
          <a:p>
            <a:r>
              <a:rPr lang="en-US" sz="800" dirty="0">
                <a:solidFill>
                  <a:schemeClr val="dk1"/>
                </a:solidFill>
                <a:latin typeface="Galano Grotesque" pitchFamily="2" charset="77"/>
                <a:ea typeface="Oswald Regular"/>
                <a:cs typeface="Oswald Regular"/>
                <a:sym typeface="Oswald"/>
              </a:rPr>
              <a:t>Attraction</a:t>
            </a:r>
          </a:p>
          <a:p>
            <a:r>
              <a:rPr lang="en-US" sz="800" dirty="0">
                <a:solidFill>
                  <a:schemeClr val="dk1"/>
                </a:solidFill>
                <a:latin typeface="Galano Grotesque" pitchFamily="2" charset="77"/>
                <a:ea typeface="Oswald Regular"/>
                <a:cs typeface="Oswald Regular"/>
                <a:sym typeface="Oswald"/>
              </a:rPr>
              <a:t>Art Gallery</a:t>
            </a:r>
          </a:p>
          <a:p>
            <a:r>
              <a:rPr lang="en-US" sz="800" dirty="0">
                <a:solidFill>
                  <a:schemeClr val="dk1"/>
                </a:solidFill>
                <a:latin typeface="Galano Grotesque" pitchFamily="2" charset="77"/>
                <a:ea typeface="Oswald Regular"/>
                <a:cs typeface="Oswald Regular"/>
                <a:sym typeface="Oswald"/>
              </a:rPr>
              <a:t>Cultural Event</a:t>
            </a:r>
          </a:p>
          <a:p>
            <a:r>
              <a:rPr lang="en-US" sz="800" dirty="0">
                <a:solidFill>
                  <a:schemeClr val="dk1"/>
                </a:solidFill>
                <a:latin typeface="Galano Grotesque" pitchFamily="2" charset="77"/>
                <a:ea typeface="Oswald Regular"/>
                <a:cs typeface="Oswald Regular"/>
                <a:sym typeface="Oswald"/>
              </a:rPr>
              <a:t>Dance Club</a:t>
            </a:r>
          </a:p>
          <a:p>
            <a:r>
              <a:rPr lang="en-US" sz="800" dirty="0">
                <a:solidFill>
                  <a:schemeClr val="dk1"/>
                </a:solidFill>
                <a:latin typeface="Galano Grotesque" pitchFamily="2" charset="77"/>
                <a:ea typeface="Oswald Regular"/>
                <a:cs typeface="Oswald Regular"/>
                <a:sym typeface="Oswald"/>
              </a:rPr>
              <a:t>Entertainment Venue</a:t>
            </a:r>
          </a:p>
          <a:p>
            <a:r>
              <a:rPr lang="en-US" sz="800" dirty="0">
                <a:solidFill>
                  <a:schemeClr val="dk1"/>
                </a:solidFill>
                <a:latin typeface="Galano Grotesque" pitchFamily="2" charset="77"/>
                <a:ea typeface="Oswald Regular"/>
                <a:cs typeface="Oswald Regular"/>
                <a:sym typeface="Oswald"/>
              </a:rPr>
              <a:t>Family Entertainment</a:t>
            </a:r>
          </a:p>
          <a:p>
            <a:r>
              <a:rPr lang="en-US" sz="800" dirty="0">
                <a:solidFill>
                  <a:schemeClr val="dk1"/>
                </a:solidFill>
                <a:latin typeface="Galano Grotesque" pitchFamily="2" charset="77"/>
                <a:ea typeface="Oswald Regular"/>
                <a:cs typeface="Oswald Regular"/>
                <a:sym typeface="Oswald"/>
              </a:rPr>
              <a:t>Festival</a:t>
            </a:r>
          </a:p>
          <a:p>
            <a:r>
              <a:rPr lang="en-US" sz="800" dirty="0">
                <a:solidFill>
                  <a:schemeClr val="dk1"/>
                </a:solidFill>
                <a:latin typeface="Galano Grotesque" pitchFamily="2" charset="77"/>
                <a:ea typeface="Oswald Regular"/>
                <a:cs typeface="Oswald Regular"/>
                <a:sym typeface="Oswald"/>
              </a:rPr>
              <a:t>Fundraising Event</a:t>
            </a:r>
          </a:p>
          <a:p>
            <a:r>
              <a:rPr lang="en-US" sz="800" dirty="0">
                <a:solidFill>
                  <a:schemeClr val="dk1"/>
                </a:solidFill>
                <a:latin typeface="Galano Grotesque" pitchFamily="2" charset="77"/>
                <a:ea typeface="Oswald Regular"/>
                <a:cs typeface="Oswald Regular"/>
                <a:sym typeface="Oswald"/>
              </a:rPr>
              <a:t>Live Music Event</a:t>
            </a:r>
          </a:p>
          <a:p>
            <a:r>
              <a:rPr lang="en-US" sz="800" dirty="0">
                <a:solidFill>
                  <a:schemeClr val="dk1"/>
                </a:solidFill>
                <a:latin typeface="Galano Grotesque" pitchFamily="2" charset="77"/>
                <a:ea typeface="Oswald Regular"/>
                <a:cs typeface="Oswald Regular"/>
                <a:sym typeface="Oswald"/>
              </a:rPr>
              <a:t>Live Theater Group</a:t>
            </a:r>
          </a:p>
          <a:p>
            <a:r>
              <a:rPr lang="en-US" sz="800" dirty="0">
                <a:solidFill>
                  <a:schemeClr val="dk1"/>
                </a:solidFill>
                <a:latin typeface="Galano Grotesque" pitchFamily="2" charset="77"/>
                <a:ea typeface="Oswald Regular"/>
                <a:cs typeface="Oswald Regular"/>
                <a:sym typeface="Oswald"/>
              </a:rPr>
              <a:t>Local Band</a:t>
            </a:r>
          </a:p>
          <a:p>
            <a:r>
              <a:rPr lang="en-US" sz="800" dirty="0">
                <a:solidFill>
                  <a:schemeClr val="dk1"/>
                </a:solidFill>
                <a:latin typeface="Galano Grotesque" pitchFamily="2" charset="77"/>
                <a:ea typeface="Oswald Regular"/>
                <a:cs typeface="Oswald Regular"/>
                <a:sym typeface="Oswald"/>
              </a:rPr>
              <a:t>Local Casino</a:t>
            </a:r>
          </a:p>
          <a:p>
            <a:r>
              <a:rPr lang="en-US" sz="800" dirty="0">
                <a:solidFill>
                  <a:schemeClr val="dk1"/>
                </a:solidFill>
                <a:latin typeface="Galano Grotesque" pitchFamily="2" charset="77"/>
                <a:ea typeface="Oswald Regular"/>
                <a:cs typeface="Oswald Regular"/>
                <a:sym typeface="Oswald"/>
              </a:rPr>
              <a:t>Local Event</a:t>
            </a:r>
          </a:p>
          <a:p>
            <a:r>
              <a:rPr lang="en-US" sz="800" dirty="0">
                <a:solidFill>
                  <a:schemeClr val="dk1"/>
                </a:solidFill>
                <a:latin typeface="Galano Grotesque" pitchFamily="2" charset="77"/>
                <a:ea typeface="Oswald Regular"/>
                <a:cs typeface="Oswald Regular"/>
                <a:sym typeface="Oswald"/>
              </a:rPr>
              <a:t>Movie Theater</a:t>
            </a:r>
          </a:p>
          <a:p>
            <a:r>
              <a:rPr lang="en-US" sz="800" dirty="0">
                <a:solidFill>
                  <a:schemeClr val="dk1"/>
                </a:solidFill>
                <a:latin typeface="Galano Grotesque" pitchFamily="2" charset="77"/>
                <a:ea typeface="Oswald Regular"/>
                <a:cs typeface="Oswald Regular"/>
                <a:sym typeface="Oswald"/>
              </a:rPr>
              <a:t>Museum</a:t>
            </a:r>
          </a:p>
          <a:p>
            <a:r>
              <a:rPr lang="en-US" sz="800" dirty="0">
                <a:solidFill>
                  <a:schemeClr val="dk1"/>
                </a:solidFill>
                <a:latin typeface="Galano Grotesque" pitchFamily="2" charset="77"/>
                <a:ea typeface="Oswald Regular"/>
                <a:cs typeface="Oswald Regular"/>
                <a:sym typeface="Oswald"/>
              </a:rPr>
              <a:t>Musician</a:t>
            </a:r>
          </a:p>
          <a:p>
            <a:r>
              <a:rPr lang="en-US" sz="800" dirty="0">
                <a:solidFill>
                  <a:schemeClr val="dk1"/>
                </a:solidFill>
                <a:latin typeface="Galano Grotesque" pitchFamily="2" charset="77"/>
                <a:ea typeface="Oswald Regular"/>
                <a:cs typeface="Oswald Regular"/>
                <a:sym typeface="Oswald"/>
              </a:rPr>
              <a:t>Nightclub</a:t>
            </a:r>
          </a:p>
          <a:p>
            <a:r>
              <a:rPr lang="en-US" sz="800" dirty="0">
                <a:solidFill>
                  <a:schemeClr val="dk1"/>
                </a:solidFill>
                <a:latin typeface="Galano Grotesque" pitchFamily="2" charset="77"/>
                <a:ea typeface="Oswald Regular"/>
                <a:cs typeface="Oswald Regular"/>
                <a:sym typeface="Oswald"/>
              </a:rPr>
              <a:t>Outdoor Event</a:t>
            </a:r>
          </a:p>
          <a:p>
            <a:r>
              <a:rPr lang="en-US" sz="800" dirty="0">
                <a:solidFill>
                  <a:schemeClr val="dk1"/>
                </a:solidFill>
                <a:latin typeface="Galano Grotesque" pitchFamily="2" charset="77"/>
                <a:ea typeface="Oswald Regular"/>
                <a:cs typeface="Oswald Regular"/>
                <a:sym typeface="Oswald"/>
              </a:rPr>
              <a:t>Place for Kids’ Birthday Party</a:t>
            </a:r>
          </a:p>
          <a:p>
            <a:r>
              <a:rPr lang="en-US" sz="1000" b="1" dirty="0">
                <a:solidFill>
                  <a:schemeClr val="dk1"/>
                </a:solidFill>
                <a:latin typeface="Galano Grotesque" pitchFamily="2" charset="77"/>
                <a:ea typeface="Oswald"/>
                <a:cs typeface="Oswald"/>
                <a:sym typeface="Oswald"/>
              </a:rPr>
              <a:t>Eating &amp; Drinking</a:t>
            </a:r>
          </a:p>
          <a:p>
            <a:r>
              <a:rPr lang="en-US" sz="800" dirty="0">
                <a:solidFill>
                  <a:schemeClr val="dk1"/>
                </a:solidFill>
                <a:latin typeface="Galano Grotesque" pitchFamily="2" charset="77"/>
                <a:ea typeface="Oswald Regular"/>
                <a:cs typeface="Oswald Regular"/>
                <a:sym typeface="Oswald"/>
              </a:rPr>
              <a:t>24-Hour Restaurant</a:t>
            </a:r>
          </a:p>
          <a:p>
            <a:r>
              <a:rPr lang="en-US" sz="800" dirty="0">
                <a:solidFill>
                  <a:schemeClr val="dk1"/>
                </a:solidFill>
                <a:latin typeface="Galano Grotesque" pitchFamily="2" charset="77"/>
                <a:ea typeface="Oswald Regular"/>
                <a:cs typeface="Oswald Regular"/>
                <a:sym typeface="Oswald"/>
              </a:rPr>
              <a:t>Bagels</a:t>
            </a:r>
          </a:p>
          <a:p>
            <a:r>
              <a:rPr lang="en-US" sz="800" dirty="0">
                <a:solidFill>
                  <a:schemeClr val="dk1"/>
                </a:solidFill>
                <a:latin typeface="Galano Grotesque" pitchFamily="2" charset="77"/>
                <a:ea typeface="Oswald Regular"/>
                <a:cs typeface="Oswald Regular"/>
                <a:sym typeface="Oswald"/>
              </a:rPr>
              <a:t>Bakery</a:t>
            </a:r>
          </a:p>
          <a:p>
            <a:r>
              <a:rPr lang="en-US" sz="800" dirty="0">
                <a:solidFill>
                  <a:schemeClr val="dk1"/>
                </a:solidFill>
                <a:latin typeface="Galano Grotesque" pitchFamily="2" charset="77"/>
                <a:ea typeface="Oswald Regular"/>
                <a:cs typeface="Oswald Regular"/>
                <a:sym typeface="Oswald"/>
              </a:rPr>
              <a:t>Barbeque Restaurant</a:t>
            </a:r>
          </a:p>
          <a:p>
            <a:r>
              <a:rPr lang="en-US" sz="800" dirty="0">
                <a:solidFill>
                  <a:schemeClr val="dk1"/>
                </a:solidFill>
                <a:latin typeface="Galano Grotesque" pitchFamily="2" charset="77"/>
                <a:ea typeface="Oswald Regular"/>
                <a:cs typeface="Oswald Regular"/>
                <a:sym typeface="Oswald"/>
              </a:rPr>
              <a:t>Bartender (Name &amp; Place)</a:t>
            </a:r>
          </a:p>
          <a:p>
            <a:r>
              <a:rPr lang="en-US" sz="800" dirty="0">
                <a:solidFill>
                  <a:schemeClr val="dk1"/>
                </a:solidFill>
                <a:latin typeface="Galano Grotesque" pitchFamily="2" charset="77"/>
                <a:ea typeface="Oswald Regular"/>
                <a:cs typeface="Oswald Regular"/>
                <a:sym typeface="Oswald"/>
              </a:rPr>
              <a:t>Bed &amp; Breakfast</a:t>
            </a:r>
          </a:p>
          <a:p>
            <a:r>
              <a:rPr lang="en-US" sz="800" dirty="0">
                <a:solidFill>
                  <a:schemeClr val="dk1"/>
                </a:solidFill>
                <a:latin typeface="Galano Grotesque" pitchFamily="2" charset="77"/>
                <a:ea typeface="Oswald Regular"/>
                <a:cs typeface="Oswald Regular"/>
                <a:sym typeface="Oswald"/>
              </a:rPr>
              <a:t>Beer Selection</a:t>
            </a:r>
          </a:p>
          <a:p>
            <a:r>
              <a:rPr lang="en-US" sz="800" dirty="0">
                <a:solidFill>
                  <a:schemeClr val="dk1"/>
                </a:solidFill>
                <a:latin typeface="Galano Grotesque" pitchFamily="2" charset="77"/>
                <a:ea typeface="Oswald Regular"/>
                <a:cs typeface="Oswald Regular"/>
                <a:sym typeface="Oswald"/>
              </a:rPr>
              <a:t>Breakfast</a:t>
            </a:r>
          </a:p>
          <a:p>
            <a:r>
              <a:rPr lang="en-US" sz="800" dirty="0">
                <a:solidFill>
                  <a:schemeClr val="dk1"/>
                </a:solidFill>
                <a:latin typeface="Galano Grotesque" pitchFamily="2" charset="77"/>
                <a:ea typeface="Oswald Regular"/>
                <a:cs typeface="Oswald Regular"/>
                <a:sym typeface="Oswald"/>
              </a:rPr>
              <a:t>Brunch</a:t>
            </a:r>
          </a:p>
          <a:p>
            <a:r>
              <a:rPr lang="en-US" sz="800" dirty="0">
                <a:solidFill>
                  <a:schemeClr val="dk1"/>
                </a:solidFill>
                <a:latin typeface="Galano Grotesque" pitchFamily="2" charset="77"/>
                <a:ea typeface="Oswald Regular"/>
                <a:cs typeface="Oswald Regular"/>
                <a:sym typeface="Oswald"/>
              </a:rPr>
              <a:t>Buffet Restaurant</a:t>
            </a:r>
          </a:p>
          <a:p>
            <a:r>
              <a:rPr lang="en-US" sz="800" dirty="0">
                <a:solidFill>
                  <a:schemeClr val="dk1"/>
                </a:solidFill>
                <a:latin typeface="Galano Grotesque" pitchFamily="2" charset="77"/>
                <a:ea typeface="Oswald Regular"/>
                <a:cs typeface="Oswald Regular"/>
                <a:sym typeface="Oswald"/>
              </a:rPr>
              <a:t>Catering</a:t>
            </a:r>
          </a:p>
          <a:p>
            <a:r>
              <a:rPr lang="en-US" sz="800" dirty="0">
                <a:solidFill>
                  <a:schemeClr val="dk1"/>
                </a:solidFill>
                <a:latin typeface="Galano Grotesque" pitchFamily="2" charset="77"/>
                <a:ea typeface="Oswald Regular"/>
                <a:cs typeface="Oswald Regular"/>
                <a:sym typeface="Oswald"/>
              </a:rPr>
              <a:t>Chef (Name &amp; Place)</a:t>
            </a:r>
          </a:p>
          <a:p>
            <a:r>
              <a:rPr lang="en-US" sz="800" dirty="0">
                <a:solidFill>
                  <a:schemeClr val="dk1"/>
                </a:solidFill>
                <a:latin typeface="Galano Grotesque" pitchFamily="2" charset="77"/>
                <a:ea typeface="Oswald Regular"/>
                <a:cs typeface="Oswald Regular"/>
                <a:sym typeface="Oswald"/>
              </a:rPr>
              <a:t>Chicken Wings</a:t>
            </a:r>
          </a:p>
          <a:p>
            <a:r>
              <a:rPr lang="en-US" sz="800" dirty="0">
                <a:solidFill>
                  <a:schemeClr val="dk1"/>
                </a:solidFill>
                <a:latin typeface="Galano Grotesque" pitchFamily="2" charset="77"/>
                <a:ea typeface="Oswald Regular"/>
                <a:cs typeface="Oswald Regular"/>
                <a:sym typeface="Oswald"/>
              </a:rPr>
              <a:t>Chinese Restaurant</a:t>
            </a:r>
          </a:p>
          <a:p>
            <a:r>
              <a:rPr lang="en-US" sz="800" dirty="0">
                <a:solidFill>
                  <a:schemeClr val="dk1"/>
                </a:solidFill>
                <a:latin typeface="Galano Grotesque" pitchFamily="2" charset="77"/>
                <a:ea typeface="Oswald Regular"/>
                <a:cs typeface="Oswald Regular"/>
                <a:sym typeface="Oswald"/>
              </a:rPr>
              <a:t>Coffeehouse</a:t>
            </a:r>
          </a:p>
          <a:p>
            <a:r>
              <a:rPr lang="en-US" sz="800" dirty="0">
                <a:solidFill>
                  <a:schemeClr val="dk1"/>
                </a:solidFill>
                <a:latin typeface="Galano Grotesque" pitchFamily="2" charset="77"/>
                <a:ea typeface="Oswald Regular"/>
                <a:cs typeface="Oswald Regular"/>
                <a:sym typeface="Oswald"/>
              </a:rPr>
              <a:t>Deli</a:t>
            </a:r>
          </a:p>
          <a:p>
            <a:r>
              <a:rPr lang="en-US" sz="800" dirty="0">
                <a:solidFill>
                  <a:schemeClr val="dk1"/>
                </a:solidFill>
                <a:latin typeface="Galano Grotesque" pitchFamily="2" charset="77"/>
                <a:ea typeface="Oswald Regular"/>
                <a:cs typeface="Oswald Regular"/>
                <a:sym typeface="Oswald"/>
              </a:rPr>
              <a:t>Dive Bar</a:t>
            </a:r>
          </a:p>
          <a:p>
            <a:r>
              <a:rPr lang="en-US" sz="800" dirty="0">
                <a:solidFill>
                  <a:schemeClr val="dk1"/>
                </a:solidFill>
                <a:latin typeface="Galano Grotesque" pitchFamily="2" charset="77"/>
                <a:ea typeface="Oswald Regular"/>
                <a:cs typeface="Oswald Regular"/>
                <a:sym typeface="Oswald"/>
              </a:rPr>
              <a:t>Donuts</a:t>
            </a:r>
          </a:p>
          <a:p>
            <a:r>
              <a:rPr lang="en-US" sz="800" dirty="0">
                <a:solidFill>
                  <a:schemeClr val="dk1"/>
                </a:solidFill>
                <a:latin typeface="Galano Grotesque" pitchFamily="2" charset="77"/>
                <a:ea typeface="Oswald Regular"/>
                <a:cs typeface="Oswald Regular"/>
                <a:sym typeface="Oswald"/>
              </a:rPr>
              <a:t>Food Truck</a:t>
            </a:r>
          </a:p>
          <a:p>
            <a:r>
              <a:rPr lang="en-US" sz="800" dirty="0">
                <a:solidFill>
                  <a:schemeClr val="dk1"/>
                </a:solidFill>
                <a:latin typeface="Galano Grotesque" pitchFamily="2" charset="77"/>
                <a:ea typeface="Oswald Regular"/>
                <a:cs typeface="Oswald Regular"/>
                <a:sym typeface="Oswald"/>
              </a:rPr>
              <a:t>French Fries</a:t>
            </a:r>
          </a:p>
          <a:p>
            <a:r>
              <a:rPr lang="en-US" sz="800" dirty="0">
                <a:solidFill>
                  <a:schemeClr val="dk1"/>
                </a:solidFill>
                <a:latin typeface="Galano Grotesque" pitchFamily="2" charset="77"/>
                <a:ea typeface="Oswald Regular"/>
                <a:cs typeface="Oswald Regular"/>
                <a:sym typeface="Oswald"/>
              </a:rPr>
              <a:t>Fried Chicken</a:t>
            </a:r>
          </a:p>
          <a:p>
            <a:r>
              <a:rPr lang="en-US" sz="800" dirty="0">
                <a:solidFill>
                  <a:schemeClr val="dk1"/>
                </a:solidFill>
                <a:latin typeface="Galano Grotesque" pitchFamily="2" charset="77"/>
                <a:ea typeface="Oswald Regular"/>
                <a:cs typeface="Oswald Regular"/>
                <a:sym typeface="Oswald"/>
              </a:rPr>
              <a:t>Hamburger</a:t>
            </a:r>
          </a:p>
          <a:p>
            <a:r>
              <a:rPr lang="en-US" sz="800" dirty="0">
                <a:solidFill>
                  <a:schemeClr val="dk1"/>
                </a:solidFill>
                <a:latin typeface="Galano Grotesque" pitchFamily="2" charset="77"/>
                <a:ea typeface="Oswald Regular"/>
                <a:cs typeface="Oswald Regular"/>
                <a:sym typeface="Oswald"/>
              </a:rPr>
              <a:t>Happy Hour</a:t>
            </a:r>
          </a:p>
          <a:p>
            <a:r>
              <a:rPr lang="en-US" sz="800" dirty="0">
                <a:solidFill>
                  <a:schemeClr val="dk1"/>
                </a:solidFill>
                <a:latin typeface="Galano Grotesque" pitchFamily="2" charset="77"/>
                <a:ea typeface="Oswald Regular"/>
                <a:cs typeface="Oswald Regular"/>
                <a:sym typeface="Oswald"/>
              </a:rPr>
              <a:t>Indian Restaurant</a:t>
            </a:r>
          </a:p>
          <a:p>
            <a:r>
              <a:rPr lang="en-US" sz="800" dirty="0">
                <a:solidFill>
                  <a:schemeClr val="dk1"/>
                </a:solidFill>
                <a:latin typeface="Galano Grotesque" pitchFamily="2" charset="77"/>
                <a:ea typeface="Oswald Regular"/>
                <a:cs typeface="Oswald Regular"/>
                <a:sym typeface="Oswald"/>
              </a:rPr>
              <a:t>Italian Restaurant</a:t>
            </a:r>
          </a:p>
          <a:p>
            <a:r>
              <a:rPr lang="en-US" sz="800" dirty="0">
                <a:solidFill>
                  <a:schemeClr val="dk1"/>
                </a:solidFill>
                <a:latin typeface="Galano Grotesque" pitchFamily="2" charset="77"/>
                <a:ea typeface="Oswald Regular"/>
                <a:cs typeface="Oswald Regular"/>
                <a:sym typeface="Oswald"/>
              </a:rPr>
              <a:t>Japanese Restaurant</a:t>
            </a:r>
          </a:p>
          <a:p>
            <a:r>
              <a:rPr lang="en-US" sz="800" dirty="0">
                <a:solidFill>
                  <a:schemeClr val="dk1"/>
                </a:solidFill>
                <a:latin typeface="Galano Grotesque" pitchFamily="2" charset="77"/>
                <a:ea typeface="Oswald Regular"/>
                <a:cs typeface="Oswald Regular"/>
                <a:sym typeface="Oswald"/>
              </a:rPr>
              <a:t>Kid-Friendly Restaurant</a:t>
            </a:r>
          </a:p>
          <a:p>
            <a:r>
              <a:rPr lang="en-US" sz="800" dirty="0">
                <a:solidFill>
                  <a:schemeClr val="dk1"/>
                </a:solidFill>
                <a:latin typeface="Galano Grotesque" pitchFamily="2" charset="77"/>
                <a:ea typeface="Oswald Regular"/>
                <a:cs typeface="Oswald Regular"/>
                <a:sym typeface="Oswald"/>
              </a:rPr>
              <a:t>Margarita</a:t>
            </a:r>
          </a:p>
          <a:p>
            <a:r>
              <a:rPr lang="en-US" sz="800" dirty="0">
                <a:solidFill>
                  <a:schemeClr val="dk1"/>
                </a:solidFill>
                <a:latin typeface="Galano Grotesque" pitchFamily="2" charset="77"/>
                <a:ea typeface="Oswald Regular"/>
                <a:cs typeface="Oswald Regular"/>
                <a:sym typeface="Oswald"/>
              </a:rPr>
              <a:t>Mexican Restaurant</a:t>
            </a:r>
          </a:p>
          <a:p>
            <a:endParaRPr lang="en-US" sz="700" dirty="0">
              <a:solidFill>
                <a:schemeClr val="dk1"/>
              </a:solidFill>
              <a:latin typeface="Galano Grotesque" pitchFamily="2" charset="77"/>
              <a:ea typeface="Oswald Regular"/>
              <a:cs typeface="Oswald Regular"/>
              <a:sym typeface="Oswald"/>
            </a:endParaRPr>
          </a:p>
          <a:p>
            <a:endParaRPr lang="en-US" sz="1100" dirty="0">
              <a:solidFill>
                <a:schemeClr val="dk1"/>
              </a:solidFill>
              <a:latin typeface="Galano Grotesque" pitchFamily="2" charset="77"/>
              <a:ea typeface="Oswald Regular"/>
              <a:cs typeface="Oswald Regular"/>
              <a:sym typeface="Oswald"/>
            </a:endParaRPr>
          </a:p>
        </p:txBody>
      </p:sp>
      <p:sp>
        <p:nvSpPr>
          <p:cNvPr id="35" name="Google Shape;61;p14">
            <a:extLst>
              <a:ext uri="{FF2B5EF4-FFF2-40B4-BE49-F238E27FC236}">
                <a16:creationId xmlns:a16="http://schemas.microsoft.com/office/drawing/2014/main" id="{A24B4714-C669-4240-96A8-0EAAF29F16A7}"/>
              </a:ext>
            </a:extLst>
          </p:cNvPr>
          <p:cNvSpPr txBox="1"/>
          <p:nvPr/>
        </p:nvSpPr>
        <p:spPr>
          <a:xfrm>
            <a:off x="2286711" y="1229455"/>
            <a:ext cx="1660545" cy="560428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Romantic Restaurant</a:t>
            </a:r>
          </a:p>
          <a:p>
            <a:r>
              <a:rPr lang="en-US" sz="800" dirty="0">
                <a:solidFill>
                  <a:schemeClr val="dk1"/>
                </a:solidFill>
                <a:latin typeface="Galano Grotesque" pitchFamily="2" charset="77"/>
                <a:ea typeface="Oswald Regular"/>
                <a:cs typeface="Oswald Regular"/>
                <a:sym typeface="Oswald"/>
              </a:rPr>
              <a:t>Outdoor Patio</a:t>
            </a:r>
          </a:p>
          <a:p>
            <a:r>
              <a:rPr lang="en-US" sz="800" dirty="0">
                <a:solidFill>
                  <a:schemeClr val="dk1"/>
                </a:solidFill>
                <a:latin typeface="Galano Grotesque" pitchFamily="2" charset="77"/>
                <a:ea typeface="Oswald Regular"/>
                <a:cs typeface="Oswald Regular"/>
                <a:sym typeface="Oswald"/>
              </a:rPr>
              <a:t>Pizza</a:t>
            </a:r>
          </a:p>
          <a:p>
            <a:r>
              <a:rPr lang="en-US" sz="800" dirty="0">
                <a:solidFill>
                  <a:schemeClr val="dk1"/>
                </a:solidFill>
                <a:latin typeface="Galano Grotesque" pitchFamily="2" charset="77"/>
                <a:ea typeface="Oswald Regular"/>
                <a:cs typeface="Oswald Regular"/>
                <a:sym typeface="Oswald"/>
              </a:rPr>
              <a:t>Seafood Restaurant</a:t>
            </a:r>
          </a:p>
          <a:p>
            <a:r>
              <a:rPr lang="en-US" sz="800" dirty="0">
                <a:solidFill>
                  <a:schemeClr val="dk1"/>
                </a:solidFill>
                <a:latin typeface="Galano Grotesque" pitchFamily="2" charset="77"/>
                <a:ea typeface="Oswald Regular"/>
                <a:cs typeface="Oswald Regular"/>
                <a:sym typeface="Oswald"/>
              </a:rPr>
              <a:t>Soul Food</a:t>
            </a:r>
          </a:p>
          <a:p>
            <a:r>
              <a:rPr lang="en-US" sz="800" dirty="0">
                <a:solidFill>
                  <a:schemeClr val="dk1"/>
                </a:solidFill>
                <a:latin typeface="Galano Grotesque" pitchFamily="2" charset="77"/>
                <a:ea typeface="Oswald Regular"/>
                <a:cs typeface="Oswald Regular"/>
                <a:sym typeface="Oswald"/>
              </a:rPr>
              <a:t>Sports Bar</a:t>
            </a:r>
          </a:p>
          <a:p>
            <a:r>
              <a:rPr lang="en-US" sz="800" dirty="0">
                <a:solidFill>
                  <a:schemeClr val="dk1"/>
                </a:solidFill>
                <a:latin typeface="Galano Grotesque" pitchFamily="2" charset="77"/>
                <a:ea typeface="Oswald Regular"/>
                <a:cs typeface="Oswald Regular"/>
                <a:sym typeface="Oswald"/>
              </a:rPr>
              <a:t>Steakhouse</a:t>
            </a:r>
          </a:p>
          <a:p>
            <a:r>
              <a:rPr lang="en-US" sz="800" dirty="0">
                <a:solidFill>
                  <a:schemeClr val="dk1"/>
                </a:solidFill>
                <a:latin typeface="Galano Grotesque" pitchFamily="2" charset="77"/>
                <a:ea typeface="Oswald Regular"/>
                <a:cs typeface="Oswald Regular"/>
                <a:sym typeface="Oswald"/>
              </a:rPr>
              <a:t>Take Out</a:t>
            </a:r>
          </a:p>
          <a:p>
            <a:r>
              <a:rPr lang="en-US" sz="800" dirty="0">
                <a:solidFill>
                  <a:schemeClr val="dk1"/>
                </a:solidFill>
                <a:latin typeface="Galano Grotesque" pitchFamily="2" charset="77"/>
                <a:ea typeface="Oswald Regular"/>
                <a:cs typeface="Oswald Regular"/>
                <a:sym typeface="Oswald"/>
              </a:rPr>
              <a:t>Thai/Vietnamese Restaurant</a:t>
            </a:r>
          </a:p>
          <a:p>
            <a:r>
              <a:rPr lang="en-US" sz="800" dirty="0">
                <a:solidFill>
                  <a:schemeClr val="dk1"/>
                </a:solidFill>
                <a:latin typeface="Galano Grotesque" pitchFamily="2" charset="77"/>
                <a:ea typeface="Oswald Regular"/>
                <a:cs typeface="Oswald Regular"/>
                <a:sym typeface="Oswald"/>
              </a:rPr>
              <a:t>Upscale Bar</a:t>
            </a:r>
          </a:p>
          <a:p>
            <a:r>
              <a:rPr lang="en-US" sz="800" dirty="0">
                <a:solidFill>
                  <a:schemeClr val="dk1"/>
                </a:solidFill>
                <a:latin typeface="Galano Grotesque" pitchFamily="2" charset="77"/>
                <a:ea typeface="Oswald Regular"/>
                <a:cs typeface="Oswald Regular"/>
                <a:sym typeface="Oswald"/>
              </a:rPr>
              <a:t>Vegetarian Restaurant</a:t>
            </a:r>
          </a:p>
          <a:p>
            <a:r>
              <a:rPr lang="en-US" sz="800" dirty="0">
                <a:solidFill>
                  <a:schemeClr val="dk1"/>
                </a:solidFill>
                <a:latin typeface="Galano Grotesque" pitchFamily="2" charset="77"/>
                <a:ea typeface="Oswald Regular"/>
                <a:cs typeface="Oswald Regular"/>
                <a:sym typeface="Oswald"/>
              </a:rPr>
              <a:t>Wine Selection</a:t>
            </a:r>
          </a:p>
          <a:p>
            <a:r>
              <a:rPr lang="en-US" sz="800" dirty="0">
                <a:solidFill>
                  <a:schemeClr val="dk1"/>
                </a:solidFill>
                <a:latin typeface="Galano Grotesque" pitchFamily="2" charset="77"/>
                <a:ea typeface="Oswald Regular"/>
                <a:cs typeface="Oswald Regular"/>
                <a:sym typeface="Oswald"/>
              </a:rPr>
              <a:t>Winery</a:t>
            </a:r>
          </a:p>
          <a:p>
            <a:r>
              <a:rPr lang="en-US" sz="1000" b="1" dirty="0">
                <a:solidFill>
                  <a:schemeClr val="dk1"/>
                </a:solidFill>
                <a:latin typeface="Galano Grotesque" pitchFamily="2" charset="77"/>
                <a:ea typeface="Oswald"/>
                <a:cs typeface="Oswald"/>
                <a:sym typeface="Oswald"/>
              </a:rPr>
              <a:t>Health &amp; Fitness</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Acupuncturist</a:t>
            </a:r>
          </a:p>
          <a:p>
            <a:r>
              <a:rPr lang="en-US" sz="800" dirty="0">
                <a:solidFill>
                  <a:schemeClr val="dk1"/>
                </a:solidFill>
                <a:latin typeface="Galano Grotesque" pitchFamily="2" charset="77"/>
                <a:ea typeface="Oswald Regular"/>
                <a:cs typeface="Oswald Regular"/>
                <a:sym typeface="Oswald"/>
              </a:rPr>
              <a:t>Assisted Living Facility</a:t>
            </a:r>
          </a:p>
          <a:p>
            <a:r>
              <a:rPr lang="en-US" sz="800" dirty="0">
                <a:solidFill>
                  <a:schemeClr val="dk1"/>
                </a:solidFill>
                <a:latin typeface="Galano Grotesque" pitchFamily="2" charset="77"/>
                <a:ea typeface="Oswald Regular"/>
                <a:cs typeface="Oswald Regular"/>
                <a:sym typeface="Oswald"/>
              </a:rPr>
              <a:t>Audiologist</a:t>
            </a:r>
          </a:p>
          <a:p>
            <a:r>
              <a:rPr lang="en-US" sz="800" dirty="0">
                <a:solidFill>
                  <a:schemeClr val="dk1"/>
                </a:solidFill>
                <a:latin typeface="Galano Grotesque" pitchFamily="2" charset="77"/>
                <a:ea typeface="Oswald Regular"/>
                <a:cs typeface="Oswald Regular"/>
                <a:sym typeface="Oswald"/>
              </a:rPr>
              <a:t>Chiropractor</a:t>
            </a:r>
          </a:p>
          <a:p>
            <a:r>
              <a:rPr lang="en-US" sz="800" dirty="0">
                <a:solidFill>
                  <a:schemeClr val="dk1"/>
                </a:solidFill>
                <a:latin typeface="Galano Grotesque" pitchFamily="2" charset="77"/>
                <a:ea typeface="Oswald Regular"/>
                <a:cs typeface="Oswald Regular"/>
                <a:sym typeface="Oswald"/>
              </a:rPr>
              <a:t>Clinic</a:t>
            </a:r>
          </a:p>
          <a:p>
            <a:r>
              <a:rPr lang="en-US" sz="800" dirty="0">
                <a:solidFill>
                  <a:schemeClr val="dk1"/>
                </a:solidFill>
                <a:latin typeface="Galano Grotesque" pitchFamily="2" charset="77"/>
                <a:ea typeface="Oswald Regular"/>
                <a:cs typeface="Oswald Regular"/>
                <a:sym typeface="Oswald"/>
              </a:rPr>
              <a:t>Cosmetic Dermatologist</a:t>
            </a:r>
          </a:p>
          <a:p>
            <a:r>
              <a:rPr lang="en-US" sz="800" dirty="0">
                <a:solidFill>
                  <a:schemeClr val="dk1"/>
                </a:solidFill>
                <a:latin typeface="Galano Grotesque" pitchFamily="2" charset="77"/>
                <a:ea typeface="Oswald Regular"/>
                <a:cs typeface="Oswald Regular"/>
                <a:sym typeface="Oswald"/>
              </a:rPr>
              <a:t>Cosmetic Surgeon</a:t>
            </a:r>
          </a:p>
          <a:p>
            <a:r>
              <a:rPr lang="en-US" sz="800" dirty="0">
                <a:solidFill>
                  <a:schemeClr val="dk1"/>
                </a:solidFill>
                <a:latin typeface="Galano Grotesque" pitchFamily="2" charset="77"/>
                <a:ea typeface="Oswald Regular"/>
                <a:cs typeface="Oswald Regular"/>
                <a:sym typeface="Oswald"/>
              </a:rPr>
              <a:t>Day Spa</a:t>
            </a:r>
          </a:p>
          <a:p>
            <a:r>
              <a:rPr lang="en-US" sz="800" dirty="0">
                <a:solidFill>
                  <a:schemeClr val="dk1"/>
                </a:solidFill>
                <a:latin typeface="Galano Grotesque" pitchFamily="2" charset="77"/>
                <a:ea typeface="Oswald Regular"/>
                <a:cs typeface="Oswald Regular"/>
                <a:sym typeface="Oswald"/>
              </a:rPr>
              <a:t>Dentist</a:t>
            </a:r>
          </a:p>
          <a:p>
            <a:r>
              <a:rPr lang="en-US" sz="800" dirty="0">
                <a:solidFill>
                  <a:schemeClr val="dk1"/>
                </a:solidFill>
                <a:latin typeface="Galano Grotesque" pitchFamily="2" charset="77"/>
                <a:ea typeface="Oswald Regular"/>
                <a:cs typeface="Oswald Regular"/>
                <a:sym typeface="Oswald"/>
              </a:rPr>
              <a:t>Dermatologist</a:t>
            </a:r>
          </a:p>
          <a:p>
            <a:r>
              <a:rPr lang="en-US" sz="800" dirty="0">
                <a:solidFill>
                  <a:schemeClr val="dk1"/>
                </a:solidFill>
                <a:latin typeface="Galano Grotesque" pitchFamily="2" charset="77"/>
                <a:ea typeface="Oswald Regular"/>
                <a:cs typeface="Oswald Regular"/>
                <a:sym typeface="Oswald"/>
              </a:rPr>
              <a:t>Eye Clinic</a:t>
            </a:r>
          </a:p>
          <a:p>
            <a:r>
              <a:rPr lang="en-US" sz="800" dirty="0">
                <a:solidFill>
                  <a:schemeClr val="dk1"/>
                </a:solidFill>
                <a:latin typeface="Galano Grotesque" pitchFamily="2" charset="77"/>
                <a:ea typeface="Oswald Regular"/>
                <a:cs typeface="Oswald Regular"/>
                <a:sym typeface="Oswald"/>
              </a:rPr>
              <a:t>Hospital</a:t>
            </a:r>
          </a:p>
          <a:p>
            <a:r>
              <a:rPr lang="en-US" sz="800" dirty="0">
                <a:solidFill>
                  <a:schemeClr val="dk1"/>
                </a:solidFill>
                <a:latin typeface="Galano Grotesque" pitchFamily="2" charset="77"/>
                <a:ea typeface="Oswald Regular"/>
                <a:cs typeface="Oswald Regular"/>
                <a:sym typeface="Oswald"/>
              </a:rPr>
              <a:t>In-Home Care Elder Services</a:t>
            </a:r>
          </a:p>
          <a:p>
            <a:r>
              <a:rPr lang="en-US" sz="800" dirty="0">
                <a:solidFill>
                  <a:schemeClr val="dk1"/>
                </a:solidFill>
                <a:latin typeface="Galano Grotesque" pitchFamily="2" charset="77"/>
                <a:ea typeface="Oswald Regular"/>
                <a:cs typeface="Oswald Regular"/>
                <a:sym typeface="Oswald"/>
              </a:rPr>
              <a:t>Laser Eye Center</a:t>
            </a:r>
          </a:p>
          <a:p>
            <a:r>
              <a:rPr lang="en-US" sz="800" dirty="0">
                <a:solidFill>
                  <a:schemeClr val="dk1"/>
                </a:solidFill>
                <a:latin typeface="Galano Grotesque" pitchFamily="2" charset="77"/>
                <a:ea typeface="Oswald Regular"/>
                <a:cs typeface="Oswald Regular"/>
                <a:sym typeface="Oswald"/>
              </a:rPr>
              <a:t>Massage</a:t>
            </a:r>
          </a:p>
          <a:p>
            <a:r>
              <a:rPr lang="en-US" sz="800" dirty="0">
                <a:solidFill>
                  <a:schemeClr val="dk1"/>
                </a:solidFill>
                <a:latin typeface="Galano Grotesque" pitchFamily="2" charset="77"/>
                <a:ea typeface="Oswald Regular"/>
                <a:cs typeface="Oswald Regular"/>
                <a:sym typeface="Oswald"/>
              </a:rPr>
              <a:t>Massage Therapist</a:t>
            </a:r>
          </a:p>
          <a:p>
            <a:r>
              <a:rPr lang="en-US" sz="800" dirty="0">
                <a:solidFill>
                  <a:schemeClr val="dk1"/>
                </a:solidFill>
                <a:latin typeface="Galano Grotesque" pitchFamily="2" charset="77"/>
                <a:ea typeface="Oswald Regular"/>
                <a:cs typeface="Oswald Regular"/>
                <a:sym typeface="Oswald"/>
              </a:rPr>
              <a:t>Medical Group</a:t>
            </a:r>
          </a:p>
          <a:p>
            <a:r>
              <a:rPr lang="en-US" sz="800" dirty="0">
                <a:solidFill>
                  <a:schemeClr val="dk1"/>
                </a:solidFill>
                <a:latin typeface="Galano Grotesque" pitchFamily="2" charset="77"/>
                <a:ea typeface="Oswald Regular"/>
                <a:cs typeface="Oswald Regular"/>
                <a:sym typeface="Oswald"/>
              </a:rPr>
              <a:t>Medical Spa</a:t>
            </a:r>
          </a:p>
          <a:p>
            <a:r>
              <a:rPr lang="en-US" sz="800" dirty="0">
                <a:solidFill>
                  <a:schemeClr val="dk1"/>
                </a:solidFill>
                <a:latin typeface="Galano Grotesque" pitchFamily="2" charset="77"/>
                <a:ea typeface="Oswald Regular"/>
                <a:cs typeface="Oswald Regular"/>
                <a:sym typeface="Oswald"/>
              </a:rPr>
              <a:t>Orthodontist</a:t>
            </a:r>
          </a:p>
          <a:p>
            <a:r>
              <a:rPr lang="en-US" sz="800" dirty="0">
                <a:solidFill>
                  <a:schemeClr val="dk1"/>
                </a:solidFill>
                <a:latin typeface="Galano Grotesque" pitchFamily="2" charset="77"/>
                <a:ea typeface="Oswald Regular"/>
                <a:cs typeface="Oswald Regular"/>
                <a:sym typeface="Oswald"/>
              </a:rPr>
              <a:t>Pediatrician</a:t>
            </a:r>
          </a:p>
          <a:p>
            <a:r>
              <a:rPr lang="en-US" sz="800" dirty="0">
                <a:solidFill>
                  <a:schemeClr val="dk1"/>
                </a:solidFill>
                <a:latin typeface="Galano Grotesque" pitchFamily="2" charset="77"/>
                <a:ea typeface="Oswald Regular"/>
                <a:cs typeface="Oswald Regular"/>
                <a:sym typeface="Oswald"/>
              </a:rPr>
              <a:t>Personal Trainer</a:t>
            </a:r>
          </a:p>
          <a:p>
            <a:r>
              <a:rPr lang="en-US" sz="800" dirty="0">
                <a:solidFill>
                  <a:schemeClr val="dk1"/>
                </a:solidFill>
                <a:latin typeface="Galano Grotesque" pitchFamily="2" charset="77"/>
                <a:ea typeface="Oswald Regular"/>
                <a:cs typeface="Oswald Regular"/>
                <a:sym typeface="Oswald"/>
              </a:rPr>
              <a:t>Pharmacy</a:t>
            </a:r>
          </a:p>
          <a:p>
            <a:r>
              <a:rPr lang="en-US" sz="800" dirty="0">
                <a:solidFill>
                  <a:schemeClr val="dk1"/>
                </a:solidFill>
                <a:latin typeface="Galano Grotesque" pitchFamily="2" charset="77"/>
                <a:ea typeface="Oswald Regular"/>
                <a:cs typeface="Oswald Regular"/>
                <a:sym typeface="Oswald"/>
              </a:rPr>
              <a:t>Physician</a:t>
            </a:r>
          </a:p>
          <a:p>
            <a:r>
              <a:rPr lang="en-US" sz="800" dirty="0">
                <a:solidFill>
                  <a:schemeClr val="dk1"/>
                </a:solidFill>
                <a:latin typeface="Galano Grotesque" pitchFamily="2" charset="77"/>
                <a:ea typeface="Oswald Regular"/>
                <a:cs typeface="Oswald Regular"/>
                <a:sym typeface="Oswald"/>
              </a:rPr>
              <a:t>Weight Loss Clinic/Counseling</a:t>
            </a:r>
          </a:p>
          <a:p>
            <a:r>
              <a:rPr lang="en-US" sz="1000" b="1" dirty="0">
                <a:solidFill>
                  <a:schemeClr val="dk1"/>
                </a:solidFill>
                <a:latin typeface="Galano Grotesque" pitchFamily="2" charset="77"/>
                <a:ea typeface="Oswald"/>
                <a:cs typeface="Oswald"/>
                <a:sym typeface="Oswald"/>
              </a:rPr>
              <a:t>Services</a:t>
            </a:r>
          </a:p>
          <a:p>
            <a:r>
              <a:rPr lang="en-US" sz="800" dirty="0">
                <a:solidFill>
                  <a:schemeClr val="dk1"/>
                </a:solidFill>
                <a:latin typeface="Galano Grotesque" pitchFamily="2" charset="77"/>
                <a:ea typeface="Oswald Regular"/>
                <a:cs typeface="Oswald Regular"/>
                <a:sym typeface="Oswald"/>
              </a:rPr>
              <a:t>Accounting Firm</a:t>
            </a:r>
          </a:p>
          <a:p>
            <a:r>
              <a:rPr lang="en-US" sz="800" dirty="0">
                <a:solidFill>
                  <a:schemeClr val="dk1"/>
                </a:solidFill>
                <a:latin typeface="Galano Grotesque" pitchFamily="2" charset="77"/>
                <a:ea typeface="Oswald Regular"/>
                <a:cs typeface="Oswald Regular"/>
                <a:sym typeface="Oswald"/>
              </a:rPr>
              <a:t>Auto Loan Provider</a:t>
            </a:r>
          </a:p>
          <a:p>
            <a:r>
              <a:rPr lang="en-US" sz="800" dirty="0">
                <a:solidFill>
                  <a:schemeClr val="dk1"/>
                </a:solidFill>
                <a:latin typeface="Galano Grotesque" pitchFamily="2" charset="77"/>
                <a:ea typeface="Oswald Regular"/>
                <a:cs typeface="Oswald Regular"/>
                <a:sym typeface="Oswald"/>
              </a:rPr>
              <a:t>Bank</a:t>
            </a:r>
          </a:p>
          <a:p>
            <a:r>
              <a:rPr lang="en-US" sz="800" dirty="0">
                <a:solidFill>
                  <a:schemeClr val="dk1"/>
                </a:solidFill>
                <a:latin typeface="Galano Grotesque" pitchFamily="2" charset="77"/>
                <a:ea typeface="Oswald Regular"/>
                <a:cs typeface="Oswald Regular"/>
                <a:sym typeface="Oswald"/>
              </a:rPr>
              <a:t>Bookkeeping/Tax Service</a:t>
            </a:r>
          </a:p>
          <a:p>
            <a:r>
              <a:rPr lang="en-US" sz="800" dirty="0">
                <a:solidFill>
                  <a:schemeClr val="dk1"/>
                </a:solidFill>
                <a:latin typeface="Galano Grotesque" pitchFamily="2" charset="77"/>
                <a:ea typeface="Oswald Regular"/>
                <a:cs typeface="Oswald Regular"/>
                <a:sym typeface="Oswald"/>
              </a:rPr>
              <a:t>Car Wash</a:t>
            </a:r>
          </a:p>
          <a:p>
            <a:r>
              <a:rPr lang="en-US" sz="800" dirty="0">
                <a:solidFill>
                  <a:schemeClr val="dk1"/>
                </a:solidFill>
                <a:latin typeface="Galano Grotesque" pitchFamily="2" charset="77"/>
                <a:ea typeface="Oswald Regular"/>
                <a:cs typeface="Oswald Regular"/>
                <a:sym typeface="Oswald"/>
              </a:rPr>
              <a:t>Carpet Cleaner</a:t>
            </a:r>
          </a:p>
          <a:p>
            <a:r>
              <a:rPr lang="en-US" sz="800" dirty="0">
                <a:solidFill>
                  <a:schemeClr val="dk1"/>
                </a:solidFill>
                <a:latin typeface="Galano Grotesque" pitchFamily="2" charset="77"/>
                <a:ea typeface="Oswald Regular"/>
                <a:cs typeface="Oswald Regular"/>
                <a:sym typeface="Oswald"/>
              </a:rPr>
              <a:t>Child Care</a:t>
            </a:r>
          </a:p>
          <a:p>
            <a:r>
              <a:rPr lang="en-US" sz="800" dirty="0">
                <a:solidFill>
                  <a:schemeClr val="dk1"/>
                </a:solidFill>
                <a:latin typeface="Galano Grotesque" pitchFamily="2" charset="77"/>
                <a:ea typeface="Oswald Regular"/>
                <a:cs typeface="Oswald Regular"/>
                <a:sym typeface="Oswald"/>
              </a:rPr>
              <a:t>Commercial Real Estate </a:t>
            </a:r>
          </a:p>
          <a:p>
            <a:r>
              <a:rPr lang="en-US" sz="800" dirty="0">
                <a:solidFill>
                  <a:schemeClr val="dk1"/>
                </a:solidFill>
                <a:latin typeface="Galano Grotesque" pitchFamily="2" charset="77"/>
                <a:ea typeface="Oswald Regular"/>
                <a:cs typeface="Oswald Regular"/>
                <a:sym typeface="Oswald"/>
              </a:rPr>
              <a:t>Computer/IT Services</a:t>
            </a:r>
          </a:p>
          <a:p>
            <a:r>
              <a:rPr lang="en-US" sz="800" dirty="0">
                <a:solidFill>
                  <a:schemeClr val="dk1"/>
                </a:solidFill>
                <a:latin typeface="Galano Grotesque" pitchFamily="2" charset="77"/>
                <a:ea typeface="Oswald Regular"/>
                <a:cs typeface="Oswald Regular"/>
                <a:sym typeface="Oswald"/>
              </a:rPr>
              <a:t>Construction Company</a:t>
            </a:r>
          </a:p>
          <a:p>
            <a:r>
              <a:rPr lang="en-US" sz="800" dirty="0">
                <a:solidFill>
                  <a:schemeClr val="dk1"/>
                </a:solidFill>
                <a:latin typeface="Galano Grotesque" pitchFamily="2" charset="77"/>
                <a:ea typeface="Oswald Regular"/>
                <a:cs typeface="Oswald Regular"/>
                <a:sym typeface="Oswald"/>
              </a:rPr>
              <a:t>Contractor</a:t>
            </a:r>
          </a:p>
        </p:txBody>
      </p:sp>
      <p:sp>
        <p:nvSpPr>
          <p:cNvPr id="39" name="Google Shape;61;p14">
            <a:extLst>
              <a:ext uri="{FF2B5EF4-FFF2-40B4-BE49-F238E27FC236}">
                <a16:creationId xmlns:a16="http://schemas.microsoft.com/office/drawing/2014/main" id="{9EBA3765-21EB-8F42-9B2F-797F547E4C5A}"/>
              </a:ext>
            </a:extLst>
          </p:cNvPr>
          <p:cNvSpPr txBox="1"/>
          <p:nvPr/>
        </p:nvSpPr>
        <p:spPr>
          <a:xfrm>
            <a:off x="3982610" y="1229456"/>
            <a:ext cx="1599836" cy="555877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Financial Institution</a:t>
            </a:r>
          </a:p>
          <a:p>
            <a:r>
              <a:rPr lang="en-US" sz="800" dirty="0">
                <a:solidFill>
                  <a:schemeClr val="dk1"/>
                </a:solidFill>
                <a:latin typeface="Galano Grotesque" pitchFamily="2" charset="77"/>
                <a:ea typeface="Oswald Regular"/>
                <a:cs typeface="Oswald Regular"/>
                <a:sym typeface="Oswald"/>
              </a:rPr>
              <a:t>Financial Planning</a:t>
            </a:r>
          </a:p>
          <a:p>
            <a:r>
              <a:rPr lang="en-US" sz="800" dirty="0">
                <a:solidFill>
                  <a:schemeClr val="dk1"/>
                </a:solidFill>
                <a:latin typeface="Galano Grotesque" pitchFamily="2" charset="77"/>
                <a:ea typeface="Oswald Regular"/>
                <a:cs typeface="Oswald Regular"/>
                <a:sym typeface="Oswald"/>
              </a:rPr>
              <a:t>Hair Salon</a:t>
            </a:r>
          </a:p>
          <a:p>
            <a:r>
              <a:rPr lang="en-US" sz="800" dirty="0">
                <a:solidFill>
                  <a:schemeClr val="dk1"/>
                </a:solidFill>
                <a:latin typeface="Galano Grotesque" pitchFamily="2" charset="77"/>
                <a:ea typeface="Oswald Regular"/>
                <a:cs typeface="Oswald Regular"/>
                <a:sym typeface="Oswald"/>
              </a:rPr>
              <a:t>Heating &amp; Air Company</a:t>
            </a:r>
          </a:p>
          <a:p>
            <a:r>
              <a:rPr lang="en-US" sz="800" dirty="0">
                <a:solidFill>
                  <a:schemeClr val="dk1"/>
                </a:solidFill>
                <a:latin typeface="Galano Grotesque" pitchFamily="2" charset="77"/>
                <a:ea typeface="Oswald Regular"/>
                <a:cs typeface="Oswald Regular"/>
                <a:sym typeface="Oswald"/>
              </a:rPr>
              <a:t>Home Lighting</a:t>
            </a:r>
          </a:p>
          <a:p>
            <a:r>
              <a:rPr lang="en-US" sz="800" dirty="0">
                <a:solidFill>
                  <a:schemeClr val="dk1"/>
                </a:solidFill>
                <a:latin typeface="Galano Grotesque" pitchFamily="2" charset="77"/>
                <a:ea typeface="Oswald Regular"/>
                <a:cs typeface="Oswald Regular"/>
                <a:sym typeface="Oswald"/>
              </a:rPr>
              <a:t>Home Security</a:t>
            </a:r>
          </a:p>
          <a:p>
            <a:r>
              <a:rPr lang="en-US" sz="800" dirty="0">
                <a:solidFill>
                  <a:schemeClr val="dk1"/>
                </a:solidFill>
                <a:latin typeface="Galano Grotesque" pitchFamily="2" charset="77"/>
                <a:ea typeface="Oswald Regular"/>
                <a:cs typeface="Oswald Regular"/>
                <a:sym typeface="Oswald"/>
              </a:rPr>
              <a:t>Hotel</a:t>
            </a:r>
          </a:p>
          <a:p>
            <a:r>
              <a:rPr lang="en-US" sz="800" dirty="0">
                <a:solidFill>
                  <a:schemeClr val="dk1"/>
                </a:solidFill>
                <a:latin typeface="Galano Grotesque" pitchFamily="2" charset="77"/>
                <a:ea typeface="Oswald Regular"/>
                <a:cs typeface="Oswald Regular"/>
                <a:sym typeface="Oswald"/>
              </a:rPr>
              <a:t>Insurance Agency</a:t>
            </a:r>
          </a:p>
          <a:p>
            <a:r>
              <a:rPr lang="en-US" sz="800" dirty="0">
                <a:solidFill>
                  <a:schemeClr val="dk1"/>
                </a:solidFill>
                <a:latin typeface="Galano Grotesque" pitchFamily="2" charset="77"/>
                <a:ea typeface="Oswald Regular"/>
                <a:cs typeface="Oswald Regular"/>
                <a:sym typeface="Oswald"/>
              </a:rPr>
              <a:t>Jeweler</a:t>
            </a:r>
          </a:p>
          <a:p>
            <a:r>
              <a:rPr lang="en-US" sz="800" dirty="0">
                <a:solidFill>
                  <a:schemeClr val="dk1"/>
                </a:solidFill>
                <a:latin typeface="Galano Grotesque" pitchFamily="2" charset="77"/>
                <a:ea typeface="Oswald Regular"/>
                <a:cs typeface="Oswald Regular"/>
                <a:sym typeface="Oswald"/>
              </a:rPr>
              <a:t>Kitchen &amp; Bath Remodeler</a:t>
            </a:r>
          </a:p>
          <a:p>
            <a:r>
              <a:rPr lang="en-US" sz="800" dirty="0">
                <a:solidFill>
                  <a:schemeClr val="dk1"/>
                </a:solidFill>
                <a:latin typeface="Galano Grotesque" pitchFamily="2" charset="77"/>
                <a:ea typeface="Oswald Regular"/>
                <a:cs typeface="Oswald Regular"/>
                <a:sym typeface="Oswald"/>
              </a:rPr>
              <a:t>Landscaper</a:t>
            </a:r>
          </a:p>
          <a:p>
            <a:r>
              <a:rPr lang="en-US" sz="800" dirty="0">
                <a:solidFill>
                  <a:schemeClr val="dk1"/>
                </a:solidFill>
                <a:latin typeface="Galano Grotesque" pitchFamily="2" charset="77"/>
                <a:ea typeface="Oswald Regular"/>
                <a:cs typeface="Oswald Regular"/>
                <a:sym typeface="Oswald"/>
              </a:rPr>
              <a:t>Law Firm/Lawyer</a:t>
            </a:r>
          </a:p>
          <a:p>
            <a:r>
              <a:rPr lang="en-US" sz="800" dirty="0">
                <a:solidFill>
                  <a:schemeClr val="dk1"/>
                </a:solidFill>
                <a:latin typeface="Galano Grotesque" pitchFamily="2" charset="77"/>
                <a:ea typeface="Oswald Regular"/>
                <a:cs typeface="Oswald Regular"/>
                <a:sym typeface="Oswald"/>
              </a:rPr>
              <a:t>Mechanic</a:t>
            </a:r>
          </a:p>
          <a:p>
            <a:r>
              <a:rPr lang="en-US" sz="800" dirty="0">
                <a:solidFill>
                  <a:schemeClr val="dk1"/>
                </a:solidFill>
                <a:latin typeface="Galano Grotesque" pitchFamily="2" charset="77"/>
                <a:ea typeface="Oswald Regular"/>
                <a:cs typeface="Oswald Regular"/>
                <a:sym typeface="Oswald"/>
              </a:rPr>
              <a:t>Mortgage/Home Loan Provider</a:t>
            </a:r>
          </a:p>
          <a:p>
            <a:r>
              <a:rPr lang="en-US" sz="800" dirty="0">
                <a:solidFill>
                  <a:schemeClr val="dk1"/>
                </a:solidFill>
                <a:latin typeface="Galano Grotesque" pitchFamily="2" charset="77"/>
                <a:ea typeface="Oswald Regular"/>
                <a:cs typeface="Oswald Regular"/>
                <a:sym typeface="Oswald"/>
              </a:rPr>
              <a:t>Motorcycle Shop</a:t>
            </a:r>
          </a:p>
          <a:p>
            <a:r>
              <a:rPr lang="en-US" sz="800" dirty="0">
                <a:solidFill>
                  <a:schemeClr val="dk1"/>
                </a:solidFill>
                <a:latin typeface="Galano Grotesque" pitchFamily="2" charset="77"/>
                <a:ea typeface="Oswald Regular"/>
                <a:cs typeface="Oswald Regular"/>
                <a:sym typeface="Oswald"/>
              </a:rPr>
              <a:t>Nail Salon</a:t>
            </a:r>
          </a:p>
          <a:p>
            <a:r>
              <a:rPr lang="en-US" sz="800" dirty="0">
                <a:solidFill>
                  <a:schemeClr val="dk1"/>
                </a:solidFill>
                <a:latin typeface="Galano Grotesque" pitchFamily="2" charset="77"/>
                <a:ea typeface="Oswald Regular"/>
                <a:cs typeface="Oswald Regular"/>
                <a:sym typeface="Oswald"/>
              </a:rPr>
              <a:t>New Home Builder</a:t>
            </a:r>
          </a:p>
          <a:p>
            <a:r>
              <a:rPr lang="en-US" sz="800" dirty="0">
                <a:solidFill>
                  <a:schemeClr val="dk1"/>
                </a:solidFill>
                <a:latin typeface="Galano Grotesque" pitchFamily="2" charset="77"/>
                <a:ea typeface="Oswald Regular"/>
                <a:cs typeface="Oswald Regular"/>
                <a:sym typeface="Oswald"/>
              </a:rPr>
              <a:t>Oil Change</a:t>
            </a:r>
          </a:p>
          <a:p>
            <a:r>
              <a:rPr lang="en-US" sz="800" dirty="0">
                <a:solidFill>
                  <a:schemeClr val="dk1"/>
                </a:solidFill>
                <a:latin typeface="Galano Grotesque" pitchFamily="2" charset="77"/>
                <a:ea typeface="Oswald Regular"/>
                <a:cs typeface="Oswald Regular"/>
                <a:sym typeface="Oswald"/>
              </a:rPr>
              <a:t>Pest Control</a:t>
            </a:r>
          </a:p>
          <a:p>
            <a:r>
              <a:rPr lang="en-US" sz="800" dirty="0">
                <a:solidFill>
                  <a:schemeClr val="dk1"/>
                </a:solidFill>
                <a:latin typeface="Galano Grotesque" pitchFamily="2" charset="77"/>
                <a:ea typeface="Oswald Regular"/>
                <a:cs typeface="Oswald Regular"/>
                <a:sym typeface="Oswald"/>
              </a:rPr>
              <a:t>Pet Boarding/Daycare</a:t>
            </a:r>
          </a:p>
          <a:p>
            <a:r>
              <a:rPr lang="en-US" sz="800" dirty="0">
                <a:solidFill>
                  <a:schemeClr val="dk1"/>
                </a:solidFill>
                <a:latin typeface="Galano Grotesque" pitchFamily="2" charset="77"/>
                <a:ea typeface="Oswald Regular"/>
                <a:cs typeface="Oswald Regular"/>
                <a:sym typeface="Oswald"/>
              </a:rPr>
              <a:t>Pet Groomer</a:t>
            </a:r>
          </a:p>
          <a:p>
            <a:r>
              <a:rPr lang="en-US" sz="800" dirty="0">
                <a:solidFill>
                  <a:schemeClr val="dk1"/>
                </a:solidFill>
                <a:latin typeface="Galano Grotesque" pitchFamily="2" charset="77"/>
                <a:ea typeface="Oswald Regular"/>
                <a:cs typeface="Oswald Regular"/>
                <a:sym typeface="Oswald"/>
              </a:rPr>
              <a:t>Photographer</a:t>
            </a:r>
          </a:p>
          <a:p>
            <a:r>
              <a:rPr lang="en-US" sz="800" dirty="0">
                <a:solidFill>
                  <a:schemeClr val="dk1"/>
                </a:solidFill>
                <a:latin typeface="Galano Grotesque" pitchFamily="2" charset="77"/>
                <a:ea typeface="Oswald Regular"/>
                <a:cs typeface="Oswald Regular"/>
                <a:sym typeface="Oswald"/>
              </a:rPr>
              <a:t>Piercing Studio</a:t>
            </a:r>
          </a:p>
          <a:p>
            <a:r>
              <a:rPr lang="en-US" sz="800" dirty="0">
                <a:solidFill>
                  <a:schemeClr val="dk1"/>
                </a:solidFill>
                <a:latin typeface="Galano Grotesque" pitchFamily="2" charset="77"/>
                <a:ea typeface="Oswald Regular"/>
                <a:cs typeface="Oswald Regular"/>
                <a:sym typeface="Oswald"/>
              </a:rPr>
              <a:t>Plumber</a:t>
            </a:r>
          </a:p>
          <a:p>
            <a:r>
              <a:rPr lang="en-US" sz="800" dirty="0">
                <a:solidFill>
                  <a:schemeClr val="dk1"/>
                </a:solidFill>
                <a:latin typeface="Galano Grotesque" pitchFamily="2" charset="77"/>
                <a:ea typeface="Oswald Regular"/>
                <a:cs typeface="Oswald Regular"/>
                <a:sym typeface="Oswald"/>
              </a:rPr>
              <a:t>Property Management Company</a:t>
            </a:r>
          </a:p>
          <a:p>
            <a:r>
              <a:rPr lang="en-US" sz="800" dirty="0">
                <a:solidFill>
                  <a:schemeClr val="dk1"/>
                </a:solidFill>
                <a:latin typeface="Galano Grotesque" pitchFamily="2" charset="77"/>
                <a:ea typeface="Oswald Regular"/>
                <a:cs typeface="Oswald Regular"/>
                <a:sym typeface="Oswald"/>
              </a:rPr>
              <a:t>Real Estate Agency</a:t>
            </a:r>
          </a:p>
          <a:p>
            <a:r>
              <a:rPr lang="en-US" sz="800" dirty="0">
                <a:solidFill>
                  <a:schemeClr val="dk1"/>
                </a:solidFill>
                <a:latin typeface="Galano Grotesque" pitchFamily="2" charset="77"/>
                <a:ea typeface="Oswald Regular"/>
                <a:cs typeface="Oswald Regular"/>
                <a:sym typeface="Oswald"/>
              </a:rPr>
              <a:t>Real Estate Agent</a:t>
            </a:r>
          </a:p>
          <a:p>
            <a:r>
              <a:rPr lang="en-US" sz="800" dirty="0">
                <a:solidFill>
                  <a:schemeClr val="dk1"/>
                </a:solidFill>
                <a:latin typeface="Galano Grotesque" pitchFamily="2" charset="77"/>
                <a:ea typeface="Oswald Regular"/>
                <a:cs typeface="Oswald Regular"/>
                <a:sym typeface="Oswald"/>
              </a:rPr>
              <a:t>Shoe Repair Store</a:t>
            </a:r>
          </a:p>
          <a:p>
            <a:r>
              <a:rPr lang="en-US" sz="800" dirty="0">
                <a:solidFill>
                  <a:schemeClr val="dk1"/>
                </a:solidFill>
                <a:latin typeface="Galano Grotesque" pitchFamily="2" charset="77"/>
                <a:ea typeface="Oswald Regular"/>
                <a:cs typeface="Oswald Regular"/>
                <a:sym typeface="Oswald"/>
              </a:rPr>
              <a:t>Tanning Salon</a:t>
            </a:r>
          </a:p>
          <a:p>
            <a:r>
              <a:rPr lang="en-US" sz="800" dirty="0">
                <a:solidFill>
                  <a:schemeClr val="dk1"/>
                </a:solidFill>
                <a:latin typeface="Galano Grotesque" pitchFamily="2" charset="77"/>
                <a:ea typeface="Oswald Regular"/>
                <a:cs typeface="Oswald Regular"/>
                <a:sym typeface="Oswald"/>
              </a:rPr>
              <a:t>Tire Shop</a:t>
            </a:r>
          </a:p>
          <a:p>
            <a:r>
              <a:rPr lang="en-US" sz="800" dirty="0">
                <a:solidFill>
                  <a:schemeClr val="dk1"/>
                </a:solidFill>
                <a:latin typeface="Galano Grotesque" pitchFamily="2" charset="77"/>
                <a:ea typeface="Oswald Regular"/>
                <a:cs typeface="Oswald Regular"/>
                <a:sym typeface="Oswald"/>
              </a:rPr>
              <a:t>Travel Agent</a:t>
            </a:r>
          </a:p>
          <a:p>
            <a:r>
              <a:rPr lang="en-US" sz="800" dirty="0">
                <a:solidFill>
                  <a:schemeClr val="dk1"/>
                </a:solidFill>
                <a:latin typeface="Galano Grotesque" pitchFamily="2" charset="77"/>
                <a:ea typeface="Oswald Regular"/>
                <a:cs typeface="Oswald Regular"/>
                <a:sym typeface="Oswald"/>
              </a:rPr>
              <a:t>Veterinarian</a:t>
            </a:r>
          </a:p>
          <a:p>
            <a:r>
              <a:rPr lang="en-US" sz="1000" b="1" dirty="0">
                <a:solidFill>
                  <a:schemeClr val="dk1"/>
                </a:solidFill>
                <a:latin typeface="Galano Grotesque" pitchFamily="2" charset="77"/>
                <a:ea typeface="Oswald"/>
                <a:cs typeface="Oswald"/>
                <a:sym typeface="Oswald"/>
              </a:rPr>
              <a:t>Sports &amp; Recreation</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Bowling Alley</a:t>
            </a:r>
          </a:p>
          <a:p>
            <a:r>
              <a:rPr lang="en-US" sz="800" dirty="0">
                <a:solidFill>
                  <a:schemeClr val="dk1"/>
                </a:solidFill>
                <a:latin typeface="Galano Grotesque" pitchFamily="2" charset="77"/>
                <a:ea typeface="Oswald Regular"/>
                <a:cs typeface="Oswald Regular"/>
                <a:sym typeface="Oswald"/>
              </a:rPr>
              <a:t>Driving Range</a:t>
            </a:r>
          </a:p>
          <a:p>
            <a:r>
              <a:rPr lang="en-US" sz="800" dirty="0">
                <a:solidFill>
                  <a:schemeClr val="dk1"/>
                </a:solidFill>
                <a:latin typeface="Galano Grotesque" pitchFamily="2" charset="77"/>
                <a:ea typeface="Oswald Regular"/>
                <a:cs typeface="Oswald Regular"/>
                <a:sym typeface="Oswald"/>
              </a:rPr>
              <a:t>Golf Course</a:t>
            </a:r>
          </a:p>
          <a:p>
            <a:r>
              <a:rPr lang="en-US" sz="800" dirty="0">
                <a:solidFill>
                  <a:schemeClr val="dk1"/>
                </a:solidFill>
                <a:latin typeface="Galano Grotesque" pitchFamily="2" charset="77"/>
                <a:ea typeface="Oswald Regular"/>
                <a:cs typeface="Oswald Regular"/>
                <a:sym typeface="Oswald"/>
              </a:rPr>
              <a:t>Gym</a:t>
            </a:r>
          </a:p>
          <a:p>
            <a:r>
              <a:rPr lang="en-US" sz="800" dirty="0">
                <a:solidFill>
                  <a:schemeClr val="dk1"/>
                </a:solidFill>
                <a:latin typeface="Galano Grotesque" pitchFamily="2" charset="77"/>
                <a:ea typeface="Oswald Regular"/>
                <a:cs typeface="Oswald Regular"/>
                <a:sym typeface="Oswald"/>
              </a:rPr>
              <a:t>Health &amp; Fitness Club</a:t>
            </a:r>
          </a:p>
          <a:p>
            <a:r>
              <a:rPr lang="en-US" sz="800" dirty="0">
                <a:solidFill>
                  <a:schemeClr val="dk1"/>
                </a:solidFill>
                <a:latin typeface="Galano Grotesque" pitchFamily="2" charset="77"/>
                <a:ea typeface="Oswald Regular"/>
                <a:cs typeface="Oswald Regular"/>
                <a:sym typeface="Oswald"/>
              </a:rPr>
              <a:t>Local Park</a:t>
            </a:r>
          </a:p>
          <a:p>
            <a:r>
              <a:rPr lang="en-US" sz="800" dirty="0">
                <a:solidFill>
                  <a:schemeClr val="dk1"/>
                </a:solidFill>
                <a:latin typeface="Galano Grotesque" pitchFamily="2" charset="77"/>
                <a:ea typeface="Oswald Regular"/>
                <a:cs typeface="Oswald Regular"/>
                <a:sym typeface="Oswald"/>
              </a:rPr>
              <a:t>Pilates Studio</a:t>
            </a:r>
          </a:p>
          <a:p>
            <a:r>
              <a:rPr lang="en-US" sz="800" dirty="0">
                <a:solidFill>
                  <a:schemeClr val="dk1"/>
                </a:solidFill>
                <a:latin typeface="Galano Grotesque" pitchFamily="2" charset="77"/>
                <a:ea typeface="Oswald Regular"/>
                <a:cs typeface="Oswald Regular"/>
                <a:sym typeface="Oswald"/>
              </a:rPr>
              <a:t>Pool Hall</a:t>
            </a:r>
          </a:p>
          <a:p>
            <a:r>
              <a:rPr lang="en-US" sz="800" dirty="0">
                <a:solidFill>
                  <a:schemeClr val="dk1"/>
                </a:solidFill>
                <a:latin typeface="Galano Grotesque" pitchFamily="2" charset="77"/>
                <a:ea typeface="Oswald Regular"/>
                <a:cs typeface="Oswald Regular"/>
                <a:sym typeface="Oswald"/>
              </a:rPr>
              <a:t>Shooting Range</a:t>
            </a:r>
          </a:p>
          <a:p>
            <a:r>
              <a:rPr lang="en-US" sz="800" dirty="0">
                <a:solidFill>
                  <a:schemeClr val="dk1"/>
                </a:solidFill>
                <a:latin typeface="Galano Grotesque" pitchFamily="2" charset="77"/>
                <a:ea typeface="Oswald Regular"/>
                <a:cs typeface="Oswald Regular"/>
                <a:sym typeface="Oswald"/>
              </a:rPr>
              <a:t>Swimming Pool/Waterpark</a:t>
            </a:r>
          </a:p>
          <a:p>
            <a:r>
              <a:rPr lang="en-US" sz="800" dirty="0">
                <a:solidFill>
                  <a:schemeClr val="dk1"/>
                </a:solidFill>
                <a:latin typeface="Galano Grotesque" pitchFamily="2" charset="77"/>
                <a:ea typeface="Oswald Regular"/>
                <a:cs typeface="Oswald Regular"/>
                <a:sym typeface="Oswald"/>
              </a:rPr>
              <a:t>Yoga Studio</a:t>
            </a:r>
          </a:p>
          <a:p>
            <a:r>
              <a:rPr lang="en-US" sz="1000" b="1" dirty="0">
                <a:solidFill>
                  <a:schemeClr val="dk1"/>
                </a:solidFill>
                <a:latin typeface="Galano Grotesque" pitchFamily="2" charset="77"/>
                <a:ea typeface="Oswald Regular"/>
                <a:cs typeface="Oswald Regular"/>
                <a:sym typeface="Oswald"/>
              </a:rPr>
              <a:t>Shopping</a:t>
            </a:r>
          </a:p>
          <a:p>
            <a:r>
              <a:rPr lang="en-US" sz="800" dirty="0">
                <a:solidFill>
                  <a:schemeClr val="dk1"/>
                </a:solidFill>
                <a:latin typeface="Galano Grotesque" pitchFamily="2" charset="77"/>
                <a:ea typeface="Oswald Regular"/>
                <a:cs typeface="Oswald Regular"/>
                <a:sym typeface="Oswald"/>
              </a:rPr>
              <a:t>Antique Store</a:t>
            </a:r>
          </a:p>
          <a:p>
            <a:r>
              <a:rPr lang="en-US" sz="800" dirty="0">
                <a:solidFill>
                  <a:schemeClr val="dk1"/>
                </a:solidFill>
                <a:latin typeface="Galano Grotesque" pitchFamily="2" charset="77"/>
                <a:ea typeface="Oswald Regular"/>
                <a:cs typeface="Oswald Regular"/>
                <a:sym typeface="Oswald"/>
              </a:rPr>
              <a:t>Appliance Store</a:t>
            </a:r>
          </a:p>
          <a:p>
            <a:r>
              <a:rPr lang="en-US" sz="800" dirty="0">
                <a:solidFill>
                  <a:schemeClr val="dk1"/>
                </a:solidFill>
                <a:latin typeface="Galano Grotesque" pitchFamily="2" charset="77"/>
                <a:ea typeface="Oswald Regular"/>
                <a:cs typeface="Oswald Regular"/>
                <a:sym typeface="Oswald"/>
              </a:rPr>
              <a:t>Bicycle Shop</a:t>
            </a:r>
          </a:p>
          <a:p>
            <a:r>
              <a:rPr lang="en-US" sz="800" dirty="0">
                <a:solidFill>
                  <a:schemeClr val="dk1"/>
                </a:solidFill>
                <a:latin typeface="Galano Grotesque" pitchFamily="2" charset="77"/>
                <a:ea typeface="Oswald Regular"/>
                <a:cs typeface="Oswald Regular"/>
                <a:sym typeface="Oswald"/>
              </a:rPr>
              <a:t>Book Store</a:t>
            </a:r>
          </a:p>
          <a:p>
            <a:endParaRPr lang="en-US" sz="700" dirty="0">
              <a:solidFill>
                <a:schemeClr val="dk1"/>
              </a:solidFill>
              <a:latin typeface="Galano Grotesque" pitchFamily="2" charset="77"/>
              <a:ea typeface="Oswald Regular"/>
              <a:cs typeface="Oswald Regular"/>
              <a:sym typeface="Oswald"/>
            </a:endParaRPr>
          </a:p>
        </p:txBody>
      </p:sp>
      <p:sp>
        <p:nvSpPr>
          <p:cNvPr id="53" name="Google Shape;61;p14">
            <a:extLst>
              <a:ext uri="{FF2B5EF4-FFF2-40B4-BE49-F238E27FC236}">
                <a16:creationId xmlns:a16="http://schemas.microsoft.com/office/drawing/2014/main" id="{6D27BDBF-2E93-684C-A950-EDDC34CF3B43}"/>
              </a:ext>
            </a:extLst>
          </p:cNvPr>
          <p:cNvSpPr txBox="1"/>
          <p:nvPr/>
        </p:nvSpPr>
        <p:spPr>
          <a:xfrm>
            <a:off x="5625478" y="1242444"/>
            <a:ext cx="1610262" cy="5558772"/>
          </a:xfrm>
          <a:prstGeom prst="rect">
            <a:avLst/>
          </a:prstGeom>
          <a:noFill/>
          <a:ln>
            <a:noFill/>
          </a:ln>
        </p:spPr>
        <p:txBody>
          <a:bodyPr spcFirstLastPara="1" wrap="square" lIns="91425" tIns="91425" rIns="91425" bIns="91425" anchor="t" anchorCtr="0">
            <a:noAutofit/>
          </a:bodyPr>
          <a:lstStyle/>
          <a:p>
            <a:r>
              <a:rPr lang="en-US" sz="800" dirty="0">
                <a:solidFill>
                  <a:schemeClr val="dk1"/>
                </a:solidFill>
                <a:latin typeface="Galano Grotesque" pitchFamily="2" charset="77"/>
                <a:ea typeface="Oswald Regular"/>
                <a:cs typeface="Oswald Regular"/>
                <a:sym typeface="Oswald"/>
              </a:rPr>
              <a:t>Boutique</a:t>
            </a:r>
          </a:p>
          <a:p>
            <a:r>
              <a:rPr lang="en-US" sz="800" dirty="0">
                <a:solidFill>
                  <a:schemeClr val="dk1"/>
                </a:solidFill>
                <a:latin typeface="Galano Grotesque" pitchFamily="2" charset="77"/>
                <a:ea typeface="Oswald Regular"/>
                <a:cs typeface="Oswald Regular"/>
                <a:sym typeface="Oswald"/>
              </a:rPr>
              <a:t>Bridal/Formal Wear</a:t>
            </a:r>
          </a:p>
          <a:p>
            <a:r>
              <a:rPr lang="en-US" sz="800" dirty="0">
                <a:solidFill>
                  <a:schemeClr val="dk1"/>
                </a:solidFill>
                <a:latin typeface="Galano Grotesque" pitchFamily="2" charset="77"/>
                <a:ea typeface="Oswald Regular"/>
                <a:cs typeface="Oswald Regular"/>
                <a:sym typeface="Oswald"/>
              </a:rPr>
              <a:t>Children’s Clothing Store</a:t>
            </a:r>
          </a:p>
          <a:p>
            <a:r>
              <a:rPr lang="en-US" sz="800" dirty="0">
                <a:solidFill>
                  <a:schemeClr val="dk1"/>
                </a:solidFill>
                <a:latin typeface="Galano Grotesque" pitchFamily="2" charset="77"/>
                <a:ea typeface="Oswald Regular"/>
                <a:cs typeface="Oswald Regular"/>
                <a:sym typeface="Oswald"/>
              </a:rPr>
              <a:t>Consignment Store</a:t>
            </a:r>
          </a:p>
          <a:p>
            <a:r>
              <a:rPr lang="en-US" sz="800" dirty="0">
                <a:solidFill>
                  <a:schemeClr val="dk1"/>
                </a:solidFill>
                <a:latin typeface="Galano Grotesque" pitchFamily="2" charset="77"/>
                <a:ea typeface="Oswald Regular"/>
                <a:cs typeface="Oswald Regular"/>
                <a:sym typeface="Oswald"/>
              </a:rPr>
              <a:t>Department Store</a:t>
            </a:r>
          </a:p>
          <a:p>
            <a:r>
              <a:rPr lang="en-US" sz="800" dirty="0">
                <a:solidFill>
                  <a:schemeClr val="dk1"/>
                </a:solidFill>
                <a:latin typeface="Galano Grotesque" pitchFamily="2" charset="77"/>
                <a:ea typeface="Oswald Regular"/>
                <a:cs typeface="Oswald Regular"/>
                <a:sym typeface="Oswald"/>
              </a:rPr>
              <a:t>Flooring/Carpet Store</a:t>
            </a:r>
          </a:p>
          <a:p>
            <a:r>
              <a:rPr lang="en-US" sz="800" dirty="0">
                <a:solidFill>
                  <a:schemeClr val="dk1"/>
                </a:solidFill>
                <a:latin typeface="Galano Grotesque" pitchFamily="2" charset="77"/>
                <a:ea typeface="Oswald Regular"/>
                <a:cs typeface="Oswald Regular"/>
                <a:sym typeface="Oswald"/>
              </a:rPr>
              <a:t>Florist</a:t>
            </a:r>
          </a:p>
          <a:p>
            <a:r>
              <a:rPr lang="en-US" sz="800" dirty="0">
                <a:solidFill>
                  <a:schemeClr val="dk1"/>
                </a:solidFill>
                <a:latin typeface="Galano Grotesque" pitchFamily="2" charset="77"/>
                <a:ea typeface="Oswald Regular"/>
                <a:cs typeface="Oswald Regular"/>
                <a:sym typeface="Oswald"/>
              </a:rPr>
              <a:t>Garden Store/Nursery</a:t>
            </a:r>
          </a:p>
          <a:p>
            <a:r>
              <a:rPr lang="en-US" sz="800" dirty="0">
                <a:solidFill>
                  <a:schemeClr val="dk1"/>
                </a:solidFill>
                <a:latin typeface="Galano Grotesque" pitchFamily="2" charset="77"/>
                <a:ea typeface="Oswald Regular"/>
                <a:cs typeface="Oswald Regular"/>
                <a:sym typeface="Oswald"/>
              </a:rPr>
              <a:t>Gift Store</a:t>
            </a:r>
          </a:p>
          <a:p>
            <a:r>
              <a:rPr lang="en-US" sz="800" dirty="0">
                <a:solidFill>
                  <a:schemeClr val="dk1"/>
                </a:solidFill>
                <a:latin typeface="Galano Grotesque" pitchFamily="2" charset="77"/>
                <a:ea typeface="Oswald Regular"/>
                <a:cs typeface="Oswald Regular"/>
                <a:sym typeface="Oswald"/>
              </a:rPr>
              <a:t>Golf Shop</a:t>
            </a:r>
          </a:p>
          <a:p>
            <a:r>
              <a:rPr lang="en-US" sz="800" dirty="0">
                <a:solidFill>
                  <a:schemeClr val="dk1"/>
                </a:solidFill>
                <a:latin typeface="Galano Grotesque" pitchFamily="2" charset="77"/>
                <a:ea typeface="Oswald Regular"/>
                <a:cs typeface="Oswald Regular"/>
                <a:sym typeface="Oswald"/>
              </a:rPr>
              <a:t>Grocery Store</a:t>
            </a:r>
          </a:p>
          <a:p>
            <a:r>
              <a:rPr lang="en-US" sz="800" dirty="0">
                <a:solidFill>
                  <a:schemeClr val="dk1"/>
                </a:solidFill>
                <a:latin typeface="Galano Grotesque" pitchFamily="2" charset="77"/>
                <a:ea typeface="Oswald Regular"/>
                <a:cs typeface="Oswald Regular"/>
                <a:sym typeface="Oswald"/>
              </a:rPr>
              <a:t>Health Food Store</a:t>
            </a:r>
          </a:p>
          <a:p>
            <a:r>
              <a:rPr lang="en-US" sz="800" dirty="0">
                <a:solidFill>
                  <a:schemeClr val="dk1"/>
                </a:solidFill>
                <a:latin typeface="Galano Grotesque" pitchFamily="2" charset="77"/>
                <a:ea typeface="Oswald Regular"/>
                <a:cs typeface="Oswald Regular"/>
                <a:sym typeface="Oswald"/>
              </a:rPr>
              <a:t>Home Electronics Store</a:t>
            </a:r>
          </a:p>
          <a:p>
            <a:r>
              <a:rPr lang="en-US" sz="800" dirty="0">
                <a:solidFill>
                  <a:schemeClr val="dk1"/>
                </a:solidFill>
                <a:latin typeface="Galano Grotesque" pitchFamily="2" charset="77"/>
                <a:ea typeface="Oswald Regular"/>
                <a:cs typeface="Oswald Regular"/>
                <a:sym typeface="Oswald"/>
              </a:rPr>
              <a:t>Home Furnishing Store</a:t>
            </a:r>
          </a:p>
          <a:p>
            <a:r>
              <a:rPr lang="en-US" sz="800" dirty="0">
                <a:solidFill>
                  <a:schemeClr val="dk1"/>
                </a:solidFill>
                <a:latin typeface="Galano Grotesque" pitchFamily="2" charset="77"/>
                <a:ea typeface="Oswald Regular"/>
                <a:cs typeface="Oswald Regular"/>
                <a:sym typeface="Oswald"/>
              </a:rPr>
              <a:t>Home Improvement Store</a:t>
            </a:r>
          </a:p>
          <a:p>
            <a:r>
              <a:rPr lang="en-US" sz="800" dirty="0">
                <a:solidFill>
                  <a:schemeClr val="dk1"/>
                </a:solidFill>
                <a:latin typeface="Galano Grotesque" pitchFamily="2" charset="77"/>
                <a:ea typeface="Oswald Regular"/>
                <a:cs typeface="Oswald Regular"/>
                <a:sym typeface="Oswald"/>
              </a:rPr>
              <a:t>Liquor Store</a:t>
            </a:r>
          </a:p>
          <a:p>
            <a:r>
              <a:rPr lang="en-US" sz="800" dirty="0">
                <a:solidFill>
                  <a:schemeClr val="dk1"/>
                </a:solidFill>
                <a:latin typeface="Galano Grotesque" pitchFamily="2" charset="77"/>
                <a:ea typeface="Oswald Regular"/>
                <a:cs typeface="Oswald Regular"/>
                <a:sym typeface="Oswald"/>
              </a:rPr>
              <a:t>Mall/Shopping Center</a:t>
            </a:r>
          </a:p>
          <a:p>
            <a:r>
              <a:rPr lang="en-US" sz="800" dirty="0">
                <a:solidFill>
                  <a:schemeClr val="dk1"/>
                </a:solidFill>
                <a:latin typeface="Galano Grotesque" pitchFamily="2" charset="77"/>
                <a:ea typeface="Oswald Regular"/>
                <a:cs typeface="Oswald Regular"/>
                <a:sym typeface="Oswald"/>
              </a:rPr>
              <a:t>Mattress Store</a:t>
            </a:r>
          </a:p>
          <a:p>
            <a:r>
              <a:rPr lang="en-US" sz="800" dirty="0">
                <a:solidFill>
                  <a:schemeClr val="dk1"/>
                </a:solidFill>
                <a:latin typeface="Galano Grotesque" pitchFamily="2" charset="77"/>
                <a:ea typeface="Oswald Regular"/>
                <a:cs typeface="Oswald Regular"/>
                <a:sym typeface="Oswald"/>
              </a:rPr>
              <a:t>Men’s Clothing Store</a:t>
            </a:r>
          </a:p>
          <a:p>
            <a:r>
              <a:rPr lang="en-US" sz="800" dirty="0">
                <a:solidFill>
                  <a:schemeClr val="dk1"/>
                </a:solidFill>
                <a:latin typeface="Galano Grotesque" pitchFamily="2" charset="77"/>
                <a:ea typeface="Oswald Regular"/>
                <a:cs typeface="Oswald Regular"/>
                <a:sym typeface="Oswald"/>
              </a:rPr>
              <a:t>Outdoor Outfitters</a:t>
            </a:r>
          </a:p>
          <a:p>
            <a:r>
              <a:rPr lang="en-US" sz="800" dirty="0">
                <a:solidFill>
                  <a:schemeClr val="dk1"/>
                </a:solidFill>
                <a:latin typeface="Galano Grotesque" pitchFamily="2" charset="77"/>
                <a:ea typeface="Oswald Regular"/>
                <a:cs typeface="Oswald Regular"/>
                <a:sym typeface="Oswald"/>
              </a:rPr>
              <a:t>Place to Buy a Used Car</a:t>
            </a:r>
          </a:p>
          <a:p>
            <a:r>
              <a:rPr lang="en-US" sz="800" dirty="0">
                <a:solidFill>
                  <a:schemeClr val="dk1"/>
                </a:solidFill>
                <a:latin typeface="Galano Grotesque" pitchFamily="2" charset="77"/>
                <a:ea typeface="Oswald Regular"/>
                <a:cs typeface="Oswald Regular"/>
                <a:sym typeface="Oswald"/>
              </a:rPr>
              <a:t>Show Store</a:t>
            </a:r>
          </a:p>
          <a:p>
            <a:r>
              <a:rPr lang="en-US" sz="800" dirty="0">
                <a:solidFill>
                  <a:schemeClr val="dk1"/>
                </a:solidFill>
                <a:latin typeface="Galano Grotesque" pitchFamily="2" charset="77"/>
                <a:ea typeface="Oswald Regular"/>
                <a:cs typeface="Oswald Regular"/>
                <a:sym typeface="Oswald"/>
              </a:rPr>
              <a:t>Sporting Goods Store</a:t>
            </a:r>
          </a:p>
          <a:p>
            <a:r>
              <a:rPr lang="en-US" sz="800" dirty="0">
                <a:solidFill>
                  <a:schemeClr val="dk1"/>
                </a:solidFill>
                <a:latin typeface="Galano Grotesque" pitchFamily="2" charset="77"/>
                <a:ea typeface="Oswald Regular"/>
                <a:cs typeface="Oswald Regular"/>
                <a:sym typeface="Oswald"/>
              </a:rPr>
              <a:t>Thrift Store</a:t>
            </a:r>
          </a:p>
          <a:p>
            <a:r>
              <a:rPr lang="en-US" sz="800" dirty="0">
                <a:solidFill>
                  <a:schemeClr val="dk1"/>
                </a:solidFill>
                <a:latin typeface="Galano Grotesque" pitchFamily="2" charset="77"/>
                <a:ea typeface="Oswald Regular"/>
                <a:cs typeface="Oswald Regular"/>
                <a:sym typeface="Oswald"/>
              </a:rPr>
              <a:t>Toy Store</a:t>
            </a:r>
          </a:p>
          <a:p>
            <a:r>
              <a:rPr lang="en-US" sz="800" dirty="0">
                <a:solidFill>
                  <a:schemeClr val="dk1"/>
                </a:solidFill>
                <a:latin typeface="Galano Grotesque" pitchFamily="2" charset="77"/>
                <a:ea typeface="Oswald Regular"/>
                <a:cs typeface="Oswald Regular"/>
                <a:sym typeface="Oswald"/>
              </a:rPr>
              <a:t>Women’s Clothing Store</a:t>
            </a:r>
          </a:p>
          <a:p>
            <a:r>
              <a:rPr lang="en-US" sz="1000" b="1" dirty="0">
                <a:solidFill>
                  <a:schemeClr val="dk1"/>
                </a:solidFill>
                <a:latin typeface="Galano Grotesque" pitchFamily="2" charset="77"/>
                <a:ea typeface="Oswald"/>
                <a:cs typeface="Oswald"/>
                <a:sym typeface="Oswald"/>
              </a:rPr>
              <a:t>Local</a:t>
            </a:r>
            <a:endParaRPr lang="en-US" sz="1000" dirty="0">
              <a:solidFill>
                <a:schemeClr val="dk1"/>
              </a:solidFill>
              <a:latin typeface="Galano Grotesque" pitchFamily="2" charset="77"/>
              <a:ea typeface="Oswald Regular"/>
              <a:cs typeface="Oswald Regular"/>
              <a:sym typeface="Oswald"/>
            </a:endParaRPr>
          </a:p>
          <a:p>
            <a:r>
              <a:rPr lang="en-US" sz="800" dirty="0">
                <a:solidFill>
                  <a:schemeClr val="dk1"/>
                </a:solidFill>
                <a:latin typeface="Galano Grotesque" pitchFamily="2" charset="77"/>
                <a:ea typeface="Oswald Regular"/>
                <a:cs typeface="Oswald Regular"/>
                <a:sym typeface="Oswald"/>
              </a:rPr>
              <a:t>Church</a:t>
            </a:r>
          </a:p>
          <a:p>
            <a:r>
              <a:rPr lang="en-US" sz="800" dirty="0">
                <a:solidFill>
                  <a:schemeClr val="dk1"/>
                </a:solidFill>
                <a:latin typeface="Galano Grotesque" pitchFamily="2" charset="77"/>
                <a:ea typeface="Oswald Regular"/>
                <a:cs typeface="Oswald Regular"/>
                <a:sym typeface="Oswald"/>
              </a:rPr>
              <a:t>Community Activist</a:t>
            </a:r>
          </a:p>
          <a:p>
            <a:r>
              <a:rPr lang="en-US" sz="800" dirty="0">
                <a:solidFill>
                  <a:schemeClr val="dk1"/>
                </a:solidFill>
                <a:latin typeface="Galano Grotesque" pitchFamily="2" charset="77"/>
                <a:ea typeface="Oswald Regular"/>
                <a:cs typeface="Oswald Regular"/>
                <a:sym typeface="Oswald"/>
              </a:rPr>
              <a:t>Local Actor</a:t>
            </a:r>
          </a:p>
          <a:p>
            <a:r>
              <a:rPr lang="en-US" sz="800" dirty="0">
                <a:solidFill>
                  <a:schemeClr val="dk1"/>
                </a:solidFill>
                <a:latin typeface="Galano Grotesque" pitchFamily="2" charset="77"/>
                <a:ea typeface="Oswald Regular"/>
                <a:cs typeface="Oswald Regular"/>
                <a:sym typeface="Oswald"/>
              </a:rPr>
              <a:t>Local Actress</a:t>
            </a:r>
          </a:p>
          <a:p>
            <a:r>
              <a:rPr lang="en-US" sz="800" dirty="0">
                <a:solidFill>
                  <a:schemeClr val="dk1"/>
                </a:solidFill>
                <a:latin typeface="Galano Grotesque" pitchFamily="2" charset="77"/>
                <a:ea typeface="Oswald Regular"/>
                <a:cs typeface="Oswald Regular"/>
                <a:sym typeface="Oswald"/>
              </a:rPr>
              <a:t>Local Athlete</a:t>
            </a:r>
          </a:p>
          <a:p>
            <a:r>
              <a:rPr lang="en-US" sz="800" dirty="0">
                <a:solidFill>
                  <a:schemeClr val="dk1"/>
                </a:solidFill>
                <a:latin typeface="Galano Grotesque" pitchFamily="2" charset="77"/>
                <a:ea typeface="Oswald Regular"/>
                <a:cs typeface="Oswald Regular"/>
                <a:sym typeface="Oswald"/>
              </a:rPr>
              <a:t>Local Author</a:t>
            </a:r>
          </a:p>
          <a:p>
            <a:r>
              <a:rPr lang="en-US" sz="800" dirty="0">
                <a:solidFill>
                  <a:schemeClr val="dk1"/>
                </a:solidFill>
                <a:latin typeface="Galano Grotesque" pitchFamily="2" charset="77"/>
                <a:ea typeface="Oswald Regular"/>
                <a:cs typeface="Oswald Regular"/>
                <a:sym typeface="Oswald"/>
              </a:rPr>
              <a:t>Local Cause</a:t>
            </a:r>
          </a:p>
          <a:p>
            <a:r>
              <a:rPr lang="en-US" sz="800" dirty="0">
                <a:solidFill>
                  <a:schemeClr val="dk1"/>
                </a:solidFill>
                <a:latin typeface="Galano Grotesque" pitchFamily="2" charset="77"/>
                <a:ea typeface="Oswald Regular"/>
                <a:cs typeface="Oswald Regular"/>
                <a:sym typeface="Oswald"/>
              </a:rPr>
              <a:t>Local Clothing Designer</a:t>
            </a:r>
          </a:p>
          <a:p>
            <a:r>
              <a:rPr lang="en-US" sz="800" dirty="0">
                <a:solidFill>
                  <a:schemeClr val="dk1"/>
                </a:solidFill>
                <a:latin typeface="Galano Grotesque" pitchFamily="2" charset="77"/>
                <a:ea typeface="Oswald Regular"/>
                <a:cs typeface="Oswald Regular"/>
                <a:sym typeface="Oswald"/>
              </a:rPr>
              <a:t>Local Hero</a:t>
            </a:r>
          </a:p>
          <a:p>
            <a:r>
              <a:rPr lang="en-US" sz="800" dirty="0">
                <a:solidFill>
                  <a:schemeClr val="dk1"/>
                </a:solidFill>
                <a:latin typeface="Galano Grotesque" pitchFamily="2" charset="77"/>
                <a:ea typeface="Oswald Regular"/>
                <a:cs typeface="Oswald Regular"/>
                <a:sym typeface="Oswald"/>
              </a:rPr>
              <a:t>Local Legislator</a:t>
            </a:r>
          </a:p>
          <a:p>
            <a:r>
              <a:rPr lang="en-US" sz="800" dirty="0">
                <a:solidFill>
                  <a:schemeClr val="dk1"/>
                </a:solidFill>
                <a:latin typeface="Galano Grotesque" pitchFamily="2" charset="77"/>
                <a:ea typeface="Oswald Regular"/>
                <a:cs typeface="Oswald Regular"/>
                <a:sym typeface="Oswald"/>
              </a:rPr>
              <a:t>Local Radio Personality</a:t>
            </a:r>
          </a:p>
          <a:p>
            <a:r>
              <a:rPr lang="en-US" sz="800" dirty="0">
                <a:solidFill>
                  <a:schemeClr val="dk1"/>
                </a:solidFill>
                <a:latin typeface="Galano Grotesque" pitchFamily="2" charset="77"/>
                <a:ea typeface="Oswald Regular"/>
                <a:cs typeface="Oswald Regular"/>
                <a:sym typeface="Oswald"/>
              </a:rPr>
              <a:t>Local Sports Team</a:t>
            </a:r>
          </a:p>
          <a:p>
            <a:r>
              <a:rPr lang="en-US" sz="800" dirty="0">
                <a:solidFill>
                  <a:schemeClr val="dk1"/>
                </a:solidFill>
                <a:latin typeface="Galano Grotesque" pitchFamily="2" charset="77"/>
                <a:ea typeface="Oswald Regular"/>
                <a:cs typeface="Oswald Regular"/>
                <a:sym typeface="Oswald"/>
              </a:rPr>
              <a:t>Local Talk Show Host</a:t>
            </a:r>
          </a:p>
          <a:p>
            <a:r>
              <a:rPr lang="en-US" sz="800" dirty="0">
                <a:solidFill>
                  <a:schemeClr val="dk1"/>
                </a:solidFill>
                <a:latin typeface="Galano Grotesque" pitchFamily="2" charset="77"/>
                <a:ea typeface="Oswald Regular"/>
                <a:cs typeface="Oswald Regular"/>
                <a:sym typeface="Oswald"/>
              </a:rPr>
              <a:t>Local Television Personality</a:t>
            </a:r>
          </a:p>
          <a:p>
            <a:r>
              <a:rPr lang="en-US" sz="800" dirty="0">
                <a:solidFill>
                  <a:schemeClr val="dk1"/>
                </a:solidFill>
                <a:latin typeface="Galano Grotesque" pitchFamily="2" charset="77"/>
                <a:ea typeface="Oswald Regular"/>
                <a:cs typeface="Oswald Regular"/>
                <a:sym typeface="Oswald"/>
              </a:rPr>
              <a:t>Local Twitter Feed</a:t>
            </a:r>
          </a:p>
          <a:p>
            <a:r>
              <a:rPr lang="en-US" sz="800" dirty="0">
                <a:solidFill>
                  <a:schemeClr val="dk1"/>
                </a:solidFill>
                <a:latin typeface="Galano Grotesque" pitchFamily="2" charset="77"/>
                <a:ea typeface="Oswald Regular"/>
                <a:cs typeface="Oswald Regular"/>
                <a:sym typeface="Oswald"/>
              </a:rPr>
              <a:t>Local Website/Blog</a:t>
            </a:r>
          </a:p>
          <a:p>
            <a:r>
              <a:rPr lang="en-US" sz="800" dirty="0">
                <a:solidFill>
                  <a:schemeClr val="dk1"/>
                </a:solidFill>
                <a:latin typeface="Galano Grotesque" pitchFamily="2" charset="77"/>
                <a:ea typeface="Oswald Regular"/>
                <a:cs typeface="Oswald Regular"/>
                <a:sym typeface="Oswald"/>
              </a:rPr>
              <a:t>Neighborhood</a:t>
            </a:r>
          </a:p>
          <a:p>
            <a:r>
              <a:rPr lang="en-US" sz="800" dirty="0">
                <a:solidFill>
                  <a:schemeClr val="dk1"/>
                </a:solidFill>
                <a:latin typeface="Galano Grotesque" pitchFamily="2" charset="77"/>
                <a:ea typeface="Oswald Regular"/>
                <a:cs typeface="Oswald Regular"/>
                <a:sym typeface="Oswald"/>
              </a:rPr>
              <a:t>Philanthropist</a:t>
            </a:r>
          </a:p>
          <a:p>
            <a:r>
              <a:rPr lang="en-US" sz="800" dirty="0">
                <a:solidFill>
                  <a:schemeClr val="dk1"/>
                </a:solidFill>
                <a:latin typeface="Galano Grotesque" pitchFamily="2" charset="77"/>
                <a:ea typeface="Oswald Regular"/>
                <a:cs typeface="Oswald Regular"/>
                <a:sym typeface="Oswald"/>
              </a:rPr>
              <a:t>Place to Get Married</a:t>
            </a:r>
          </a:p>
          <a:p>
            <a:r>
              <a:rPr lang="en-US" sz="800" dirty="0">
                <a:solidFill>
                  <a:schemeClr val="dk1"/>
                </a:solidFill>
                <a:latin typeface="Galano Grotesque" pitchFamily="2" charset="77"/>
                <a:ea typeface="Oswald Regular"/>
                <a:cs typeface="Oswald Regular"/>
                <a:sym typeface="Oswald"/>
              </a:rPr>
              <a:t>Place to Take Out of Town Guest</a:t>
            </a:r>
          </a:p>
          <a:p>
            <a:r>
              <a:rPr lang="en-US" sz="800" dirty="0">
                <a:solidFill>
                  <a:schemeClr val="dk1"/>
                </a:solidFill>
                <a:latin typeface="Galano Grotesque" pitchFamily="2" charset="77"/>
                <a:ea typeface="Oswald Regular"/>
                <a:cs typeface="Oswald Regular"/>
                <a:sym typeface="Oswald"/>
              </a:rPr>
              <a:t>Place to Work</a:t>
            </a:r>
          </a:p>
          <a:p>
            <a:r>
              <a:rPr lang="en-US" sz="800" dirty="0">
                <a:solidFill>
                  <a:schemeClr val="dk1"/>
                </a:solidFill>
                <a:latin typeface="Galano Grotesque" pitchFamily="2" charset="77"/>
                <a:ea typeface="Oswald Regular"/>
                <a:cs typeface="Oswald Regular"/>
                <a:sym typeface="Oswald"/>
              </a:rPr>
              <a:t>Scenic Spot</a:t>
            </a:r>
          </a:p>
          <a:p>
            <a:r>
              <a:rPr lang="en-US" sz="800" dirty="0">
                <a:solidFill>
                  <a:schemeClr val="dk1"/>
                </a:solidFill>
                <a:latin typeface="Galano Grotesque" pitchFamily="2" charset="77"/>
                <a:ea typeface="Oswald Regular"/>
                <a:cs typeface="Oswald Regular"/>
                <a:sym typeface="Oswald"/>
              </a:rPr>
              <a:t>Staycation Location</a:t>
            </a:r>
          </a:p>
        </p:txBody>
      </p:sp>
      <p:cxnSp>
        <p:nvCxnSpPr>
          <p:cNvPr id="58" name="Straight Connector 57">
            <a:extLst>
              <a:ext uri="{FF2B5EF4-FFF2-40B4-BE49-F238E27FC236}">
                <a16:creationId xmlns:a16="http://schemas.microsoft.com/office/drawing/2014/main" id="{1B13A3A1-5C27-664E-8118-833DCBD82D32}"/>
              </a:ext>
            </a:extLst>
          </p:cNvPr>
          <p:cNvCxnSpPr>
            <a:cxnSpLocks/>
          </p:cNvCxnSpPr>
          <p:nvPr/>
        </p:nvCxnSpPr>
        <p:spPr>
          <a:xfrm>
            <a:off x="5616896" y="1327793"/>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4EE6672-11B4-F542-81CC-1ABFBD1AF644}"/>
              </a:ext>
            </a:extLst>
          </p:cNvPr>
          <p:cNvCxnSpPr>
            <a:cxnSpLocks/>
          </p:cNvCxnSpPr>
          <p:nvPr/>
        </p:nvCxnSpPr>
        <p:spPr>
          <a:xfrm>
            <a:off x="7218064" y="1327791"/>
            <a:ext cx="0" cy="63002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Google Shape;61;p14">
            <a:extLst>
              <a:ext uri="{FF2B5EF4-FFF2-40B4-BE49-F238E27FC236}">
                <a16:creationId xmlns:a16="http://schemas.microsoft.com/office/drawing/2014/main" id="{BF5B77EB-1AFF-894A-8C80-661EC4B6251C}"/>
              </a:ext>
            </a:extLst>
          </p:cNvPr>
          <p:cNvSpPr txBox="1"/>
          <p:nvPr/>
        </p:nvSpPr>
        <p:spPr>
          <a:xfrm>
            <a:off x="482041" y="540527"/>
            <a:ext cx="6718348" cy="575709"/>
          </a:xfrm>
          <a:prstGeom prst="rect">
            <a:avLst/>
          </a:prstGeom>
          <a:noFill/>
          <a:ln>
            <a:noFill/>
          </a:ln>
        </p:spPr>
        <p:txBody>
          <a:bodyPr spcFirstLastPara="1" wrap="square" lIns="91425" tIns="91425" rIns="91425" bIns="91425" anchor="t" anchorCtr="0">
            <a:noAutofit/>
          </a:bodyPr>
          <a:lstStyle/>
          <a:p>
            <a:pPr algn="ctr"/>
            <a:r>
              <a:rPr lang="en-US" sz="2000" b="1" dirty="0">
                <a:solidFill>
                  <a:srgbClr val="2574DB"/>
                </a:solidFill>
                <a:latin typeface="Galano Grotesque" pitchFamily="2" charset="77"/>
                <a:ea typeface="Oswald"/>
                <a:cs typeface="Oswald"/>
                <a:sym typeface="Oswald"/>
              </a:rPr>
              <a:t>Pick Your Categories &amp; Campaign to Win</a:t>
            </a:r>
          </a:p>
        </p:txBody>
      </p:sp>
      <p:sp>
        <p:nvSpPr>
          <p:cNvPr id="3" name="Google Shape;61;p14">
            <a:extLst>
              <a:ext uri="{FF2B5EF4-FFF2-40B4-BE49-F238E27FC236}">
                <a16:creationId xmlns:a16="http://schemas.microsoft.com/office/drawing/2014/main" id="{51BFC981-404B-B3C8-0889-8FD21510774E}"/>
              </a:ext>
            </a:extLst>
          </p:cNvPr>
          <p:cNvSpPr txBox="1"/>
          <p:nvPr/>
        </p:nvSpPr>
        <p:spPr>
          <a:xfrm>
            <a:off x="509352" y="8751362"/>
            <a:ext cx="6753696" cy="1058442"/>
          </a:xfrm>
          <a:prstGeom prst="rect">
            <a:avLst/>
          </a:prstGeom>
          <a:noFill/>
          <a:ln>
            <a:noFill/>
          </a:ln>
        </p:spPr>
        <p:txBody>
          <a:bodyPr spcFirstLastPara="1" wrap="square" lIns="91425" tIns="91425" rIns="91425" bIns="91425" anchor="t" anchorCtr="0">
            <a:noAutofit/>
          </a:bodyPr>
          <a:lstStyle/>
          <a:p>
            <a:pPr algn="ctr">
              <a:buClr>
                <a:srgbClr val="FF0000"/>
              </a:buClr>
            </a:pPr>
            <a:r>
              <a:rPr lang="en-US" sz="1200" dirty="0">
                <a:latin typeface="Galano Grotesque" pitchFamily="2" charset="77"/>
              </a:rPr>
              <a:t>Scan this QR code to access complimentary materials to promote your business during the voting round, including social media graphics and marketing tips.</a:t>
            </a:r>
          </a:p>
          <a:p>
            <a:pPr algn="ctr">
              <a:buClr>
                <a:srgbClr val="FF0000"/>
              </a:buClr>
            </a:pPr>
            <a:endParaRPr lang="en-US" sz="1200" b="1" dirty="0">
              <a:solidFill>
                <a:srgbClr val="FF0000"/>
              </a:solidFill>
              <a:latin typeface="Galano Grotesque" pitchFamily="2" charset="77"/>
              <a:ea typeface="Oswald"/>
              <a:cs typeface="Oswald"/>
              <a:sym typeface="Oswald"/>
            </a:endParaRPr>
          </a:p>
          <a:p>
            <a:pPr algn="ctr">
              <a:buClr>
                <a:srgbClr val="FF0000"/>
              </a:buClr>
            </a:pPr>
            <a:r>
              <a:rPr lang="en-US" sz="1200" b="1" dirty="0">
                <a:solidFill>
                  <a:srgbClr val="FF0000"/>
                </a:solidFill>
                <a:latin typeface="Galano Grotesque" pitchFamily="2" charset="77"/>
                <a:ea typeface="Oswald"/>
                <a:cs typeface="Oswald"/>
                <a:sym typeface="Oswald"/>
              </a:rPr>
              <a:t>Make sure these materials are placed behind a form, so you are collecting advertiser information and opt-ins!</a:t>
            </a:r>
          </a:p>
        </p:txBody>
      </p:sp>
      <p:sp>
        <p:nvSpPr>
          <p:cNvPr id="2" name="Rounded Rectangle 1">
            <a:extLst>
              <a:ext uri="{FF2B5EF4-FFF2-40B4-BE49-F238E27FC236}">
                <a16:creationId xmlns:a16="http://schemas.microsoft.com/office/drawing/2014/main" id="{E095FACB-9068-E1A9-E812-64FE385673D3}"/>
              </a:ext>
            </a:extLst>
          </p:cNvPr>
          <p:cNvSpPr/>
          <p:nvPr/>
        </p:nvSpPr>
        <p:spPr>
          <a:xfrm>
            <a:off x="3332644" y="7833856"/>
            <a:ext cx="1017141" cy="930320"/>
          </a:xfrm>
          <a:prstGeom prst="roundRect">
            <a:avLst/>
          </a:prstGeom>
          <a:solidFill>
            <a:srgbClr val="2574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EE3D746-20C6-63D1-5918-9FBA97BA9496}"/>
              </a:ext>
            </a:extLst>
          </p:cNvPr>
          <p:cNvSpPr txBox="1"/>
          <p:nvPr/>
        </p:nvSpPr>
        <p:spPr>
          <a:xfrm>
            <a:off x="3332644" y="7926743"/>
            <a:ext cx="1017141" cy="738664"/>
          </a:xfrm>
          <a:prstGeom prst="rect">
            <a:avLst/>
          </a:prstGeom>
          <a:noFill/>
        </p:spPr>
        <p:txBody>
          <a:bodyPr wrap="square" rtlCol="0">
            <a:spAutoFit/>
          </a:bodyPr>
          <a:lstStyle/>
          <a:p>
            <a:pPr algn="ctr"/>
            <a:r>
              <a:rPr lang="en-US" b="1" dirty="0">
                <a:solidFill>
                  <a:schemeClr val="bg1"/>
                </a:solidFill>
                <a:latin typeface="Galano Grotesque" pitchFamily="2" charset="77"/>
              </a:rPr>
              <a:t>Place QR Code Here!</a:t>
            </a:r>
          </a:p>
        </p:txBody>
      </p:sp>
    </p:spTree>
    <p:extLst>
      <p:ext uri="{BB962C8B-B14F-4D97-AF65-F5344CB8AC3E}">
        <p14:creationId xmlns:p14="http://schemas.microsoft.com/office/powerpoint/2010/main" val="2005393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0" name="Google Shape;61;p14">
            <a:extLst>
              <a:ext uri="{FF2B5EF4-FFF2-40B4-BE49-F238E27FC236}">
                <a16:creationId xmlns:a16="http://schemas.microsoft.com/office/drawing/2014/main" id="{BF5B77EB-1AFF-894A-8C80-661EC4B6251C}"/>
              </a:ext>
            </a:extLst>
          </p:cNvPr>
          <p:cNvSpPr txBox="1"/>
          <p:nvPr/>
        </p:nvSpPr>
        <p:spPr>
          <a:xfrm>
            <a:off x="479245" y="362269"/>
            <a:ext cx="6813909" cy="520496"/>
          </a:xfrm>
          <a:prstGeom prst="rect">
            <a:avLst/>
          </a:prstGeom>
          <a:noFill/>
          <a:ln w="38100">
            <a:noFill/>
          </a:ln>
        </p:spPr>
        <p:txBody>
          <a:bodyPr spcFirstLastPara="1" wrap="square" lIns="91425" tIns="91425" rIns="91425" bIns="91425" anchor="t" anchorCtr="0">
            <a:noAutofit/>
          </a:bodyPr>
          <a:lstStyle/>
          <a:p>
            <a:pPr algn="ctr"/>
            <a:r>
              <a:rPr lang="en-US" sz="2400" b="1" dirty="0">
                <a:solidFill>
                  <a:srgbClr val="2574DB"/>
                </a:solidFill>
                <a:latin typeface="Galano Grotesque" pitchFamily="2" charset="77"/>
                <a:ea typeface="Oswald"/>
                <a:cs typeface="Oswald"/>
                <a:sym typeface="Oswald"/>
              </a:rPr>
              <a:t>Group and Category Ad Examples &amp; Specs</a:t>
            </a:r>
          </a:p>
        </p:txBody>
      </p:sp>
      <p:pic>
        <p:nvPicPr>
          <p:cNvPr id="4" name="Picture 3">
            <a:extLst>
              <a:ext uri="{FF2B5EF4-FFF2-40B4-BE49-F238E27FC236}">
                <a16:creationId xmlns:a16="http://schemas.microsoft.com/office/drawing/2014/main" id="{3F2003E8-3F49-935E-864E-D330E6CB55EA}"/>
              </a:ext>
            </a:extLst>
          </p:cNvPr>
          <p:cNvPicPr>
            <a:picLocks noChangeAspect="1"/>
          </p:cNvPicPr>
          <p:nvPr/>
        </p:nvPicPr>
        <p:blipFill>
          <a:blip r:embed="rId3"/>
          <a:stretch>
            <a:fillRect/>
          </a:stretch>
        </p:blipFill>
        <p:spPr>
          <a:xfrm>
            <a:off x="3076758" y="1018988"/>
            <a:ext cx="3152330" cy="2360616"/>
          </a:xfrm>
          <a:prstGeom prst="rect">
            <a:avLst/>
          </a:prstGeom>
        </p:spPr>
      </p:pic>
      <p:pic>
        <p:nvPicPr>
          <p:cNvPr id="6" name="Picture 5">
            <a:extLst>
              <a:ext uri="{FF2B5EF4-FFF2-40B4-BE49-F238E27FC236}">
                <a16:creationId xmlns:a16="http://schemas.microsoft.com/office/drawing/2014/main" id="{FAEB3470-A27A-9CA4-E8E6-5A4C0C66F238}"/>
              </a:ext>
            </a:extLst>
          </p:cNvPr>
          <p:cNvPicPr>
            <a:picLocks noChangeAspect="1"/>
          </p:cNvPicPr>
          <p:nvPr/>
        </p:nvPicPr>
        <p:blipFill>
          <a:blip r:embed="rId4"/>
          <a:stretch>
            <a:fillRect/>
          </a:stretch>
        </p:blipFill>
        <p:spPr>
          <a:xfrm>
            <a:off x="403435" y="3515828"/>
            <a:ext cx="3827423" cy="2024881"/>
          </a:xfrm>
          <a:prstGeom prst="rect">
            <a:avLst/>
          </a:prstGeom>
        </p:spPr>
      </p:pic>
      <p:pic>
        <p:nvPicPr>
          <p:cNvPr id="8" name="Picture 7">
            <a:extLst>
              <a:ext uri="{FF2B5EF4-FFF2-40B4-BE49-F238E27FC236}">
                <a16:creationId xmlns:a16="http://schemas.microsoft.com/office/drawing/2014/main" id="{AB585662-1391-9D9B-548F-6F510E7E759F}"/>
              </a:ext>
            </a:extLst>
          </p:cNvPr>
          <p:cNvPicPr>
            <a:picLocks noChangeAspect="1"/>
          </p:cNvPicPr>
          <p:nvPr/>
        </p:nvPicPr>
        <p:blipFill>
          <a:blip r:embed="rId5"/>
          <a:stretch>
            <a:fillRect/>
          </a:stretch>
        </p:blipFill>
        <p:spPr>
          <a:xfrm>
            <a:off x="3745297" y="5901819"/>
            <a:ext cx="3656531" cy="1400552"/>
          </a:xfrm>
          <a:prstGeom prst="rect">
            <a:avLst/>
          </a:prstGeom>
        </p:spPr>
      </p:pic>
      <p:pic>
        <p:nvPicPr>
          <p:cNvPr id="10" name="Picture 9">
            <a:extLst>
              <a:ext uri="{FF2B5EF4-FFF2-40B4-BE49-F238E27FC236}">
                <a16:creationId xmlns:a16="http://schemas.microsoft.com/office/drawing/2014/main" id="{274D7F8C-52DE-DC0B-04A8-02CC9EE15B28}"/>
              </a:ext>
            </a:extLst>
          </p:cNvPr>
          <p:cNvPicPr>
            <a:picLocks noChangeAspect="1"/>
          </p:cNvPicPr>
          <p:nvPr/>
        </p:nvPicPr>
        <p:blipFill>
          <a:blip r:embed="rId6"/>
          <a:stretch>
            <a:fillRect/>
          </a:stretch>
        </p:blipFill>
        <p:spPr>
          <a:xfrm>
            <a:off x="741587" y="7105660"/>
            <a:ext cx="2393377" cy="2657262"/>
          </a:xfrm>
          <a:prstGeom prst="rect">
            <a:avLst/>
          </a:prstGeom>
        </p:spPr>
      </p:pic>
      <p:sp>
        <p:nvSpPr>
          <p:cNvPr id="12" name="Rounded Rectangle 11">
            <a:extLst>
              <a:ext uri="{FF2B5EF4-FFF2-40B4-BE49-F238E27FC236}">
                <a16:creationId xmlns:a16="http://schemas.microsoft.com/office/drawing/2014/main" id="{C927F9A3-2240-59D0-6673-9ECDBE26F1E3}"/>
              </a:ext>
            </a:extLst>
          </p:cNvPr>
          <p:cNvSpPr/>
          <p:nvPr/>
        </p:nvSpPr>
        <p:spPr>
          <a:xfrm>
            <a:off x="307182" y="1580692"/>
            <a:ext cx="2673323" cy="1237208"/>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Groups Page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800" b="0" i="0" dirty="0">
              <a:solidFill>
                <a:schemeClr val="bg1"/>
              </a:solidFill>
              <a:effectLst/>
              <a:latin typeface="Galano Grotesque" pitchFamily="2" charset="77"/>
            </a:endParaRPr>
          </a:p>
          <a:p>
            <a:pPr algn="ctr"/>
            <a:r>
              <a:rPr lang="en-US" sz="1000" b="1" dirty="0">
                <a:solidFill>
                  <a:schemeClr val="bg1"/>
                </a:solidFill>
                <a:latin typeface="Galano Grotesque" pitchFamily="2" charset="77"/>
              </a:rPr>
              <a:t>Appears above the Group Images on the Groups page</a:t>
            </a:r>
          </a:p>
        </p:txBody>
      </p:sp>
      <p:sp>
        <p:nvSpPr>
          <p:cNvPr id="13" name="Rounded Rectangle 12">
            <a:extLst>
              <a:ext uri="{FF2B5EF4-FFF2-40B4-BE49-F238E27FC236}">
                <a16:creationId xmlns:a16="http://schemas.microsoft.com/office/drawing/2014/main" id="{974C972E-D4BC-B2A0-889B-30A324A9633C}"/>
              </a:ext>
            </a:extLst>
          </p:cNvPr>
          <p:cNvSpPr/>
          <p:nvPr/>
        </p:nvSpPr>
        <p:spPr>
          <a:xfrm>
            <a:off x="4514249" y="4133147"/>
            <a:ext cx="2658506"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Group Sponsor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p:txBody>
      </p:sp>
      <p:sp>
        <p:nvSpPr>
          <p:cNvPr id="14" name="Rounded Rectangle 13">
            <a:extLst>
              <a:ext uri="{FF2B5EF4-FFF2-40B4-BE49-F238E27FC236}">
                <a16:creationId xmlns:a16="http://schemas.microsoft.com/office/drawing/2014/main" id="{D5C78DFB-F7F1-1329-2E58-0E49D922D11D}"/>
              </a:ext>
            </a:extLst>
          </p:cNvPr>
          <p:cNvSpPr/>
          <p:nvPr/>
        </p:nvSpPr>
        <p:spPr>
          <a:xfrm>
            <a:off x="479245" y="6053221"/>
            <a:ext cx="3032704"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Galano Grotesque" pitchFamily="2" charset="77"/>
                <a:cs typeface="Arial"/>
              </a:rPr>
              <a:t>Category Sponsor Ad</a:t>
            </a:r>
          </a:p>
          <a:p>
            <a:pPr algn="ctr"/>
            <a:r>
              <a:rPr lang="en-US" sz="1000" dirty="0">
                <a:solidFill>
                  <a:schemeClr val="bg1"/>
                </a:solidFill>
                <a:latin typeface="Galano Grotesque" pitchFamily="2" charset="77"/>
                <a:cs typeface="Arial"/>
              </a:rPr>
              <a:t>Desktop: 600px x 200px/728px x 90px</a:t>
            </a:r>
          </a:p>
          <a:p>
            <a:pPr algn="ctr"/>
            <a:r>
              <a:rPr lang="en-US" sz="1000" dirty="0">
                <a:solidFill>
                  <a:schemeClr val="bg1"/>
                </a:solidFill>
                <a:latin typeface="Galano Grotesque" pitchFamily="2" charset="77"/>
                <a:cs typeface="Arial"/>
              </a:rPr>
              <a:t>Mobile: 320px x 50px</a:t>
            </a:r>
          </a:p>
        </p:txBody>
      </p:sp>
      <p:sp>
        <p:nvSpPr>
          <p:cNvPr id="15" name="Rounded Rectangle 14">
            <a:extLst>
              <a:ext uri="{FF2B5EF4-FFF2-40B4-BE49-F238E27FC236}">
                <a16:creationId xmlns:a16="http://schemas.microsoft.com/office/drawing/2014/main" id="{348E135D-1D3D-C032-CE63-C527E6570FA4}"/>
              </a:ext>
            </a:extLst>
          </p:cNvPr>
          <p:cNvSpPr/>
          <p:nvPr/>
        </p:nvSpPr>
        <p:spPr>
          <a:xfrm>
            <a:off x="3511949" y="8025645"/>
            <a:ext cx="3409744" cy="1252825"/>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Category Interstitial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a:p>
            <a:pPr algn="ctr"/>
            <a:endParaRPr lang="en-US" sz="1000" b="0" i="0" dirty="0">
              <a:solidFill>
                <a:schemeClr val="bg1"/>
              </a:solidFill>
              <a:effectLst/>
              <a:latin typeface="Galano Grotesque" pitchFamily="2" charset="77"/>
            </a:endParaRPr>
          </a:p>
          <a:p>
            <a:pPr algn="ctr"/>
            <a:r>
              <a:rPr lang="en-US" sz="1000" b="1" i="0" dirty="0">
                <a:solidFill>
                  <a:schemeClr val="bg1"/>
                </a:solidFill>
                <a:effectLst/>
                <a:latin typeface="Galano Grotesque" pitchFamily="2" charset="77"/>
              </a:rPr>
              <a:t>Appears in between categories. You can set the frequency</a:t>
            </a:r>
          </a:p>
        </p:txBody>
      </p:sp>
    </p:spTree>
    <p:extLst>
      <p:ext uri="{BB962C8B-B14F-4D97-AF65-F5344CB8AC3E}">
        <p14:creationId xmlns:p14="http://schemas.microsoft.com/office/powerpoint/2010/main" val="1449448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0">
          <a:extLst>
            <a:ext uri="{FF2B5EF4-FFF2-40B4-BE49-F238E27FC236}">
              <a16:creationId xmlns:a16="http://schemas.microsoft.com/office/drawing/2014/main" id="{F9B63C97-0145-6203-78F4-CCA8F2105DD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71786E0-A5FE-8552-A0F8-2889FCF3B022}"/>
              </a:ext>
            </a:extLst>
          </p:cNvPr>
          <p:cNvPicPr>
            <a:picLocks noChangeAspect="1"/>
          </p:cNvPicPr>
          <p:nvPr/>
        </p:nvPicPr>
        <p:blipFill>
          <a:blip r:embed="rId3"/>
          <a:srcRect l="-1" r="1109"/>
          <a:stretch/>
        </p:blipFill>
        <p:spPr>
          <a:xfrm>
            <a:off x="1737471" y="1137770"/>
            <a:ext cx="4297456" cy="8171992"/>
          </a:xfrm>
          <a:prstGeom prst="rect">
            <a:avLst/>
          </a:prstGeom>
        </p:spPr>
      </p:pic>
      <p:sp>
        <p:nvSpPr>
          <p:cNvPr id="13" name="Rounded Rectangle 12">
            <a:extLst>
              <a:ext uri="{FF2B5EF4-FFF2-40B4-BE49-F238E27FC236}">
                <a16:creationId xmlns:a16="http://schemas.microsoft.com/office/drawing/2014/main" id="{8ABBFC66-E4C3-7EAC-03E8-6EDA59EF8AFB}"/>
              </a:ext>
            </a:extLst>
          </p:cNvPr>
          <p:cNvSpPr/>
          <p:nvPr/>
        </p:nvSpPr>
        <p:spPr>
          <a:xfrm>
            <a:off x="4859718" y="1644592"/>
            <a:ext cx="2631483"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Page Ad</a:t>
            </a:r>
          </a:p>
          <a:p>
            <a:pPr algn="ctr"/>
            <a:r>
              <a:rPr lang="en-US" sz="1000" b="0" i="0" dirty="0">
                <a:solidFill>
                  <a:schemeClr val="bg1"/>
                </a:solidFill>
                <a:effectLst/>
                <a:latin typeface="Galano Grotesque" pitchFamily="2" charset="77"/>
              </a:rPr>
              <a:t>Desktop: 600px x 200px</a:t>
            </a:r>
            <a:r>
              <a:rPr lang="en-US" sz="1000" dirty="0">
                <a:solidFill>
                  <a:schemeClr val="bg1"/>
                </a:solidFill>
                <a:latin typeface="Galano Grotesque" pitchFamily="2" charset="77"/>
              </a:rPr>
              <a:t>/</a:t>
            </a:r>
            <a:r>
              <a:rPr lang="en-US" sz="1000" b="0" i="0" dirty="0">
                <a:solidFill>
                  <a:schemeClr val="bg1"/>
                </a:solidFill>
                <a:effectLst/>
                <a:latin typeface="Galano Grotesque" pitchFamily="2" charset="77"/>
              </a:rPr>
              <a:t>728px x 90px</a:t>
            </a:r>
            <a:endParaRPr lang="en-US" sz="1000" dirty="0">
              <a:solidFill>
                <a:schemeClr val="bg1"/>
              </a:solidFill>
              <a:effectLst/>
              <a:latin typeface="Galano Grotesque" pitchFamily="2" charset="77"/>
            </a:endParaRPr>
          </a:p>
          <a:p>
            <a:pPr algn="ctr"/>
            <a:r>
              <a:rPr lang="en-US" sz="1000" b="0" i="0" dirty="0">
                <a:solidFill>
                  <a:schemeClr val="bg1"/>
                </a:solidFill>
                <a:effectLst/>
                <a:latin typeface="Galano Grotesque" pitchFamily="2" charset="77"/>
              </a:rPr>
              <a:t>Mobile: 320px x 50px</a:t>
            </a:r>
          </a:p>
        </p:txBody>
      </p:sp>
      <p:sp>
        <p:nvSpPr>
          <p:cNvPr id="14" name="Rounded Rectangle 13">
            <a:extLst>
              <a:ext uri="{FF2B5EF4-FFF2-40B4-BE49-F238E27FC236}">
                <a16:creationId xmlns:a16="http://schemas.microsoft.com/office/drawing/2014/main" id="{31CC83E3-5EBF-4014-7C65-049298961C69}"/>
              </a:ext>
            </a:extLst>
          </p:cNvPr>
          <p:cNvSpPr/>
          <p:nvPr/>
        </p:nvSpPr>
        <p:spPr>
          <a:xfrm>
            <a:off x="281198" y="2995108"/>
            <a:ext cx="2822220" cy="897908"/>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Main Image/Video</a:t>
            </a:r>
          </a:p>
          <a:p>
            <a:pPr algn="ctr"/>
            <a:r>
              <a:rPr lang="en-US" sz="1000" b="0" i="0" dirty="0">
                <a:solidFill>
                  <a:schemeClr val="bg1"/>
                </a:solidFill>
                <a:effectLst/>
                <a:latin typeface="Galano Grotesque" pitchFamily="2" charset="77"/>
              </a:rPr>
              <a:t>2560px x 1440px</a:t>
            </a:r>
            <a:endParaRPr lang="en-US" sz="1000" b="1" i="0" dirty="0">
              <a:solidFill>
                <a:schemeClr val="bg1"/>
              </a:solidFill>
              <a:effectLst/>
              <a:latin typeface="Galano Grotesque" pitchFamily="2" charset="77"/>
            </a:endParaRPr>
          </a:p>
        </p:txBody>
      </p:sp>
      <p:sp>
        <p:nvSpPr>
          <p:cNvPr id="15" name="Rounded Rectangle 14">
            <a:extLst>
              <a:ext uri="{FF2B5EF4-FFF2-40B4-BE49-F238E27FC236}">
                <a16:creationId xmlns:a16="http://schemas.microsoft.com/office/drawing/2014/main" id="{B69290BB-9637-6624-BE4A-8BDBC5406856}"/>
              </a:ext>
            </a:extLst>
          </p:cNvPr>
          <p:cNvSpPr/>
          <p:nvPr/>
        </p:nvSpPr>
        <p:spPr>
          <a:xfrm>
            <a:off x="4393262" y="3673403"/>
            <a:ext cx="1914966" cy="817289"/>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Logo</a:t>
            </a:r>
          </a:p>
          <a:p>
            <a:pPr algn="ctr"/>
            <a:r>
              <a:rPr lang="en-US" sz="1000" b="0" i="0" dirty="0">
                <a:solidFill>
                  <a:schemeClr val="bg1"/>
                </a:solidFill>
                <a:effectLst/>
                <a:latin typeface="Galano Grotesque" pitchFamily="2" charset="77"/>
              </a:rPr>
              <a:t>400px x 400px</a:t>
            </a:r>
          </a:p>
        </p:txBody>
      </p:sp>
      <p:sp>
        <p:nvSpPr>
          <p:cNvPr id="16" name="Rounded Rectangle 15">
            <a:extLst>
              <a:ext uri="{FF2B5EF4-FFF2-40B4-BE49-F238E27FC236}">
                <a16:creationId xmlns:a16="http://schemas.microsoft.com/office/drawing/2014/main" id="{9CBC68BC-96DB-6D65-3905-E633F494C12E}"/>
              </a:ext>
            </a:extLst>
          </p:cNvPr>
          <p:cNvSpPr/>
          <p:nvPr/>
        </p:nvSpPr>
        <p:spPr>
          <a:xfrm>
            <a:off x="4772274" y="8566889"/>
            <a:ext cx="2628838" cy="1024982"/>
          </a:xfrm>
          <a:prstGeom prst="roundRect">
            <a:avLst/>
          </a:prstGeom>
          <a:solidFill>
            <a:srgbClr val="2574DB"/>
          </a:solidFill>
          <a:ln>
            <a:solidFill>
              <a:srgbClr val="2574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0" dirty="0">
                <a:solidFill>
                  <a:schemeClr val="bg1"/>
                </a:solidFill>
                <a:effectLst/>
                <a:latin typeface="Galano Grotesque" pitchFamily="2" charset="77"/>
              </a:rPr>
              <a:t>Entrant Page Image Gallery</a:t>
            </a:r>
          </a:p>
          <a:p>
            <a:pPr algn="ctr"/>
            <a:r>
              <a:rPr lang="en-US" sz="1000" b="0" i="0" dirty="0">
                <a:solidFill>
                  <a:schemeClr val="bg1"/>
                </a:solidFill>
                <a:effectLst/>
                <a:latin typeface="Galano Grotesque" pitchFamily="2" charset="77"/>
              </a:rPr>
              <a:t>500px x 500px</a:t>
            </a:r>
          </a:p>
        </p:txBody>
      </p:sp>
      <p:sp>
        <p:nvSpPr>
          <p:cNvPr id="17" name="Google Shape;61;p14">
            <a:extLst>
              <a:ext uri="{FF2B5EF4-FFF2-40B4-BE49-F238E27FC236}">
                <a16:creationId xmlns:a16="http://schemas.microsoft.com/office/drawing/2014/main" id="{4F6BBF38-6FD2-E24D-6331-05B76478D540}"/>
              </a:ext>
            </a:extLst>
          </p:cNvPr>
          <p:cNvSpPr txBox="1"/>
          <p:nvPr/>
        </p:nvSpPr>
        <p:spPr>
          <a:xfrm>
            <a:off x="479245" y="362269"/>
            <a:ext cx="6813909" cy="520496"/>
          </a:xfrm>
          <a:prstGeom prst="rect">
            <a:avLst/>
          </a:prstGeom>
          <a:noFill/>
          <a:ln w="38100">
            <a:noFill/>
          </a:ln>
        </p:spPr>
        <p:txBody>
          <a:bodyPr spcFirstLastPara="1" wrap="square" lIns="91425" tIns="91425" rIns="91425" bIns="91425" anchor="t" anchorCtr="0">
            <a:noAutofit/>
          </a:bodyPr>
          <a:lstStyle/>
          <a:p>
            <a:pPr algn="ctr"/>
            <a:r>
              <a:rPr lang="en-US" sz="2400" b="1" dirty="0">
                <a:solidFill>
                  <a:srgbClr val="2574DB"/>
                </a:solidFill>
                <a:latin typeface="Galano Grotesque" pitchFamily="2" charset="77"/>
                <a:ea typeface="Oswald"/>
                <a:cs typeface="Oswald"/>
                <a:sym typeface="Oswald"/>
              </a:rPr>
              <a:t>Featured Entrant Image Examples &amp; Specs</a:t>
            </a:r>
          </a:p>
        </p:txBody>
      </p:sp>
    </p:spTree>
    <p:extLst>
      <p:ext uri="{BB962C8B-B14F-4D97-AF65-F5344CB8AC3E}">
        <p14:creationId xmlns:p14="http://schemas.microsoft.com/office/powerpoint/2010/main" val="191939380"/>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17753</TotalTime>
  <Words>2861</Words>
  <Application>Microsoft Macintosh PowerPoint</Application>
  <PresentationFormat>Custom</PresentationFormat>
  <Paragraphs>795</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Galano Grotesque</vt:lpstr>
      <vt:lpstr>Oswald</vt:lpstr>
      <vt:lpstr>Simple Light</vt:lpstr>
      <vt:lpstr>   Magazine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How to Use This Sales One-Sheet</dc:title>
  <cp:lastModifiedBy>Kristen Wehe</cp:lastModifiedBy>
  <cp:revision>15</cp:revision>
  <dcterms:modified xsi:type="dcterms:W3CDTF">2026-08-05T21:02:44Z</dcterms:modified>
</cp:coreProperties>
</file>