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56" r:id="rId2"/>
    <p:sldId id="258" r:id="rId3"/>
    <p:sldId id="257" r:id="rId4"/>
  </p:sldIdLst>
  <p:sldSz cx="7772400" cy="10058400"/>
  <p:notesSz cx="6858000" cy="9144000"/>
  <p:embeddedFontLst>
    <p:embeddedFont>
      <p:font typeface="Galano Grotesque" panose="020B060402020202020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73C6DF-526F-689B-2086-93A4D0E30964}" v="8" dt="2026-01-09T22:11:58.102"/>
    <p1510:client id="{196B44AC-C620-376B-E731-FB4BDEFEF3D0}" v="289" dt="2026-01-09T16:52:29.160"/>
    <p1510:client id="{211787B4-69EC-C96F-E62D-19EF3A7D0B46}" v="17" dt="2026-01-09T22:13:29.886"/>
    <p1510:client id="{5958F89A-2D8E-5F7F-4976-75B8ED2FF0B9}" v="24" dt="2026-01-09T17:06:18.973"/>
    <p1510:client id="{66AB5DB8-CA0A-347E-1458-B4604E96AE65}" v="17" dt="2026-01-09T17:00:34.854"/>
    <p1510:client id="{7BD2926E-E15E-BD05-ED12-BC137FAAC200}" v="472" dt="2026-01-09T16:06:11.109"/>
    <p1510:client id="{7F0CF7CC-9191-C292-08AB-3BC0294A7BB6}" v="36" dt="2026-01-09T22:45:28.433"/>
    <p1510:client id="{ADDD1B6C-BF94-A86D-A0A0-9CE342A19C19}" v="25" dt="2026-01-09T16:16:01.316"/>
    <p1510:client id="{C963AB8F-F318-F0A8-4F40-25FC61EC8398}" v="22" dt="2026-01-09T16:13:23.559"/>
    <p1510:client id="{D0001CDB-9F9C-CF76-144D-C8C473224FC6}" v="26" dt="2026-01-09T16:10:23.9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notesMaster" Target="notesMasters/notesMaster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211787B4-69EC-C96F-E62D-19EF3A7D0B46}"/>
    <pc:docChg chg="modSld">
      <pc:chgData name="Kristen Wehe" userId="S::kwehe@uplandsoftware.com::71c548a5-196e-4bde-9567-700fef4dffde" providerId="AD" clId="Web-{211787B4-69EC-C96F-E62D-19EF3A7D0B46}" dt="2026-01-09T22:13:29.168" v="8" actId="20577"/>
      <pc:docMkLst>
        <pc:docMk/>
      </pc:docMkLst>
      <pc:sldChg chg="modSp">
        <pc:chgData name="Kristen Wehe" userId="S::kwehe@uplandsoftware.com::71c548a5-196e-4bde-9567-700fef4dffde" providerId="AD" clId="Web-{211787B4-69EC-C96F-E62D-19EF3A7D0B46}" dt="2026-01-09T22:13:29.168" v="8" actId="20577"/>
        <pc:sldMkLst>
          <pc:docMk/>
          <pc:sldMk cId="0" sldId="257"/>
        </pc:sldMkLst>
        <pc:spChg chg="mod">
          <ac:chgData name="Kristen Wehe" userId="S::kwehe@uplandsoftware.com::71c548a5-196e-4bde-9567-700fef4dffde" providerId="AD" clId="Web-{211787B4-69EC-C96F-E62D-19EF3A7D0B46}" dt="2026-01-09T22:13:22.277" v="7" actId="20577"/>
          <ac:spMkLst>
            <pc:docMk/>
            <pc:sldMk cId="0" sldId="257"/>
            <ac:spMk id="7" creationId="{FC1E980A-3AF2-0849-9F92-EB312C06691C}"/>
          </ac:spMkLst>
        </pc:spChg>
        <pc:spChg chg="mod">
          <ac:chgData name="Kristen Wehe" userId="S::kwehe@uplandsoftware.com::71c548a5-196e-4bde-9567-700fef4dffde" providerId="AD" clId="Web-{211787B4-69EC-C96F-E62D-19EF3A7D0B46}" dt="2026-01-09T22:13:29.168" v="8" actId="20577"/>
          <ac:spMkLst>
            <pc:docMk/>
            <pc:sldMk cId="0" sldId="257"/>
            <ac:spMk id="63" creationId="{00000000-0000-0000-0000-000000000000}"/>
          </ac:spMkLst>
        </pc:spChg>
      </pc:sldChg>
    </pc:docChg>
  </pc:docChgLst>
  <pc:docChgLst>
    <pc:chgData name="Kristen Wehe" userId="S::kwehe@uplandsoftware.com::71c548a5-196e-4bde-9567-700fef4dffde" providerId="AD" clId="Web-{7F0CF7CC-9191-C292-08AB-3BC0294A7BB6}"/>
    <pc:docChg chg="modSld">
      <pc:chgData name="Kristen Wehe" userId="S::kwehe@uplandsoftware.com::71c548a5-196e-4bde-9567-700fef4dffde" providerId="AD" clId="Web-{7F0CF7CC-9191-C292-08AB-3BC0294A7BB6}" dt="2026-01-09T22:45:21.199" v="3" actId="20577"/>
      <pc:docMkLst>
        <pc:docMk/>
      </pc:docMkLst>
      <pc:sldChg chg="modSp">
        <pc:chgData name="Kristen Wehe" userId="S::kwehe@uplandsoftware.com::71c548a5-196e-4bde-9567-700fef4dffde" providerId="AD" clId="Web-{7F0CF7CC-9191-C292-08AB-3BC0294A7BB6}" dt="2026-01-09T22:45:21.199" v="3" actId="20577"/>
        <pc:sldMkLst>
          <pc:docMk/>
          <pc:sldMk cId="0" sldId="257"/>
        </pc:sldMkLst>
        <pc:spChg chg="mod">
          <ac:chgData name="Kristen Wehe" userId="S::kwehe@uplandsoftware.com::71c548a5-196e-4bde-9567-700fef4dffde" providerId="AD" clId="Web-{7F0CF7CC-9191-C292-08AB-3BC0294A7BB6}" dt="2026-01-09T22:45:21.199" v="3" actId="20577"/>
          <ac:spMkLst>
            <pc:docMk/>
            <pc:sldMk cId="0" sldId="257"/>
            <ac:spMk id="7" creationId="{FC1E980A-3AF2-0849-9F92-EB312C06691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7a4f792647_0_7: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7a4f792647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7a4f792647_0_76: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7a4f792647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en-US" sz="2500" b="1">
              <a:latin typeface="Galano Grotesque"/>
              <a:ea typeface="Oswald"/>
              <a:cs typeface="Oswald"/>
            </a:endParaRPr>
          </a:p>
          <a:p>
            <a:pPr marL="0" lvl="0" indent="0" algn="ctr" rtl="0">
              <a:spcBef>
                <a:spcPts val="0"/>
              </a:spcBef>
              <a:spcAft>
                <a:spcPts val="0"/>
              </a:spcAft>
              <a:buNone/>
            </a:pPr>
            <a:endParaRPr sz="2500" b="1">
              <a:latin typeface="Galano Grotesque"/>
              <a:ea typeface="Oswald"/>
              <a:cs typeface="Oswald"/>
            </a:endParaRPr>
          </a:p>
          <a:p>
            <a:pPr marL="0" lvl="0" indent="0" algn="ctr" rtl="0">
              <a:spcBef>
                <a:spcPts val="0"/>
              </a:spcBef>
              <a:spcAft>
                <a:spcPts val="0"/>
              </a:spcAft>
              <a:buNone/>
            </a:pPr>
            <a:endParaRPr sz="2500" b="1">
              <a:latin typeface="Galano Grotesque"/>
              <a:ea typeface="Oswald"/>
              <a:cs typeface="Oswald"/>
            </a:endParaRPr>
          </a:p>
          <a:p>
            <a:pPr marL="0" lvl="0" indent="0" algn="ctr" rtl="0">
              <a:spcBef>
                <a:spcPts val="0"/>
              </a:spcBef>
              <a:spcAft>
                <a:spcPts val="0"/>
              </a:spcAft>
              <a:buNone/>
            </a:pPr>
            <a:r>
              <a:rPr lang="en" sz="3000" b="1">
                <a:latin typeface="Galano Grotesque"/>
                <a:ea typeface="Oswald"/>
                <a:cs typeface="Oswald"/>
                <a:sym typeface="Oswald"/>
              </a:rPr>
              <a:t>How to Use This Sales One-Sheet</a:t>
            </a:r>
            <a:endParaRPr sz="3000" b="1">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The following one-sheets are meant to help you sell Recurring Revenue promotions that drive monthly revenue for you and qualified leads for your clients. </a:t>
            </a:r>
            <a:endParaRPr lang="en-US"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Promotion Name and Header Graphic</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Time Frame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We have these as 9-12 month packages. If you’re looking for something with a shorter time frame to align with programming or a special issue, you can adjust the timing of the campaign.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Package</a:t>
            </a:r>
            <a:endParaRPr sz="1600" b="1">
              <a:solidFill>
                <a:schemeClr val="dk1"/>
              </a:solidFill>
              <a:latin typeface="Galano Grotesque"/>
              <a:ea typeface="Oswald"/>
              <a:cs typeface="Oswald"/>
            </a:endParaRPr>
          </a:p>
          <a:p>
            <a:r>
              <a:rPr lang="en" sz="1600">
                <a:solidFill>
                  <a:schemeClr val="dk1"/>
                </a:solidFill>
                <a:latin typeface="Galano Grotesque"/>
                <a:ea typeface="Muli"/>
                <a:cs typeface="Muli"/>
                <a:sym typeface="Muli"/>
              </a:rPr>
              <a:t>We have created packages based on media type that include digital, core, email, and social media. If you would like to edit the items in the package to reflect the inventory or capabilities of your media company, go for it!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Pricing</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Prize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a:solidFill>
                <a:schemeClr val="dk1"/>
              </a:solidFill>
              <a:latin typeface="Galano Grotesque"/>
              <a:ea typeface="Oswald"/>
              <a:cs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ctrTitle"/>
          </p:nvPr>
        </p:nvSpPr>
        <p:spPr>
          <a:xfrm>
            <a:off x="249690" y="2356180"/>
            <a:ext cx="7288230" cy="7594822"/>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Clr>
                <a:schemeClr val="dk1"/>
              </a:buClr>
              <a:buSzPts val="1100"/>
              <a:buFont typeface="Arial"/>
              <a:buNone/>
            </a:pPr>
            <a:endParaRPr lang="en-US" sz="2200" b="1">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a:latin typeface="Galano Grotesque"/>
              <a:ea typeface="Oswald"/>
              <a:cs typeface="Oswald"/>
            </a:endParaRPr>
          </a:p>
          <a:p>
            <a:pPr>
              <a:buSzPts val="1100"/>
            </a:pPr>
            <a:br>
              <a:rPr lang="en" sz="2200" b="1">
                <a:latin typeface="Galano Grotesque"/>
                <a:ea typeface="Oswald"/>
                <a:cs typeface="Oswald"/>
                <a:sym typeface="Oswald"/>
              </a:rPr>
            </a:br>
            <a:br>
              <a:rPr lang="en" sz="2200" b="1">
                <a:latin typeface="Galano Grotesque"/>
                <a:ea typeface="Oswald"/>
                <a:cs typeface="Oswald"/>
                <a:sym typeface="Oswald"/>
              </a:rPr>
            </a:br>
            <a:r>
              <a:rPr lang="en" sz="2200" b="1">
                <a:latin typeface="Galano Grotesque"/>
                <a:ea typeface="Oswald"/>
                <a:cs typeface="Oswald"/>
                <a:sym typeface="Oswald"/>
              </a:rPr>
              <a:t>Recurring Revenue Athlete of the Month</a:t>
            </a:r>
            <a:endParaRPr sz="2200" b="1">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000" b="1">
                <a:latin typeface="Galano Grotesque"/>
                <a:ea typeface="Oswald"/>
                <a:cs typeface="Oswald"/>
                <a:sym typeface="Oswald"/>
              </a:rPr>
              <a:t>9 Month Campaign</a:t>
            </a:r>
            <a:endParaRPr sz="2000" b="1">
              <a:latin typeface="Galano Grotesque"/>
              <a:ea typeface="Oswald"/>
              <a:cs typeface="Oswald"/>
            </a:endParaRPr>
          </a:p>
          <a:p>
            <a:pPr marL="0" lvl="0" indent="0" algn="l" rtl="0">
              <a:lnSpc>
                <a:spcPct val="115000"/>
              </a:lnSpc>
              <a:spcBef>
                <a:spcPts val="0"/>
              </a:spcBef>
              <a:spcAft>
                <a:spcPts val="0"/>
              </a:spcAft>
              <a:buClr>
                <a:schemeClr val="dk1"/>
              </a:buClr>
              <a:buSzPts val="1100"/>
              <a:buFont typeface="Arial"/>
              <a:buNone/>
            </a:pPr>
            <a:endParaRPr sz="1100" b="1">
              <a:latin typeface="Galano Grotesque"/>
            </a:endParaRPr>
          </a:p>
          <a:p>
            <a:pPr marL="0" lvl="0" indent="0" algn="l" rtl="0">
              <a:lnSpc>
                <a:spcPct val="115000"/>
              </a:lnSpc>
              <a:spcBef>
                <a:spcPts val="0"/>
              </a:spcBef>
              <a:spcAft>
                <a:spcPts val="0"/>
              </a:spcAft>
              <a:buClr>
                <a:schemeClr val="dk1"/>
              </a:buClr>
              <a:buSzPts val="1100"/>
              <a:buFont typeface="Arial"/>
              <a:buNone/>
            </a:pPr>
            <a:r>
              <a:rPr lang="en" sz="1400" b="1">
                <a:solidFill>
                  <a:srgbClr val="2574DB"/>
                </a:solidFill>
                <a:latin typeface="Galano Grotesque"/>
                <a:ea typeface="Muli"/>
                <a:cs typeface="Muli"/>
                <a:sym typeface="Muli"/>
              </a:rPr>
              <a:t>ADVERTISERS TO TARGET</a:t>
            </a:r>
            <a:endParaRPr sz="1400" b="1">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200">
                <a:latin typeface="Galano Grotesque"/>
                <a:ea typeface="Muli"/>
                <a:cs typeface="Muli"/>
                <a:sym typeface="Muli"/>
              </a:rPr>
              <a:t>Think about advertisers in your market that have larger budgets, want to be a part of a campaign that has a community focus and their demographic is the target audience of the theme.</a:t>
            </a:r>
            <a:endParaRPr sz="120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Automotive</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Financial</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Education</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Healthcare</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Fast Food and Restaurant Chains</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Tutoring Services </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Insurance </a:t>
            </a:r>
            <a:endParaRPr sz="120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200" b="1">
                <a:solidFill>
                  <a:srgbClr val="2574DB"/>
                </a:solidFill>
                <a:latin typeface="Galano Grotesque"/>
                <a:ea typeface="Muli"/>
                <a:cs typeface="Muli"/>
                <a:sym typeface="Muli"/>
              </a:rPr>
              <a:t>BEST PRACTICES</a:t>
            </a:r>
            <a:endParaRPr sz="1200" b="1">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200">
                <a:latin typeface="Galano Grotesque"/>
                <a:ea typeface="Muli"/>
                <a:cs typeface="Muli"/>
                <a:sym typeface="Muli"/>
              </a:rPr>
              <a:t>Present winning athlete gift package at a pep rally or at the school with representatives from the media company, sponsor, and school’s Coach/Athletic Director. This is great content for an article online, in print, on-air, and social posts. </a:t>
            </a:r>
            <a:endParaRPr sz="120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a:latin typeface="Galano Grotesque"/>
              <a:ea typeface="Muli"/>
              <a:cs typeface="Muli"/>
            </a:endParaRPr>
          </a:p>
          <a:p>
            <a:pPr algn="l">
              <a:lnSpc>
                <a:spcPct val="115000"/>
              </a:lnSpc>
              <a:buSzPts val="1100"/>
            </a:pPr>
            <a:r>
              <a:rPr lang="en" sz="1200">
                <a:latin typeface="Galano Grotesque"/>
                <a:ea typeface="Muli"/>
                <a:cs typeface="Muli"/>
                <a:sym typeface="Muli"/>
              </a:rPr>
              <a:t>Educate Coaches and Athletic Directors of this program prior to the beginning of the campaign and throughout the year. The more they know and actively participate, the better your program will perform. Tools you can use to send out information are email, letters, and packets dropped off at the school. </a:t>
            </a:r>
            <a:endParaRPr sz="120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b="1">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200" b="1">
                <a:solidFill>
                  <a:srgbClr val="2574DB"/>
                </a:solidFill>
                <a:latin typeface="Galano Grotesque"/>
                <a:ea typeface="Muli"/>
                <a:cs typeface="Muli"/>
                <a:sym typeface="Muli"/>
              </a:rPr>
              <a:t>HOW TO EXECUTE</a:t>
            </a:r>
            <a:endParaRPr sz="1200" b="1">
              <a:solidFill>
                <a:srgbClr val="2574DB"/>
              </a:solidFill>
              <a:latin typeface="Galano Grotesque"/>
              <a:ea typeface="Muli"/>
              <a:cs typeface="Muli"/>
            </a:endParaRPr>
          </a:p>
          <a:p>
            <a:pPr marL="0" lvl="0" indent="0" algn="l" rtl="0">
              <a:lnSpc>
                <a:spcPct val="115000"/>
              </a:lnSpc>
              <a:spcBef>
                <a:spcPts val="0"/>
              </a:spcBef>
              <a:spcAft>
                <a:spcPts val="0"/>
              </a:spcAft>
              <a:buSzPts val="1100"/>
              <a:buNone/>
            </a:pPr>
            <a:r>
              <a:rPr lang="en" sz="1200" b="1">
                <a:latin typeface="Galano Grotesque"/>
                <a:ea typeface="Muli"/>
                <a:cs typeface="Muli"/>
                <a:sym typeface="Muli"/>
              </a:rPr>
              <a:t>Option 1:</a:t>
            </a:r>
            <a:r>
              <a:rPr lang="en" sz="1200">
                <a:latin typeface="Galano Grotesque"/>
                <a:ea typeface="Muli"/>
                <a:cs typeface="Muli"/>
                <a:sym typeface="Muli"/>
              </a:rPr>
              <a:t> Seeded Entrant Voting Ballot. Sports writers nominate 3 male and 3 female athletes each month and the public votes on those seeded entrants. Athletes with the most votes each month wins. </a:t>
            </a:r>
            <a:endParaRPr sz="120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200" b="1">
                <a:latin typeface="Galano Grotesque"/>
                <a:ea typeface="Muli"/>
                <a:cs typeface="Muli"/>
                <a:sym typeface="Muli"/>
              </a:rPr>
              <a:t>Option 2</a:t>
            </a:r>
            <a:r>
              <a:rPr lang="en" sz="1200">
                <a:latin typeface="Galano Grotesque"/>
                <a:ea typeface="Muli"/>
                <a:cs typeface="Muli"/>
                <a:sym typeface="Muli"/>
              </a:rPr>
              <a:t>: Two-phase ballot where your audience nominates male and female athletes each month. Top 5 nominations then move to voting round where your audience votes for the winner (Two weeks of nominations and two weeks of voting).</a:t>
            </a:r>
            <a:endParaRPr sz="1200">
              <a:latin typeface="Galano Grotesque"/>
              <a:ea typeface="Muli"/>
              <a:cs typeface="Muli"/>
            </a:endParaRPr>
          </a:p>
          <a:p>
            <a:pPr marL="0" lvl="0" indent="0" algn="ctr" rtl="0">
              <a:spcBef>
                <a:spcPts val="0"/>
              </a:spcBef>
              <a:spcAft>
                <a:spcPts val="0"/>
              </a:spcAft>
              <a:buNone/>
            </a:pPr>
            <a:endParaRPr sz="1200">
              <a:latin typeface="Galano Grotesque"/>
            </a:endParaRPr>
          </a:p>
        </p:txBody>
      </p:sp>
      <p:pic>
        <p:nvPicPr>
          <p:cNvPr id="62" name="Google Shape;62;p14"/>
          <p:cNvPicPr preferRelativeResize="0"/>
          <p:nvPr/>
        </p:nvPicPr>
        <p:blipFill rotWithShape="1">
          <a:blip r:embed="rId3">
            <a:alphaModFix/>
          </a:blip>
          <a:srcRect t="9656" b="17737"/>
          <a:stretch/>
        </p:blipFill>
        <p:spPr>
          <a:xfrm>
            <a:off x="246255" y="265275"/>
            <a:ext cx="7287495" cy="1750957"/>
          </a:xfrm>
          <a:prstGeom prst="rect">
            <a:avLst/>
          </a:prstGeom>
          <a:noFill/>
          <a:ln>
            <a:noFill/>
          </a:ln>
        </p:spPr>
      </p:pic>
    </p:spTree>
    <p:extLst>
      <p:ext uri="{BB962C8B-B14F-4D97-AF65-F5344CB8AC3E}">
        <p14:creationId xmlns:p14="http://schemas.microsoft.com/office/powerpoint/2010/main" val="271004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marL="0" lvl="0" indent="0" algn="r">
              <a:spcBef>
                <a:spcPts val="0"/>
              </a:spcBef>
              <a:spcAft>
                <a:spcPts val="0"/>
              </a:spcAft>
              <a:buNone/>
            </a:pPr>
            <a:r>
              <a:rPr lang="en" sz="1800">
                <a:solidFill>
                  <a:schemeClr val="bg1"/>
                </a:solidFill>
                <a:latin typeface="Galano Grotesque"/>
                <a:sym typeface="Oswald Regular"/>
              </a:rPr>
              <a:t>TV</a:t>
            </a:r>
            <a:endParaRPr lang="en-US"/>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971687"/>
          </a:xfrm>
          <a:prstGeom prst="rect">
            <a:avLst/>
          </a:prstGeom>
          <a:noFill/>
        </p:spPr>
        <p:txBody>
          <a:bodyPr wrap="square" lIns="91440" tIns="45720" rIns="91440" bIns="45720" rtlCol="0" anchor="t">
            <a:spAutoFit/>
          </a:bodyPr>
          <a:lstStyle/>
          <a:p>
            <a:pPr algn="ctr"/>
            <a:r>
              <a:rPr lang="en" sz="2200" b="1" dirty="0">
                <a:solidFill>
                  <a:schemeClr val="dk1"/>
                </a:solidFill>
                <a:latin typeface="Galano Grotesque"/>
                <a:ea typeface="Oswald"/>
                <a:cs typeface="Oswald"/>
                <a:sym typeface="Oswald"/>
              </a:rPr>
              <a:t>Recurring Revenue Athlete of the Month</a:t>
            </a:r>
            <a:endParaRPr lang="en-US" sz="2200" dirty="0">
              <a:solidFill>
                <a:schemeClr val="dk1"/>
              </a:solidFill>
              <a:latin typeface="Galano Grotesque"/>
              <a:ea typeface="Oswald"/>
              <a:cs typeface="Oswald"/>
              <a:sym typeface="Oswald"/>
            </a:endParaRPr>
          </a:p>
          <a:p>
            <a:pPr algn="ctr"/>
            <a:r>
              <a:rPr lang="en" sz="2000" b="1" dirty="0">
                <a:solidFill>
                  <a:schemeClr val="dk1"/>
                </a:solidFill>
                <a:latin typeface="Galano Grotesque"/>
                <a:ea typeface="Oswald"/>
                <a:cs typeface="Oswald"/>
                <a:sym typeface="Oswald"/>
              </a:rPr>
              <a:t>9 Month Campaign</a:t>
            </a:r>
            <a:endParaRPr lang="en-US" dirty="0">
              <a:solidFill>
                <a:schemeClr val="dk1"/>
              </a:solidFill>
            </a:endParaRPr>
          </a:p>
          <a:p>
            <a:pPr algn="ctr"/>
            <a:r>
              <a:rPr lang="en" sz="1100" dirty="0">
                <a:solidFill>
                  <a:schemeClr val="dk1"/>
                </a:solidFill>
                <a:latin typeface="Galano Grotesque"/>
                <a:ea typeface="Muli"/>
                <a:sym typeface="Muli"/>
              </a:rPr>
              <a:t>Be the exclusive sponsor of this 9-Month Athlete of the Month campaign. Each month, our audience will submit nominations and then vote on top male and female Athletes. Every month can feature different products/services and lead-gen questions from the sponsor. </a:t>
            </a:r>
            <a:endParaRPr lang="en" dirty="0">
              <a:solidFill>
                <a:schemeClr val="dk1"/>
              </a:solidFill>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Athlete of the Month campaign </a:t>
            </a:r>
            <a:endParaRPr lang="en-US" sz="1200">
              <a:solidFill>
                <a:schemeClr val="dk1"/>
              </a:solidFill>
              <a:latin typeface="Galano Grotesque"/>
            </a:endParaRPr>
          </a:p>
          <a:p>
            <a:pPr marL="171450" indent="-171450">
              <a:buChar char="•"/>
            </a:pPr>
            <a:r>
              <a:rPr lang="en-US" sz="1200">
                <a:solidFill>
                  <a:schemeClr val="dk1"/>
                </a:solidFill>
                <a:latin typeface="Galano Grotesque"/>
                <a:ea typeface="Muli"/>
                <a:sym typeface="Muli"/>
              </a:rPr>
              <a:t>Sponsor logo on promotional elements (on-air, digital, social, and email) </a:t>
            </a:r>
            <a:endParaRPr lang="en-US" sz="120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25K run-of-site impressions each month to promote contest on yourwebsitegoeshere.com</a:t>
            </a:r>
            <a:endParaRPr lang="en-US" sz="120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One unique lead-generation question on the contest registration form each month</a:t>
            </a:r>
            <a:endParaRPr lang="en-US" sz="120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sweepstakes thank-you page</a:t>
            </a:r>
            <a:endParaRPr lang="en-US" sz="120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On-Air</a:t>
            </a:r>
            <a:endParaRPr lang="en-US" b="1">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40x :30 on-air commercials weekly (M-F 6a-7p)</a:t>
            </a:r>
            <a:endParaRPr lang="en-US" sz="120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12 mentions in midday news, 1 per week (call for entries, winner announcement)</a:t>
            </a:r>
            <a:endParaRPr lang="en-US">
              <a:solidFill>
                <a:schemeClr val="dk1"/>
              </a:solidFill>
            </a:endParaRPr>
          </a:p>
          <a:p>
            <a:pPr marL="628650" indent="-171450">
              <a:buFont typeface="Courier New"/>
              <a:buChar char="o"/>
            </a:pPr>
            <a:r>
              <a:rPr lang="en-US" sz="1200" dirty="0">
                <a:solidFill>
                  <a:schemeClr val="dk1"/>
                </a:solidFill>
                <a:latin typeface="Galano Grotesque"/>
                <a:ea typeface="Muli"/>
                <a:sym typeface="Muli"/>
              </a:rPr>
              <a:t>Audio/Video ID in :15 promotional spots, Mon-Fri, 5a-5p (minimum 15/week)</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two promotional emails sent in each campaign (18 total) to our opted-in database of XX,000 (Your Email List Size goes here)</a:t>
            </a:r>
            <a:endParaRPr lang="en-US" sz="1200">
              <a:solidFill>
                <a:schemeClr val="dk1"/>
              </a:solidFill>
              <a:latin typeface="Galano Grotesque"/>
            </a:endParaRPr>
          </a:p>
          <a:p>
            <a:pPr marL="1085850" lvl="2" indent="-171450">
              <a:buFont typeface="Wingdings"/>
              <a:buChar char="§"/>
            </a:pPr>
            <a:r>
              <a:rPr lang="en-US" sz="1200" dirty="0">
                <a:solidFill>
                  <a:schemeClr val="dk1"/>
                </a:solidFill>
                <a:latin typeface="Galano Grotesque"/>
                <a:ea typeface="Muli"/>
                <a:sym typeface="Muli"/>
              </a:rPr>
              <a:t>One invite email to be sent at the beginning of the nomination round</a:t>
            </a:r>
            <a:endParaRPr lang="en-US" sz="1200">
              <a:solidFill>
                <a:schemeClr val="dk1"/>
              </a:solidFill>
              <a:latin typeface="Galano Grotesque"/>
              <a:ea typeface="Muli"/>
            </a:endParaRPr>
          </a:p>
          <a:p>
            <a:pPr marL="1085850" lvl="2" indent="-171450">
              <a:buFont typeface="Wingdings"/>
              <a:buChar char="§"/>
            </a:pPr>
            <a:r>
              <a:rPr lang="en-US" sz="1200" dirty="0">
                <a:solidFill>
                  <a:schemeClr val="dk1"/>
                </a:solidFill>
                <a:latin typeface="Galano Grotesque"/>
                <a:ea typeface="Muli"/>
                <a:sym typeface="Muli"/>
              </a:rPr>
              <a:t>One invite email to be sent at the beginning of the voting round</a:t>
            </a:r>
            <a:endParaRPr lang="en-US" sz="1200">
              <a:solidFill>
                <a:schemeClr val="dk1"/>
              </a:solidFill>
              <a:latin typeface="Galano Grotesque"/>
            </a:endParaRPr>
          </a:p>
          <a:p>
            <a:pPr marL="628650" lvl="1"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a:solidFill>
                <a:schemeClr val="dk1"/>
              </a:solidFill>
              <a:latin typeface="Galano Grotesque"/>
            </a:endParaRPr>
          </a:p>
          <a:p>
            <a:pPr marL="628650" lvl="1" indent="-171450">
              <a:buFont typeface="Courier New"/>
              <a:buChar char="o"/>
            </a:pPr>
            <a:r>
              <a:rPr lang="en-US" sz="1200" dirty="0">
                <a:solidFill>
                  <a:schemeClr val="dk1"/>
                </a:solidFill>
                <a:latin typeface="Galano Grotesque"/>
              </a:rPr>
              <a:t>Social media posts with sponsor logo and tag on promotional ad for contest</a:t>
            </a:r>
          </a:p>
          <a:p>
            <a:pPr marL="1085850" lvl="2" indent="-171450">
              <a:buFont typeface="Arial"/>
              <a:buChar char="•"/>
            </a:pPr>
            <a:r>
              <a:rPr lang="en-US" sz="1200" dirty="0">
                <a:solidFill>
                  <a:schemeClr val="dk1"/>
                </a:solidFill>
                <a:latin typeface="Galano Grotesque"/>
                <a:ea typeface="Muli"/>
              </a:rPr>
              <a:t>One at the beginning of the nomination round</a:t>
            </a:r>
          </a:p>
          <a:p>
            <a:pPr marL="1085850" lvl="2" indent="-171450">
              <a:buFont typeface="Wingdings,Sans-Serif"/>
              <a:buChar char="§"/>
            </a:pPr>
            <a:r>
              <a:rPr lang="en-US" sz="1200" dirty="0">
                <a:solidFill>
                  <a:schemeClr val="dk1"/>
                </a:solidFill>
                <a:latin typeface="Galano Grotesque"/>
                <a:ea typeface="Muli"/>
              </a:rPr>
              <a:t>One at the beginning of the voting round</a:t>
            </a:r>
          </a:p>
          <a:p>
            <a:endParaRPr lang="en-US" sz="600">
              <a:solidFill>
                <a:schemeClr val="dk1"/>
              </a:solidFill>
              <a:latin typeface="Galano Grotesque"/>
              <a:ea typeface="Muli"/>
            </a:endParaRPr>
          </a:p>
          <a:p>
            <a:r>
              <a:rPr lang="en-US" b="1" dirty="0">
                <a:solidFill>
                  <a:schemeClr val="dk1"/>
                </a:solidFill>
                <a:latin typeface="Galano Grotesque"/>
                <a:ea typeface="Muli"/>
                <a:sym typeface="Muli"/>
              </a:rPr>
              <a:t>PRIZE</a:t>
            </a:r>
            <a:r>
              <a:rPr lang="en-US" dirty="0">
                <a:solidFill>
                  <a:schemeClr val="dk1"/>
                </a:solidFill>
                <a:latin typeface="Galano Grotesque"/>
                <a:ea typeface="Muli"/>
                <a:sym typeface="Muli"/>
              </a:rPr>
              <a:t>: Monthly Gift Card for Athletes Valued at $XXX Per Month for 9 Months (optional)</a:t>
            </a:r>
            <a:endParaRPr lang="en-US">
              <a:solidFill>
                <a:schemeClr val="dk1"/>
              </a:solidFill>
              <a:latin typeface="Galano Grotesque"/>
              <a:ea typeface="Muli"/>
            </a:endParaRPr>
          </a:p>
          <a:p>
            <a:r>
              <a:rPr lang="en-US" b="1" dirty="0">
                <a:solidFill>
                  <a:schemeClr val="dk1"/>
                </a:solidFill>
                <a:latin typeface="Galano Grotesque"/>
                <a:ea typeface="Muli"/>
                <a:sym typeface="Muli"/>
              </a:rPr>
              <a:t>RUN DATES</a:t>
            </a:r>
            <a:r>
              <a:rPr lang="en-US" dirty="0">
                <a:solidFill>
                  <a:schemeClr val="dk1"/>
                </a:solidFill>
                <a:latin typeface="Galano Grotesque"/>
                <a:ea typeface="Muli"/>
                <a:sym typeface="Muli"/>
              </a:rPr>
              <a:t>: August - May </a:t>
            </a:r>
            <a:endParaRPr lang="en-US">
              <a:solidFill>
                <a:schemeClr val="dk1"/>
              </a:solidFill>
              <a:latin typeface="Galano Grotesque"/>
            </a:endParaRPr>
          </a:p>
          <a:p>
            <a:r>
              <a:rPr lang="en-US" b="1" dirty="0">
                <a:solidFill>
                  <a:schemeClr val="dk1"/>
                </a:solidFill>
                <a:latin typeface="Galano Grotesque"/>
                <a:ea typeface="Muli"/>
                <a:sym typeface="Muli"/>
              </a:rPr>
              <a:t>EXCLUSIVE SPONSOR VALUE</a:t>
            </a:r>
            <a:r>
              <a:rPr lang="en-US" dirty="0">
                <a:solidFill>
                  <a:schemeClr val="dk1"/>
                </a:solidFill>
                <a:latin typeface="Galano Grotesque"/>
                <a:ea typeface="Muli"/>
                <a:sym typeface="Muli"/>
              </a:rPr>
              <a:t>: $X,XXX a month (9-month sponsorship package) </a:t>
            </a:r>
            <a:endParaRPr lang="en-US">
              <a:solidFill>
                <a:schemeClr val="dk1"/>
              </a:solidFill>
              <a:latin typeface="Galano Grotesque"/>
            </a:endParaRPr>
          </a:p>
          <a:p>
            <a:r>
              <a:rPr lang="en-US" b="1" dirty="0">
                <a:solidFill>
                  <a:schemeClr val="dk1"/>
                </a:solidFill>
                <a:latin typeface="Galano Grotesque"/>
                <a:ea typeface="Muli"/>
                <a:sym typeface="Muli"/>
              </a:rPr>
              <a:t>INVESTMENT</a:t>
            </a:r>
            <a:r>
              <a:rPr lang="en-US" dirty="0">
                <a:solidFill>
                  <a:schemeClr val="dk1"/>
                </a:solidFill>
                <a:latin typeface="Galano Grotesque"/>
                <a:ea typeface="Muli"/>
                <a:sym typeface="Muli"/>
              </a:rPr>
              <a:t>: $1,500/month (small market) $3,000/month (mid-size market), $7,500/month (large market)</a:t>
            </a:r>
            <a:endParaRPr lang="en-US" dirty="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Slides>
  <Notes>3</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Simple Light</vt:lpstr>
      <vt:lpstr>   How to Use This Sales One-Sheet</vt:lpstr>
      <vt:lpstr>        Recurring Revenue Athlete of the Month 9 Month Campaign  ADVERTISERS TO TARGET Think about advertisers in your market that have larger budgets, want to be a part of a campaign that has a community focus and their demographic is the target audience of the theme.  Automotive Financial Education Healthcare Fast Food and Restaurant Chains Tutoring Services  Insurance   BEST PRACTICES Present winning athlete gift package at a pep rally or at the school with representatives from the media company, sponsor, and school’s Coach/Athletic Director. This is great content for an article online, in print, on-air, and social posts.   Educate Coaches and Athletic Directors of this program prior to the beginning of the campaign and throughout the year. The more they know and actively participate, the better your program will perform. Tools you can use to send out information are email, letters, and packets dropped off at the school.   HOW TO EXECUTE Option 1: Seeded Entrant Voting Ballot. Sports writers nominate 3 male and 3 female athletes each month and the public votes on those seeded entrants. Athletes with the most votes each month wins.   Option 2: Two-phase ballot where your audience nominates male and female athletes each month. Top 5 nominations then move to voting round where your audience votes for the winner (Two weeks of nominations and two weeks of voting).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3</cp:revision>
  <dcterms:modified xsi:type="dcterms:W3CDTF">2026-01-09T22:45:30Z</dcterms:modified>
</cp:coreProperties>
</file>