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8"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73C6DF-526F-689B-2086-93A4D0E30964}" v="8" dt="2026-01-09T22:11:58.102"/>
    <p1510:client id="{196B44AC-C620-376B-E731-FB4BDEFEF3D0}" v="289" dt="2026-01-09T16:52:29.160"/>
    <p1510:client id="{42D903AB-A45F-7800-8D75-ECA6BF394A36}" v="14" dt="2026-01-09T22:45:35.802"/>
    <p1510:client id="{5958F89A-2D8E-5F7F-4976-75B8ED2FF0B9}" v="24" dt="2026-01-09T17:06:18.973"/>
    <p1510:client id="{66AB5DB8-CA0A-347E-1458-B4604E96AE65}" v="17" dt="2026-01-09T17:00:34.854"/>
    <p1510:client id="{7BD2926E-E15E-BD05-ED12-BC137FAAC200}" v="472" dt="2026-01-09T16:06:11.109"/>
    <p1510:client id="{ADDD1B6C-BF94-A86D-A0A0-9CE342A19C19}" v="25" dt="2026-01-09T16:16:01.316"/>
    <p1510:client id="{C963AB8F-F318-F0A8-4F40-25FC61EC8398}" v="22" dt="2026-01-09T16:13:23.559"/>
    <p1510:client id="{D0001CDB-9F9C-CF76-144D-C8C473224FC6}" v="26" dt="2026-01-09T16:10:23.9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42D903AB-A45F-7800-8D75-ECA6BF394A36}"/>
    <pc:docChg chg="modSld">
      <pc:chgData name="Kristen Wehe" userId="S::kwehe@uplandsoftware.com::71c548a5-196e-4bde-9567-700fef4dffde" providerId="AD" clId="Web-{42D903AB-A45F-7800-8D75-ECA6BF394A36}" dt="2026-01-09T22:45:34.489" v="5" actId="20577"/>
      <pc:docMkLst>
        <pc:docMk/>
      </pc:docMkLst>
      <pc:sldChg chg="modSp">
        <pc:chgData name="Kristen Wehe" userId="S::kwehe@uplandsoftware.com::71c548a5-196e-4bde-9567-700fef4dffde" providerId="AD" clId="Web-{42D903AB-A45F-7800-8D75-ECA6BF394A36}" dt="2026-01-09T22:45:34.489" v="5" actId="20577"/>
        <pc:sldMkLst>
          <pc:docMk/>
          <pc:sldMk cId="0" sldId="257"/>
        </pc:sldMkLst>
        <pc:spChg chg="mod">
          <ac:chgData name="Kristen Wehe" userId="S::kwehe@uplandsoftware.com::71c548a5-196e-4bde-9567-700fef4dffde" providerId="AD" clId="Web-{42D903AB-A45F-7800-8D75-ECA6BF394A36}" dt="2026-01-09T22:45:34.489" v="5" actId="20577"/>
          <ac:spMkLst>
            <pc:docMk/>
            <pc:sldMk cId="0" sldId="257"/>
            <ac:spMk id="7" creationId="{FC1E980A-3AF2-0849-9F92-EB312C06691C}"/>
          </ac:spMkLst>
        </pc:spChg>
      </pc:sldChg>
    </pc:docChg>
  </pc:docChgLst>
  <pc:docChgLst>
    <pc:chgData name="Kristen Wehe" userId="S::kwehe@uplandsoftware.com::71c548a5-196e-4bde-9567-700fef4dffde" providerId="AD" clId="Web-{0273C6DF-526F-689B-2086-93A4D0E30964}"/>
    <pc:docChg chg="modSld">
      <pc:chgData name="Kristen Wehe" userId="S::kwehe@uplandsoftware.com::71c548a5-196e-4bde-9567-700fef4dffde" providerId="AD" clId="Web-{0273C6DF-526F-689B-2086-93A4D0E30964}" dt="2026-01-09T22:11:58.102" v="3" actId="20577"/>
      <pc:docMkLst>
        <pc:docMk/>
      </pc:docMkLst>
      <pc:sldChg chg="modSp">
        <pc:chgData name="Kristen Wehe" userId="S::kwehe@uplandsoftware.com::71c548a5-196e-4bde-9567-700fef4dffde" providerId="AD" clId="Web-{0273C6DF-526F-689B-2086-93A4D0E30964}" dt="2026-01-09T22:11:58.102" v="3" actId="20577"/>
        <pc:sldMkLst>
          <pc:docMk/>
          <pc:sldMk cId="0" sldId="257"/>
        </pc:sldMkLst>
        <pc:spChg chg="mod">
          <ac:chgData name="Kristen Wehe" userId="S::kwehe@uplandsoftware.com::71c548a5-196e-4bde-9567-700fef4dffde" providerId="AD" clId="Web-{0273C6DF-526F-689B-2086-93A4D0E30964}" dt="2026-01-09T22:11:58.102" v="3" actId="20577"/>
          <ac:spMkLst>
            <pc:docMk/>
            <pc:sldMk cId="0" sldId="257"/>
            <ac:spMk id="7" creationId="{FC1E980A-3AF2-0849-9F92-EB312C06691C}"/>
          </ac:spMkLst>
        </pc:spChg>
      </pc:sldChg>
    </pc:docChg>
  </pc:docChgLst>
  <pc:docChgLst>
    <pc:chgData name="Kristen Wehe" userId="S::kwehe@uplandsoftware.com::71c548a5-196e-4bde-9567-700fef4dffde" providerId="AD" clId="Web-{5958F89A-2D8E-5F7F-4976-75B8ED2FF0B9}"/>
    <pc:docChg chg="modSld">
      <pc:chgData name="Kristen Wehe" userId="S::kwehe@uplandsoftware.com::71c548a5-196e-4bde-9567-700fef4dffde" providerId="AD" clId="Web-{5958F89A-2D8E-5F7F-4976-75B8ED2FF0B9}" dt="2026-01-09T17:06:18.973" v="12" actId="20577"/>
      <pc:docMkLst>
        <pc:docMk/>
      </pc:docMkLst>
      <pc:sldChg chg="modSp">
        <pc:chgData name="Kristen Wehe" userId="S::kwehe@uplandsoftware.com::71c548a5-196e-4bde-9567-700fef4dffde" providerId="AD" clId="Web-{5958F89A-2D8E-5F7F-4976-75B8ED2FF0B9}" dt="2026-01-09T17:06:18.973" v="12" actId="20577"/>
        <pc:sldMkLst>
          <pc:docMk/>
          <pc:sldMk cId="0" sldId="257"/>
        </pc:sldMkLst>
        <pc:spChg chg="mod">
          <ac:chgData name="Kristen Wehe" userId="S::kwehe@uplandsoftware.com::71c548a5-196e-4bde-9567-700fef4dffde" providerId="AD" clId="Web-{5958F89A-2D8E-5F7F-4976-75B8ED2FF0B9}" dt="2026-01-09T17:06:13.379" v="11" actId="20577"/>
          <ac:spMkLst>
            <pc:docMk/>
            <pc:sldMk cId="0" sldId="257"/>
            <ac:spMk id="7" creationId="{FC1E980A-3AF2-0849-9F92-EB312C06691C}"/>
          </ac:spMkLst>
        </pc:spChg>
        <pc:spChg chg="mod">
          <ac:chgData name="Kristen Wehe" userId="S::kwehe@uplandsoftware.com::71c548a5-196e-4bde-9567-700fef4dffde" providerId="AD" clId="Web-{5958F89A-2D8E-5F7F-4976-75B8ED2FF0B9}" dt="2026-01-09T17:06:18.973" v="12"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a4f792647_0_7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a4f792647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 </a:t>
            </a:r>
            <a:endParaRPr lang="en-US"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a:t>
            </a:r>
            <a:r>
              <a:rPr lang="en" sz="1600">
                <a:solidFill>
                  <a:schemeClr val="dk1"/>
                </a:solidFill>
                <a:latin typeface="Galano Grotesque"/>
                <a:ea typeface="Muli"/>
                <a:cs typeface="Muli"/>
                <a:sym typeface="Muli"/>
              </a:rPr>
              <a:t>core, email, and social media. If you would like to edit the items in the package to </a:t>
            </a:r>
            <a:r>
              <a:rPr lang="en" sz="1600" dirty="0">
                <a:solidFill>
                  <a:schemeClr val="dk1"/>
                </a:solidFill>
                <a:latin typeface="Galano Grotesque"/>
                <a:ea typeface="Muli"/>
                <a:cs typeface="Muli"/>
                <a:sym typeface="Muli"/>
              </a:rPr>
              <a:t>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49690" y="2356180"/>
            <a:ext cx="7288230" cy="759482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a:buSzPts val="1100"/>
            </a:pPr>
            <a:br>
              <a:rPr lang="en" sz="2200" b="1" dirty="0">
                <a:latin typeface="Galano Grotesque"/>
                <a:ea typeface="Oswald"/>
                <a:cs typeface="Oswald"/>
                <a:sym typeface="Oswald"/>
              </a:rPr>
            </a:br>
            <a:br>
              <a:rPr lang="en" sz="2200" b="1" dirty="0">
                <a:latin typeface="Galano Grotesque"/>
                <a:ea typeface="Oswald"/>
                <a:cs typeface="Oswald"/>
                <a:sym typeface="Oswald"/>
              </a:rPr>
            </a:br>
            <a:r>
              <a:rPr lang="en" sz="2200" b="1">
                <a:latin typeface="Galano Grotesque"/>
                <a:ea typeface="Oswald"/>
                <a:cs typeface="Oswald"/>
                <a:sym typeface="Oswald"/>
              </a:rPr>
              <a:t>Recurring Revenue Athlete of the Month</a:t>
            </a: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a:latin typeface="Galano Grotesque"/>
                <a:ea typeface="Oswald"/>
                <a:cs typeface="Oswald"/>
                <a:sym typeface="Oswald"/>
              </a:rPr>
              <a:t>9 Month Campaign</a:t>
            </a:r>
            <a:endParaRPr sz="2000" b="1">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a:solidFill>
                  <a:srgbClr val="2574DB"/>
                </a:solidFill>
                <a:latin typeface="Galano Grotesque"/>
                <a:ea typeface="Muli"/>
                <a:cs typeface="Muli"/>
                <a:sym typeface="Muli"/>
              </a:rPr>
              <a:t>ADVERTISERS TO TARGET</a:t>
            </a:r>
            <a:endParaRPr sz="1400" b="1">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Automotive</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Financial</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Education</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Healthcare</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Fast Food and Restaurant Chains</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Tutoring Services </a:t>
            </a:r>
            <a:endParaRPr sz="1200">
              <a:latin typeface="Galano Grotesque"/>
              <a:ea typeface="Muli"/>
              <a:cs typeface="Muli"/>
            </a:endParaRPr>
          </a:p>
          <a:p>
            <a:pPr marL="457200" lvl="0" indent="-304800" algn="l" rtl="0">
              <a:lnSpc>
                <a:spcPct val="115000"/>
              </a:lnSpc>
              <a:spcBef>
                <a:spcPts val="0"/>
              </a:spcBef>
              <a:spcAft>
                <a:spcPts val="0"/>
              </a:spcAft>
              <a:buSzPts val="1200"/>
              <a:buFont typeface="Muli"/>
              <a:buChar char="●"/>
            </a:pPr>
            <a:r>
              <a:rPr lang="en" sz="1200">
                <a:latin typeface="Galano Grotesque"/>
                <a:ea typeface="Muli"/>
                <a:cs typeface="Muli"/>
                <a:sym typeface="Muli"/>
              </a:rPr>
              <a:t>Insurance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solidFill>
                  <a:srgbClr val="2574DB"/>
                </a:solidFill>
                <a:latin typeface="Galano Grotesque"/>
                <a:ea typeface="Muli"/>
                <a:cs typeface="Muli"/>
                <a:sym typeface="Muli"/>
              </a:rPr>
              <a:t>BEST PRACTICES</a:t>
            </a:r>
            <a:endParaRPr sz="1200" b="1">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dirty="0">
                <a:latin typeface="Galano Grotesque"/>
                <a:ea typeface="Muli"/>
                <a:cs typeface="Muli"/>
                <a:sym typeface="Muli"/>
              </a:rPr>
              <a:t>Present winning athlete gift package at a pep rally or at the school with representatives from </a:t>
            </a:r>
            <a:r>
              <a:rPr lang="en" sz="1200">
                <a:latin typeface="Galano Grotesque"/>
                <a:ea typeface="Muli"/>
                <a:cs typeface="Muli"/>
                <a:sym typeface="Muli"/>
              </a:rPr>
              <a:t>the media company, sponsor, and school’s Coach/Athletic Director. This is great content for </a:t>
            </a:r>
            <a:r>
              <a:rPr lang="en" sz="1200" dirty="0">
                <a:latin typeface="Galano Grotesque"/>
                <a:ea typeface="Muli"/>
                <a:cs typeface="Muli"/>
                <a:sym typeface="Muli"/>
              </a:rPr>
              <a:t>an article online, in print, on-air, and social posts. </a:t>
            </a: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algn="l">
              <a:lnSpc>
                <a:spcPct val="115000"/>
              </a:lnSpc>
              <a:buSzPts val="1100"/>
            </a:pPr>
            <a:r>
              <a:rPr lang="en" sz="1200" dirty="0">
                <a:latin typeface="Galano Grotesque"/>
                <a:ea typeface="Muli"/>
                <a:cs typeface="Muli"/>
                <a:sym typeface="Muli"/>
              </a:rPr>
              <a:t>Educate Coaches and Athletic Directors of this program prior to the beginning of the campaign and throughout the year. The more they know and actively participate, the better </a:t>
            </a:r>
            <a:r>
              <a:rPr lang="en" sz="1200">
                <a:latin typeface="Galano Grotesque"/>
                <a:ea typeface="Muli"/>
                <a:cs typeface="Muli"/>
                <a:sym typeface="Muli"/>
              </a:rPr>
              <a:t>your program will perform. Tools you can use to send out information are email, letters, and packets dropped off </a:t>
            </a:r>
            <a:r>
              <a:rPr lang="en" sz="1200" dirty="0">
                <a:latin typeface="Galano Grotesque"/>
                <a:ea typeface="Muli"/>
                <a:cs typeface="Muli"/>
                <a:sym typeface="Muli"/>
              </a:rPr>
              <a:t>at the school. </a:t>
            </a: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solidFill>
                  <a:srgbClr val="2574DB"/>
                </a:solidFill>
                <a:latin typeface="Galano Grotesque"/>
                <a:ea typeface="Muli"/>
                <a:cs typeface="Muli"/>
                <a:sym typeface="Muli"/>
              </a:rPr>
              <a:t>HOW TO EXECUTE</a:t>
            </a:r>
            <a:endParaRPr sz="1200" b="1">
              <a:solidFill>
                <a:srgbClr val="2574DB"/>
              </a:solidFill>
              <a:latin typeface="Galano Grotesque"/>
              <a:ea typeface="Muli"/>
              <a:cs typeface="Muli"/>
            </a:endParaRPr>
          </a:p>
          <a:p>
            <a:pPr marL="0" lvl="0" indent="0" algn="l" rtl="0">
              <a:lnSpc>
                <a:spcPct val="115000"/>
              </a:lnSpc>
              <a:spcBef>
                <a:spcPts val="0"/>
              </a:spcBef>
              <a:spcAft>
                <a:spcPts val="0"/>
              </a:spcAft>
              <a:buSzPts val="1100"/>
              <a:buNone/>
            </a:pPr>
            <a:r>
              <a:rPr lang="en" sz="1200" b="1">
                <a:latin typeface="Galano Grotesque"/>
                <a:ea typeface="Muli"/>
                <a:cs typeface="Muli"/>
                <a:sym typeface="Muli"/>
              </a:rPr>
              <a:t>Option 1:</a:t>
            </a:r>
            <a:r>
              <a:rPr lang="en" sz="1200">
                <a:latin typeface="Galano Grotesque"/>
                <a:ea typeface="Muli"/>
                <a:cs typeface="Muli"/>
                <a:sym typeface="Muli"/>
              </a:rPr>
              <a:t> Seeded Entrant Voting Ballot. Sports writers nominate 3 male and 3 female athletes each month and the public votes on those seeded entrants. Athletes with the most votes each month wins. </a:t>
            </a:r>
            <a:endParaRPr sz="12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200" b="1">
                <a:latin typeface="Galano Grotesque"/>
                <a:ea typeface="Muli"/>
                <a:cs typeface="Muli"/>
                <a:sym typeface="Muli"/>
              </a:rPr>
              <a:t>Option 2</a:t>
            </a:r>
            <a:r>
              <a:rPr lang="en" sz="1200">
                <a:latin typeface="Galano Grotesque"/>
                <a:ea typeface="Muli"/>
                <a:cs typeface="Muli"/>
                <a:sym typeface="Muli"/>
              </a:rPr>
              <a:t>: Two-phase ballot where your audience nominates male and female athletes each month. Top 5 nominations then move to voting round where your audience votes for the winner (Two weeks of nominations and two weeks of voting).</a:t>
            </a:r>
            <a:endParaRPr sz="1200">
              <a:latin typeface="Galano Grotesque"/>
              <a:ea typeface="Muli"/>
              <a:cs typeface="Muli"/>
            </a:endParaRPr>
          </a:p>
          <a:p>
            <a:pPr marL="0" lvl="0" indent="0" algn="ctr" rtl="0">
              <a:spcBef>
                <a:spcPts val="0"/>
              </a:spcBef>
              <a:spcAft>
                <a:spcPts val="0"/>
              </a:spcAft>
              <a:buNone/>
            </a:pPr>
            <a:endParaRPr sz="1200" dirty="0">
              <a:latin typeface="Galano Grotesque"/>
            </a:endParaRPr>
          </a:p>
        </p:txBody>
      </p:sp>
      <p:pic>
        <p:nvPicPr>
          <p:cNvPr id="62" name="Google Shape;62;p14"/>
          <p:cNvPicPr preferRelativeResize="0"/>
          <p:nvPr/>
        </p:nvPicPr>
        <p:blipFill rotWithShape="1">
          <a:blip r:embed="rId3">
            <a:alphaModFix/>
          </a:blip>
          <a:srcRect t="9656" b="17737"/>
          <a:stretch/>
        </p:blipFill>
        <p:spPr>
          <a:xfrm>
            <a:off x="246255" y="265275"/>
            <a:ext cx="7287495" cy="1750957"/>
          </a:xfrm>
          <a:prstGeom prst="rect">
            <a:avLst/>
          </a:prstGeom>
          <a:noFill/>
          <a:ln>
            <a:noFill/>
          </a:ln>
        </p:spPr>
      </p:pic>
    </p:spTree>
    <p:extLst>
      <p:ext uri="{BB962C8B-B14F-4D97-AF65-F5344CB8AC3E}">
        <p14:creationId xmlns:p14="http://schemas.microsoft.com/office/powerpoint/2010/main" val="271004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a:solidFill>
                  <a:schemeClr val="bg1"/>
                </a:solidFill>
                <a:latin typeface="Galano Grotesque"/>
                <a:sym typeface="Oswald Regular"/>
              </a:rPr>
              <a:t>Radio</a:t>
            </a:r>
            <a:endParaRPr lang="en-US"/>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787021"/>
          </a:xfrm>
          <a:prstGeom prst="rect">
            <a:avLst/>
          </a:prstGeom>
          <a:noFill/>
        </p:spPr>
        <p:txBody>
          <a:bodyPr wrap="square" lIns="91440" tIns="45720" rIns="91440" bIns="45720" rtlCol="0" anchor="t">
            <a:spAutoFit/>
          </a:bodyPr>
          <a:lstStyle/>
          <a:p>
            <a:pPr algn="ctr"/>
            <a:r>
              <a:rPr lang="en" sz="2200" b="1" dirty="0">
                <a:solidFill>
                  <a:schemeClr val="dk1"/>
                </a:solidFill>
                <a:latin typeface="Galano Grotesque"/>
                <a:ea typeface="Oswald"/>
                <a:cs typeface="Oswald"/>
                <a:sym typeface="Oswald"/>
              </a:rPr>
              <a:t>Recurring Revenue Athlete of the Month</a:t>
            </a:r>
            <a:endParaRPr lang="en-US" sz="2200" dirty="0">
              <a:solidFill>
                <a:schemeClr val="dk1"/>
              </a:solidFill>
              <a:latin typeface="Galano Grotesque"/>
              <a:ea typeface="Oswald"/>
              <a:cs typeface="Oswald"/>
              <a:sym typeface="Oswald"/>
            </a:endParaRPr>
          </a:p>
          <a:p>
            <a:pPr algn="ctr"/>
            <a:r>
              <a:rPr lang="en" sz="2000" b="1" dirty="0">
                <a:solidFill>
                  <a:schemeClr val="dk1"/>
                </a:solidFill>
                <a:latin typeface="Galano Grotesque"/>
                <a:ea typeface="Oswald"/>
                <a:cs typeface="Oswald"/>
                <a:sym typeface="Oswald"/>
              </a:rPr>
              <a:t>9 Month Campaign</a:t>
            </a:r>
            <a:endParaRPr lang="en-US" dirty="0">
              <a:solidFill>
                <a:schemeClr val="dk1"/>
              </a:solidFill>
            </a:endParaRPr>
          </a:p>
          <a:p>
            <a:pPr algn="ctr"/>
            <a:r>
              <a:rPr lang="en" sz="1100" dirty="0">
                <a:solidFill>
                  <a:schemeClr val="dk1"/>
                </a:solidFill>
                <a:latin typeface="Galano Grotesque"/>
                <a:ea typeface="Muli"/>
                <a:sym typeface="Muli"/>
              </a:rPr>
              <a:t>Be the exclusive sponsor of this 9-Month Athlete of the Month campaign. Each month, our audience will submit nominations and then vote on top male and female Athletes. Every month can feature different products/services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Athlete of the Month campaign </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(on-air,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One unique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80x :30 promotional spots weekly (M-F 6a-7p, Sa-Su 8a-4p)</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Minimum of 120x :30 streaming promo spots weekly (M-F 6a-7p, Sa-Su 8a-4p)</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60x :30 on-air commercials weekly (M-F 6a-7p)</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(18 total) to our opted-in database of XX,000 (Your Email List Size goes here)</a:t>
            </a:r>
            <a:endParaRPr lang="en-US" sz="1200" dirty="0">
              <a:solidFill>
                <a:schemeClr val="dk1"/>
              </a:solidFill>
              <a:latin typeface="Galano Grotesque"/>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voting round</a:t>
            </a:r>
            <a:endParaRPr lang="en-US" sz="1200" dirty="0">
              <a:solidFill>
                <a:schemeClr val="dk1"/>
              </a:solidFill>
              <a:latin typeface="Galano Grotesque"/>
            </a:endParaRPr>
          </a:p>
          <a:p>
            <a:pPr marL="628650" lvl="1"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
              <a:buChar char="o"/>
            </a:pPr>
            <a:r>
              <a:rPr lang="en-US" sz="1200" dirty="0">
                <a:solidFill>
                  <a:schemeClr val="dk1"/>
                </a:solidFill>
                <a:latin typeface="Galano Grotesque"/>
              </a:rPr>
              <a:t>Social media posts with sponsor logo and tag on promotional ad for contest</a:t>
            </a:r>
          </a:p>
          <a:p>
            <a:pPr marL="1085850" lvl="2" indent="-171450">
              <a:buFont typeface="Arial"/>
              <a:buChar char="•"/>
            </a:pPr>
            <a:r>
              <a:rPr lang="en-US" sz="1200" dirty="0">
                <a:solidFill>
                  <a:schemeClr val="dk1"/>
                </a:solidFill>
                <a:latin typeface="Galano Grotesque"/>
                <a:ea typeface="Muli"/>
              </a:rPr>
              <a:t>One at the beginning of the nomination round</a:t>
            </a:r>
          </a:p>
          <a:p>
            <a:pPr marL="1085850" lvl="2" indent="-171450">
              <a:buFont typeface="Wingdings,Sans-Serif"/>
              <a:buChar char="§"/>
            </a:pPr>
            <a:r>
              <a:rPr lang="en-US" sz="1200" dirty="0">
                <a:solidFill>
                  <a:schemeClr val="dk1"/>
                </a:solidFill>
                <a:latin typeface="Galano Grotesque"/>
                <a:ea typeface="Muli"/>
              </a:rPr>
              <a:t>One at the beginning of the voting round</a:t>
            </a:r>
          </a:p>
          <a:p>
            <a:endParaRPr lang="en-US" sz="600">
              <a:solidFill>
                <a:schemeClr val="dk1"/>
              </a:solidFill>
              <a:latin typeface="Galano Grotesque"/>
              <a:ea typeface="Muli"/>
            </a:endParaRPr>
          </a:p>
          <a:p>
            <a:r>
              <a:rPr lang="en-US" b="1" dirty="0">
                <a:solidFill>
                  <a:schemeClr val="dk1"/>
                </a:solidFill>
                <a:latin typeface="Galano Grotesque"/>
                <a:ea typeface="Muli"/>
                <a:sym typeface="Muli"/>
              </a:rPr>
              <a:t>PRIZE</a:t>
            </a:r>
            <a:r>
              <a:rPr lang="en-US" dirty="0">
                <a:solidFill>
                  <a:schemeClr val="dk1"/>
                </a:solidFill>
                <a:latin typeface="Galano Grotesque"/>
                <a:ea typeface="Muli"/>
                <a:sym typeface="Muli"/>
              </a:rPr>
              <a:t>: Monthly Gift Card for Athletes Valued at $XXX Per Month for 9 Months (optional)</a:t>
            </a:r>
            <a:endParaRPr lang="en-US" dirty="0">
              <a:solidFill>
                <a:schemeClr val="dk1"/>
              </a:solidFill>
              <a:latin typeface="Galano Grotesque"/>
              <a:ea typeface="Muli"/>
            </a:endParaRPr>
          </a:p>
          <a:p>
            <a:r>
              <a:rPr lang="en-US" b="1" dirty="0">
                <a:solidFill>
                  <a:schemeClr val="dk1"/>
                </a:solidFill>
                <a:latin typeface="Galano Grotesque"/>
                <a:ea typeface="Muli"/>
                <a:sym typeface="Muli"/>
              </a:rPr>
              <a:t>RUN DATES</a:t>
            </a:r>
            <a:r>
              <a:rPr lang="en-US" dirty="0">
                <a:solidFill>
                  <a:schemeClr val="dk1"/>
                </a:solidFill>
                <a:latin typeface="Galano Grotesque"/>
                <a:ea typeface="Muli"/>
                <a:sym typeface="Muli"/>
              </a:rPr>
              <a:t>: August - May </a:t>
            </a:r>
            <a:endParaRPr lang="en-US" dirty="0">
              <a:solidFill>
                <a:schemeClr val="dk1"/>
              </a:solidFill>
              <a:latin typeface="Galano Grotesque"/>
            </a:endParaRPr>
          </a:p>
          <a:p>
            <a:r>
              <a:rPr lang="en-US" b="1" dirty="0">
                <a:solidFill>
                  <a:schemeClr val="dk1"/>
                </a:solidFill>
                <a:latin typeface="Galano Grotesque"/>
                <a:ea typeface="Muli"/>
                <a:sym typeface="Muli"/>
              </a:rPr>
              <a:t>EXCLUSIVE SPONSOR VALUE</a:t>
            </a:r>
            <a:r>
              <a:rPr lang="en-US" dirty="0">
                <a:solidFill>
                  <a:schemeClr val="dk1"/>
                </a:solidFill>
                <a:latin typeface="Galano Grotesque"/>
                <a:ea typeface="Muli"/>
                <a:sym typeface="Muli"/>
              </a:rPr>
              <a:t>: $X,XXX a month (9-month sponsorship package) </a:t>
            </a:r>
            <a:endParaRPr lang="en-US" dirty="0">
              <a:solidFill>
                <a:schemeClr val="dk1"/>
              </a:solidFill>
              <a:latin typeface="Galano Grotesque"/>
            </a:endParaRPr>
          </a:p>
          <a:p>
            <a:r>
              <a:rPr lang="en-US" b="1" dirty="0">
                <a:solidFill>
                  <a:schemeClr val="dk1"/>
                </a:solidFill>
                <a:latin typeface="Galano Grotesque"/>
                <a:ea typeface="Muli"/>
                <a:sym typeface="Muli"/>
              </a:rPr>
              <a:t>INVESTMENT</a:t>
            </a:r>
            <a:r>
              <a:rPr lang="en-US" dirty="0">
                <a:solidFill>
                  <a:schemeClr val="dk1"/>
                </a:solidFill>
                <a:latin typeface="Galano Grotesque"/>
                <a:ea typeface="Mul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Athlete of the Month 9 Month Campaign  ADVERTISERS TO TARGET Think about advertisers in your market that have larger budgets, want to be a part of a campaign that has a community focus and their demographic is the target audience of the theme.  Automotive Financial Education Healthcare Fast Food and Restaurant Chains Tutoring Services  Insurance   BEST PRACTICES Present winning athlete gift package at a pep rally or at the school with representatives from the media company, sponsor, and school’s Coach/Athletic Director. This is great content for an article online, in print, on-air, and social posts.   Educate Coaches and Athletic Directors of this program prior to the beginning of the campaign and throughout the year. The more they know and actively participate, the better your program will perform. Tools you can use to send out information are email, letters, and packets dropped off at the school.   HOW TO EXECUTE Option 1: Seeded Entrant Voting Ballot. Sports writers nominate 3 male and 3 female athletes each month and the public votes on those seeded entrants. Athletes with the most votes each month wins.   Option 2: Two-phase ballot where your audience nominates male and female athletes each month. Top 5 nominations then move to voting round where your audience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107</cp:revision>
  <dcterms:modified xsi:type="dcterms:W3CDTF">2026-01-09T22:45:38Z</dcterms:modified>
</cp:coreProperties>
</file>