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7772400" cy="10058400"/>
  <p:notesSz cx="6858000" cy="9144000"/>
  <p:embeddedFontLst>
    <p:embeddedFont>
      <p:font typeface="Galano Grotesq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2926E-E15E-BD05-ED12-BC137FAAC200}" v="472" dt="2026-01-09T16:06:11.109"/>
    <p1510:client id="{9A3BA77C-FBB0-8FFC-719A-6C1388EF2CA5}" v="7" dt="2026-01-09T22:44:48.942"/>
    <p1510:client id="{D0001CDB-9F9C-CF76-144D-C8C473224FC6}" v="28" dt="2026-01-09T16:10:44.913"/>
    <p1510:client id="{EA917C4A-2F06-AA8C-730C-9C24918CE76C}" v="25" dt="2026-01-09T16:12:10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68"/>
        <p:guide pos="244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Wehe" userId="S::kwehe@uplandsoftware.com::71c548a5-196e-4bde-9567-700fef4dffde" providerId="AD" clId="Web-{D0001CDB-9F9C-CF76-144D-C8C473224FC6}"/>
    <pc:docChg chg="modSld">
      <pc:chgData name="Kristen Wehe" userId="S::kwehe@uplandsoftware.com::71c548a5-196e-4bde-9567-700fef4dffde" providerId="AD" clId="Web-{D0001CDB-9F9C-CF76-144D-C8C473224FC6}" dt="2026-01-09T16:10:44.898" v="13" actId="20577"/>
      <pc:docMkLst>
        <pc:docMk/>
      </pc:docMkLst>
      <pc:sldChg chg="modSp">
        <pc:chgData name="Kristen Wehe" userId="S::kwehe@uplandsoftware.com::71c548a5-196e-4bde-9567-700fef4dffde" providerId="AD" clId="Web-{D0001CDB-9F9C-CF76-144D-C8C473224FC6}" dt="2026-01-09T16:10:44.898" v="13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D0001CDB-9F9C-CF76-144D-C8C473224FC6}" dt="2026-01-09T16:10:44.898" v="13" actId="20577"/>
          <ac:spMkLst>
            <pc:docMk/>
            <pc:sldMk cId="0" sldId="257"/>
            <ac:spMk id="7" creationId="{FC1E980A-3AF2-0849-9F92-EB312C06691C}"/>
          </ac:spMkLst>
        </pc:spChg>
      </pc:sldChg>
    </pc:docChg>
  </pc:docChgLst>
  <pc:docChgLst>
    <pc:chgData name="Kristen Wehe" userId="S::kwehe@uplandsoftware.com::71c548a5-196e-4bde-9567-700fef4dffde" providerId="AD" clId="Web-{9A3BA77C-FBB0-8FFC-719A-6C1388EF2CA5}"/>
    <pc:docChg chg="modSld">
      <pc:chgData name="Kristen Wehe" userId="S::kwehe@uplandsoftware.com::71c548a5-196e-4bde-9567-700fef4dffde" providerId="AD" clId="Web-{9A3BA77C-FBB0-8FFC-719A-6C1388EF2CA5}" dt="2026-01-09T22:44:48.567" v="2" actId="20577"/>
      <pc:docMkLst>
        <pc:docMk/>
      </pc:docMkLst>
      <pc:sldChg chg="modSp">
        <pc:chgData name="Kristen Wehe" userId="S::kwehe@uplandsoftware.com::71c548a5-196e-4bde-9567-700fef4dffde" providerId="AD" clId="Web-{9A3BA77C-FBB0-8FFC-719A-6C1388EF2CA5}" dt="2026-01-09T22:44:48.567" v="2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9A3BA77C-FBB0-8FFC-719A-6C1388EF2CA5}" dt="2026-01-09T22:44:48.567" v="2" actId="20577"/>
          <ac:spMkLst>
            <pc:docMk/>
            <pc:sldMk cId="0" sldId="257"/>
            <ac:spMk id="7" creationId="{FC1E980A-3AF2-0849-9F92-EB312C06691C}"/>
          </ac:spMkLst>
        </pc:spChg>
      </pc:sldChg>
    </pc:docChg>
  </pc:docChgLst>
  <pc:docChgLst>
    <pc:chgData name="Kristen Wehe" userId="S::kwehe@uplandsoftware.com::71c548a5-196e-4bde-9567-700fef4dffde" providerId="AD" clId="Web-{EA917C4A-2F06-AA8C-730C-9C24918CE76C}"/>
    <pc:docChg chg="modSld">
      <pc:chgData name="Kristen Wehe" userId="S::kwehe@uplandsoftware.com::71c548a5-196e-4bde-9567-700fef4dffde" providerId="AD" clId="Web-{EA917C4A-2F06-AA8C-730C-9C24918CE76C}" dt="2026-01-09T16:12:04.315" v="5" actId="20577"/>
      <pc:docMkLst>
        <pc:docMk/>
      </pc:docMkLst>
      <pc:sldChg chg="modSp">
        <pc:chgData name="Kristen Wehe" userId="S::kwehe@uplandsoftware.com::71c548a5-196e-4bde-9567-700fef4dffde" providerId="AD" clId="Web-{EA917C4A-2F06-AA8C-730C-9C24918CE76C}" dt="2026-01-09T16:12:04.315" v="5" actId="20577"/>
        <pc:sldMkLst>
          <pc:docMk/>
          <pc:sldMk cId="0" sldId="257"/>
        </pc:sldMkLst>
        <pc:spChg chg="mod">
          <ac:chgData name="Kristen Wehe" userId="S::kwehe@uplandsoftware.com::71c548a5-196e-4bde-9567-700fef4dffde" providerId="AD" clId="Web-{EA917C4A-2F06-AA8C-730C-9C24918CE76C}" dt="2026-01-09T16:12:04.315" v="5" actId="20577"/>
          <ac:spMkLst>
            <pc:docMk/>
            <pc:sldMk cId="0" sldId="257"/>
            <ac:spMk id="7" creationId="{FC1E980A-3AF2-0849-9F92-EB312C06691C}"/>
          </ac:spMkLst>
        </pc:spChg>
        <pc:spChg chg="mod">
          <ac:chgData name="Kristen Wehe" userId="S::kwehe@uplandsoftware.com::71c548a5-196e-4bde-9567-700fef4dffde" providerId="AD" clId="Web-{EA917C4A-2F06-AA8C-730C-9C24918CE76C}" dt="2026-01-09T16:11:59.111" v="0" actId="20577"/>
          <ac:spMkLst>
            <pc:docMk/>
            <pc:sldMk cId="0" sldId="257"/>
            <ac:spMk id="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f4cd6c1f9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f4cd6c1f9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13325" y="-31632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Galano Grotesque"/>
                <a:ea typeface="Oswald Regular"/>
                <a:cs typeface="Oswald Regular"/>
                <a:sym typeface="Oswald Regular"/>
              </a:rPr>
              <a:t>Radio</a:t>
            </a:r>
            <a:endParaRPr lang="en-US" sz="1800" dirty="0">
              <a:solidFill>
                <a:schemeClr val="bg1"/>
              </a:solidFill>
              <a:latin typeface="Galano Grotesque"/>
              <a:ea typeface="Oswald Regular"/>
              <a:cs typeface="Oswald 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792773-9102-32B2-B329-381295790227}"/>
              </a:ext>
            </a:extLst>
          </p:cNvPr>
          <p:cNvSpPr txBox="1"/>
          <p:nvPr/>
        </p:nvSpPr>
        <p:spPr>
          <a:xfrm>
            <a:off x="1102806" y="9799025"/>
            <a:ext cx="5566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000.000.0000 </a:t>
            </a:r>
            <a:r>
              <a:rPr lang="en-US" sz="1100" err="1">
                <a:solidFill>
                  <a:schemeClr val="bg1"/>
                </a:solidFill>
                <a:latin typeface="Galano Grotesque" pitchFamily="2" charset="77"/>
                <a:ea typeface="Muli"/>
                <a:cs typeface="Muli"/>
                <a:sym typeface="Muli"/>
              </a:rPr>
              <a:t>www.newspaperurl.com</a:t>
            </a:r>
            <a:endParaRPr lang="en-US" sz="1100">
              <a:solidFill>
                <a:schemeClr val="bg1"/>
              </a:solidFill>
              <a:latin typeface="Galano Grotesque" pitchFamily="2" charset="77"/>
              <a:ea typeface="Muli"/>
              <a:cs typeface="Muli"/>
              <a:sym typeface="Mul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1E980A-3AF2-0849-9F92-EB312C06691C}"/>
              </a:ext>
            </a:extLst>
          </p:cNvPr>
          <p:cNvSpPr txBox="1"/>
          <p:nvPr/>
        </p:nvSpPr>
        <p:spPr>
          <a:xfrm>
            <a:off x="211650" y="260893"/>
            <a:ext cx="7350250" cy="99719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latin typeface="Galano Grotesque"/>
                <a:ea typeface="Oswald"/>
                <a:cs typeface="Oswald"/>
                <a:sym typeface="Oswald"/>
              </a:rPr>
              <a:t>12 Days of Sweepstakes</a:t>
            </a:r>
            <a:endParaRPr lang="en-US" sz="2800" dirty="0">
              <a:latin typeface="Galano Grotesque"/>
            </a:endParaRPr>
          </a:p>
          <a:p>
            <a:pPr algn="ctr"/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leads with this 12-day multimedia campaign including print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lang="en-US" sz="1100" dirty="0">
              <a:solidFill>
                <a:schemeClr val="dk1"/>
              </a:solidFill>
              <a:latin typeface="Galano Grotesque"/>
            </a:endParaRPr>
          </a:p>
          <a:p>
            <a:pPr algn="ctr"/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BENEFITS OF BEING A SPONSOR: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Multimedia campaign to build brand awareness and engagement with your target audience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Generate qualified leads for your business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Grow your email database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Gather data on your potential customers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Drive traffic to your website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endParaRPr lang="en-US" sz="900">
              <a:solidFill>
                <a:schemeClr val="dk1"/>
              </a:solidFill>
              <a:latin typeface="Galano Grotesque"/>
              <a:ea typeface="Muli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SPONSORSHIP PACKAGE:</a:t>
            </a:r>
            <a:endParaRPr lang="en-US" sz="16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Your own sweepstakes that will be linked from our 12 Days of Sweeps page (Only 12 offered)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Sponsor logo on promotional elements (on-air, digital, social, and email) 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(for your business)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25K run-of-site impressions to promote contest on yourwebsitegoeshere.com during the two week campaign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300x250 digital ad unit on sweepstakes landing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Up to 3 lead-generation questions on the contest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Digital offer/coupon on the sweepstakes thank-you page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Opt-in for leads and email database on registration form 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 follow field(s) on registration form</a:t>
            </a:r>
            <a:endParaRPr lang="en-US" sz="12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Extra chances for one or more of the following: social media follow, opt-in, watch a video, visit a link, share w/ friends, answer a question, download app/Alexa skill, share with friends</a:t>
            </a:r>
            <a:endParaRPr lang="en-US" sz="1200" dirty="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sym typeface="Muli"/>
              </a:rPr>
              <a:t>On-Air</a:t>
            </a:r>
            <a:endParaRPr lang="en-US" b="1" dirty="0">
              <a:solidFill>
                <a:schemeClr val="dk1"/>
              </a:solidFill>
              <a:latin typeface="Galano Grotesque"/>
            </a:endParaRPr>
          </a:p>
          <a:p>
            <a:pPr marL="628650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Minimum of 60x :30 promotional spots weekly (M-F 6a-7p, Sa-Su 8a-4p)</a:t>
            </a:r>
            <a:endParaRPr lang="en-US" sz="1200">
              <a:solidFill>
                <a:schemeClr val="dk1"/>
              </a:solidFill>
              <a:latin typeface="Galano Grotesque"/>
              <a:ea typeface="Muli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Minimum of 30 :30 streaming promo spots weekly (M-F 6a-7p, Sa-Su 8a-4p)</a:t>
            </a:r>
            <a:endParaRPr lang="en-US" dirty="0">
              <a:solidFill>
                <a:schemeClr val="dk1"/>
              </a:solidFill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20x :30 on-air commercials weekly (M-F 6a-7p)</a:t>
            </a:r>
            <a:endParaRPr lang="en-US">
              <a:solidFill>
                <a:schemeClr val="dk1"/>
              </a:solidFill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Email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Logo recognition on two promotional emails to our opted-in database of XX,000 (Your Email List Size goes here)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invite email to be sent at the beginning of the campaign</a:t>
            </a:r>
            <a:endParaRPr lang="en-US" sz="1100" dirty="0">
              <a:solidFill>
                <a:schemeClr val="dk1"/>
              </a:solidFill>
              <a:latin typeface="Galano Grotesque"/>
              <a:ea typeface="Muli"/>
            </a:endParaRPr>
          </a:p>
          <a:p>
            <a:pPr marL="1085850" lvl="2" indent="-171450">
              <a:buFont typeface="Wingdings"/>
              <a:buChar char="§"/>
            </a:pPr>
            <a:r>
              <a:rPr lang="en-US" sz="11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One last chance email to be sent 2 days before campaign ends </a:t>
            </a:r>
            <a:endParaRPr lang="en-US" sz="1100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Thank you email sent to everyone who enters with coupon or offer from your business </a:t>
            </a:r>
            <a:endParaRPr lang="en-US" sz="1200">
              <a:solidFill>
                <a:schemeClr val="dk1"/>
              </a:solidFill>
              <a:latin typeface="Galano Grotesque"/>
            </a:endParaRPr>
          </a:p>
          <a:p>
            <a:pPr marL="171450" lvl="0" indent="-171450">
              <a:buChar char="•"/>
            </a:pPr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Social</a:t>
            </a:r>
            <a:endParaRPr lang="en-US" b="1">
              <a:solidFill>
                <a:schemeClr val="dk1"/>
              </a:solidFill>
              <a:latin typeface="Galano Grotesque"/>
            </a:endParaRPr>
          </a:p>
          <a:p>
            <a:pPr marL="628650" lvl="1" indent="-171450">
              <a:buFont typeface="Courier New"/>
              <a:buChar char="o"/>
            </a:pPr>
            <a:r>
              <a:rPr lang="en-US" sz="1200" dirty="0">
                <a:solidFill>
                  <a:schemeClr val="dk1"/>
                </a:solidFill>
                <a:latin typeface="Galano Grotesque"/>
              </a:rPr>
              <a:t>Social media posts with sponsor logo and tag on promotional ad for contest once per week for length of promotion</a:t>
            </a:r>
          </a:p>
          <a:p>
            <a:endParaRPr lang="en-US" sz="600">
              <a:solidFill>
                <a:schemeClr val="dk1"/>
              </a:solidFill>
              <a:latin typeface="Galano Grotesque"/>
              <a:ea typeface="Muli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PRIZE: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Goods or Services from your business with a minimum value of $100 (The better the prize, the more entrants you’ll receive) </a:t>
            </a:r>
            <a:endParaRPr lang="en-US" dirty="0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RUN DATES: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Contest Dates go here </a:t>
            </a:r>
            <a:endParaRPr lang="en-US">
              <a:solidFill>
                <a:schemeClr val="dk1"/>
              </a:solidFill>
              <a:latin typeface="Galano Grotesque"/>
            </a:endParaRPr>
          </a:p>
          <a:p>
            <a:pPr lvl="0"/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VALUE: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$XXXX</a:t>
            </a:r>
            <a:endParaRPr lang="en-US">
              <a:solidFill>
                <a:schemeClr val="dk1"/>
              </a:solidFill>
              <a:latin typeface="Galano Grotesque"/>
            </a:endParaRPr>
          </a:p>
          <a:p>
            <a:r>
              <a:rPr lang="en-US" b="1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INVESTMENT: </a:t>
            </a:r>
            <a:r>
              <a:rPr lang="en-US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1,000/business (small market) $2,500/business (mid-size market), $5,000/business (large market). 12 businesses total will be featured.</a:t>
            </a:r>
            <a:r>
              <a:rPr lang="en-US" sz="1300" dirty="0">
                <a:solidFill>
                  <a:schemeClr val="dk1"/>
                </a:solidFill>
                <a:latin typeface="Galano Grotesque"/>
                <a:ea typeface="Muli"/>
                <a:sym typeface="Muli"/>
              </a:rPr>
              <a:t> </a:t>
            </a:r>
            <a:endParaRPr lang="en-US" sz="1300" dirty="0">
              <a:solidFill>
                <a:schemeClr val="dk1"/>
              </a:solidFill>
              <a:latin typeface="Galano Grotesq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</cp:revision>
  <dcterms:modified xsi:type="dcterms:W3CDTF">2026-01-09T22:44:50Z</dcterms:modified>
</cp:coreProperties>
</file>