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7772400" cy="10058400"/>
  <p:notesSz cx="6858000" cy="9144000"/>
  <p:embeddedFontLst>
    <p:embeddedFont>
      <p:font typeface="Galano Grotesque" panose="020B060402020202020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74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43DD95-CBAE-B24A-2DA9-45F17356E2E5}" v="3" dt="2026-01-09T22:09:37.471"/>
    <p1510:client id="{7BD2926E-E15E-BD05-ED12-BC137FAAC200}" v="472" dt="2026-01-09T16:06:11.1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60"/>
    <p:restoredTop sz="94695"/>
  </p:normalViewPr>
  <p:slideViewPr>
    <p:cSldViewPr snapToGrid="0">
      <p:cViewPr>
        <p:scale>
          <a:sx n="127" d="100"/>
          <a:sy n="127" d="100"/>
        </p:scale>
        <p:origin x="1576" y="-78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en Wehe" userId="S::kwehe@uplandsoftware.com::71c548a5-196e-4bde-9567-700fef4dffde" providerId="AD" clId="Web-{7BD2926E-E15E-BD05-ED12-BC137FAAC200}"/>
    <pc:docChg chg="delSld modSld">
      <pc:chgData name="Kristen Wehe" userId="S::kwehe@uplandsoftware.com::71c548a5-196e-4bde-9567-700fef4dffde" providerId="AD" clId="Web-{7BD2926E-E15E-BD05-ED12-BC137FAAC200}" dt="2026-01-09T16:06:11.109" v="257" actId="14100"/>
      <pc:docMkLst>
        <pc:docMk/>
      </pc:docMkLst>
      <pc:sldChg chg="del">
        <pc:chgData name="Kristen Wehe" userId="S::kwehe@uplandsoftware.com::71c548a5-196e-4bde-9567-700fef4dffde" providerId="AD" clId="Web-{7BD2926E-E15E-BD05-ED12-BC137FAAC200}" dt="2026-01-08T22:11:08.427" v="0"/>
        <pc:sldMkLst>
          <pc:docMk/>
          <pc:sldMk cId="0" sldId="256"/>
        </pc:sldMkLst>
      </pc:sldChg>
      <pc:sldChg chg="modSp">
        <pc:chgData name="Kristen Wehe" userId="S::kwehe@uplandsoftware.com::71c548a5-196e-4bde-9567-700fef4dffde" providerId="AD" clId="Web-{7BD2926E-E15E-BD05-ED12-BC137FAAC200}" dt="2026-01-09T16:06:11.109" v="257" actId="14100"/>
        <pc:sldMkLst>
          <pc:docMk/>
          <pc:sldMk cId="0" sldId="257"/>
        </pc:sldMkLst>
        <pc:spChg chg="mod">
          <ac:chgData name="Kristen Wehe" userId="S::kwehe@uplandsoftware.com::71c548a5-196e-4bde-9567-700fef4dffde" providerId="AD" clId="Web-{7BD2926E-E15E-BD05-ED12-BC137FAAC200}" dt="2026-01-09T16:06:11.109" v="257" actId="14100"/>
          <ac:spMkLst>
            <pc:docMk/>
            <pc:sldMk cId="0" sldId="257"/>
            <ac:spMk id="7" creationId="{FC1E980A-3AF2-0849-9F92-EB312C06691C}"/>
          </ac:spMkLst>
        </pc:spChg>
        <pc:spChg chg="mod">
          <ac:chgData name="Kristen Wehe" userId="S::kwehe@uplandsoftware.com::71c548a5-196e-4bde-9567-700fef4dffde" providerId="AD" clId="Web-{7BD2926E-E15E-BD05-ED12-BC137FAAC200}" dt="2026-01-08T23:02:40.153" v="246" actId="20577"/>
          <ac:spMkLst>
            <pc:docMk/>
            <pc:sldMk cId="0" sldId="257"/>
            <ac:spMk id="63" creationId="{00000000-0000-0000-0000-000000000000}"/>
          </ac:spMkLst>
        </pc:spChg>
      </pc:sldChg>
    </pc:docChg>
  </pc:docChgLst>
  <pc:docChgLst>
    <pc:chgData name="Kristen Wehe" userId="S::kwehe@uplandsoftware.com::71c548a5-196e-4bde-9567-700fef4dffde" providerId="AD" clId="Web-{0D43DD95-CBAE-B24A-2DA9-45F17356E2E5}"/>
    <pc:docChg chg="addSld delSld sldOrd">
      <pc:chgData name="Kristen Wehe" userId="S::kwehe@uplandsoftware.com::71c548a5-196e-4bde-9567-700fef4dffde" providerId="AD" clId="Web-{0D43DD95-CBAE-B24A-2DA9-45F17356E2E5}" dt="2026-01-09T22:09:37.471" v="2"/>
      <pc:docMkLst>
        <pc:docMk/>
      </pc:docMkLst>
      <pc:sldChg chg="add del ord">
        <pc:chgData name="Kristen Wehe" userId="S::kwehe@uplandsoftware.com::71c548a5-196e-4bde-9567-700fef4dffde" providerId="AD" clId="Web-{0D43DD95-CBAE-B24A-2DA9-45F17356E2E5}" dt="2026-01-09T22:09:37.471" v="2"/>
        <pc:sldMkLst>
          <pc:docMk/>
          <pc:sldMk cId="0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5f4cd6c1f9_1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5f4cd6c1f9_1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-34650" y="25"/>
            <a:ext cx="7807048" cy="100583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4513325" y="-31632"/>
            <a:ext cx="3048000" cy="5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Galano Grotesque"/>
                <a:ea typeface="Oswald Regular"/>
                <a:cs typeface="Oswald Regular"/>
                <a:sym typeface="Oswald Regular"/>
              </a:rPr>
              <a:t>Newspaper</a:t>
            </a:r>
            <a:endParaRPr lang="en-US" sz="1800">
              <a:solidFill>
                <a:schemeClr val="bg1"/>
              </a:solidFill>
              <a:latin typeface="Galano Grotesque"/>
              <a:ea typeface="Oswald Regular"/>
              <a:cs typeface="Oswald Regular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792773-9102-32B2-B329-381295790227}"/>
              </a:ext>
            </a:extLst>
          </p:cNvPr>
          <p:cNvSpPr txBox="1"/>
          <p:nvPr/>
        </p:nvSpPr>
        <p:spPr>
          <a:xfrm>
            <a:off x="1102806" y="9799025"/>
            <a:ext cx="55667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100" dirty="0">
                <a:solidFill>
                  <a:schemeClr val="bg1"/>
                </a:solidFill>
                <a:latin typeface="Galano Grotesque" pitchFamily="2" charset="77"/>
                <a:ea typeface="Muli"/>
                <a:cs typeface="Muli"/>
                <a:sym typeface="Muli"/>
              </a:rPr>
              <a:t>000.000.0000 </a:t>
            </a:r>
            <a:r>
              <a:rPr lang="en-US" sz="1100" dirty="0" err="1">
                <a:solidFill>
                  <a:schemeClr val="bg1"/>
                </a:solidFill>
                <a:latin typeface="Galano Grotesque" pitchFamily="2" charset="77"/>
                <a:ea typeface="Muli"/>
                <a:cs typeface="Muli"/>
                <a:sym typeface="Muli"/>
              </a:rPr>
              <a:t>www.newspaperurl.com</a:t>
            </a:r>
            <a:endParaRPr lang="en-US" sz="1100" dirty="0">
              <a:solidFill>
                <a:schemeClr val="bg1"/>
              </a:solidFill>
              <a:latin typeface="Galano Grotesque" pitchFamily="2" charset="77"/>
              <a:ea typeface="Muli"/>
              <a:cs typeface="Muli"/>
              <a:sym typeface="Mul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1E980A-3AF2-0849-9F92-EB312C06691C}"/>
              </a:ext>
            </a:extLst>
          </p:cNvPr>
          <p:cNvSpPr txBox="1"/>
          <p:nvPr/>
        </p:nvSpPr>
        <p:spPr>
          <a:xfrm>
            <a:off x="211650" y="260893"/>
            <a:ext cx="7350250" cy="997196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 b="1" dirty="0">
                <a:latin typeface="Galano Grotesque"/>
                <a:ea typeface="Oswald"/>
                <a:cs typeface="Oswald"/>
                <a:sym typeface="Oswald"/>
              </a:rPr>
              <a:t>12 Days of Sweepstakes</a:t>
            </a:r>
            <a:endParaRPr lang="en-US" sz="2800" dirty="0">
              <a:latin typeface="Galano Grotesque"/>
            </a:endParaRPr>
          </a:p>
          <a:p>
            <a:pPr algn="ctr"/>
            <a:r>
              <a:rPr lang="en-US" sz="11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Generate leads with this 12-day multimedia campaign including print and digital ads, a lead-generating sweepstakes, and an email campaign designed to drive the best results for your business! Each day from DATE to DATE we will feature one local business with a lead-generating sweepstakes featuring a prize from your business. This is a wonderful opportunity to market to local consumers during the holiday shopping season! </a:t>
            </a:r>
            <a:endParaRPr lang="en-US" sz="1100">
              <a:solidFill>
                <a:schemeClr val="dk1"/>
              </a:solidFill>
              <a:latin typeface="Galano Grotesque"/>
            </a:endParaRPr>
          </a:p>
          <a:p>
            <a:pPr algn="ctr"/>
            <a:endParaRPr lang="en-US" sz="6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lvl="0"/>
            <a:r>
              <a:rPr lang="en-US" sz="1600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BENEFITS OF BEING A SPONSOR:</a:t>
            </a:r>
            <a:endParaRPr lang="en-US" sz="160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Multimedia campaign to build brand awareness and engagement with your target audience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Generate qualified leads for your business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Grow your email database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Gather data on your potential customers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Drive traffic to your website</a:t>
            </a:r>
            <a:endParaRPr lang="en-US" sz="1200">
              <a:solidFill>
                <a:schemeClr val="dk1"/>
              </a:solidFill>
              <a:latin typeface="Galano Grotesque"/>
            </a:endParaRPr>
          </a:p>
          <a:p>
            <a:endParaRPr lang="en-US" sz="9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lvl="0"/>
            <a:r>
              <a:rPr lang="en-US" sz="1600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SPONSORSHIP PACKAGE:</a:t>
            </a:r>
            <a:endParaRPr lang="en-US" sz="160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Your own sweepstakes that will be linked from our 12 Days of Sweeps page (Only 12 offered) </a:t>
            </a:r>
            <a:endParaRPr lang="en-US" sz="120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Sponsor logo on promotional elements (print, digital, social, and email) </a:t>
            </a:r>
            <a:endParaRPr lang="en-US" sz="120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Digital</a:t>
            </a:r>
            <a:endParaRPr lang="en-US" b="1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25K run-of-site impressions (for your business) on yourwebsitegoeshere.com during the two week campaign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25K run-of-site impressions to promote contest on yourwebsitegoeshere.com during the two week campaign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300x250 digital ad unit on sweepstakes landing page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Up to 3 lead-generation questions on the contest registration form 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Digital offer/coupon on the sweepstakes thank-you page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Opt-in for leads and email database on registration form 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Social follow field(s) on registration form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Extra chances for one or more of the following: social media follow, opt-in, watch a video, visit a link, share w/ friends, answer a question, download app/Alexa skill, share with friends</a:t>
            </a:r>
            <a:endParaRPr lang="en-US" sz="1200">
              <a:solidFill>
                <a:schemeClr val="dk1"/>
              </a:solidFill>
              <a:latin typeface="Galano Grotesque"/>
            </a:endParaRPr>
          </a:p>
          <a:p>
            <a:pPr marL="171450" lvl="0" indent="-171450">
              <a:buChar char="•"/>
            </a:pPr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Print</a:t>
            </a:r>
            <a:endParaRPr lang="en-US" b="1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Quarter-page print ad (for your business) to run two times per week for 2 weeks (4 times)</a:t>
            </a:r>
            <a:endParaRPr lang="en-US" sz="1200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Full-page print contest promotional ad with QR code &amp; your logo to run one time per week for 3 weeks (3 times)</a:t>
            </a:r>
            <a:endParaRPr lang="en-US" sz="1200">
              <a:solidFill>
                <a:schemeClr val="dk1"/>
              </a:solidFill>
              <a:latin typeface="Galano Grotesque"/>
            </a:endParaRPr>
          </a:p>
          <a:p>
            <a:pPr marL="171450" lvl="0" indent="-171450">
              <a:buChar char="•"/>
            </a:pPr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Email</a:t>
            </a:r>
            <a:endParaRPr lang="en-US" b="1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Logo recognition on two promotional emails to our opted-in database of XX,000 (Your Email List Size goes here)</a:t>
            </a:r>
            <a:endParaRPr lang="en-US" sz="1200">
              <a:solidFill>
                <a:schemeClr val="dk1"/>
              </a:solidFill>
              <a:latin typeface="Galano Grotesque"/>
            </a:endParaRPr>
          </a:p>
          <a:p>
            <a:pPr marL="1085850" lvl="2" indent="-171450">
              <a:buFont typeface="Wingdings"/>
              <a:buChar char="§"/>
            </a:pPr>
            <a:r>
              <a:rPr lang="en-US" sz="11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One invite email to be sent at the beginning of the campaign</a:t>
            </a:r>
            <a:endParaRPr lang="en-US" sz="11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1085850" lvl="2" indent="-171450">
              <a:buFont typeface="Wingdings"/>
              <a:buChar char="§"/>
            </a:pPr>
            <a:r>
              <a:rPr lang="en-US" sz="11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One last chance email to be sent 2 days before campaign ends </a:t>
            </a:r>
            <a:endParaRPr lang="en-US" sz="1100" dirty="0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Thank you email sent to everyone who enters with coupon or offer from your business </a:t>
            </a:r>
            <a:endParaRPr lang="en-US" sz="1200">
              <a:solidFill>
                <a:schemeClr val="dk1"/>
              </a:solidFill>
              <a:latin typeface="Galano Grotesque"/>
            </a:endParaRPr>
          </a:p>
          <a:p>
            <a:pPr marL="171450" lvl="0" indent="-171450">
              <a:buChar char="•"/>
            </a:pPr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Social</a:t>
            </a:r>
            <a:endParaRPr lang="en-US" b="1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</a:rPr>
              <a:t>Social media posts with sponsor logo and tag on promotional ad for contest once per week for length of promotion</a:t>
            </a:r>
          </a:p>
          <a:p>
            <a:endParaRPr lang="en-US" sz="6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PRIZE: </a:t>
            </a:r>
            <a:r>
              <a:rPr lang="en-US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Goods or Services from your business with a minimum value of $100 (The better the prize, the more entrants you’ll receive) </a:t>
            </a:r>
            <a:endParaRPr lang="en-US">
              <a:solidFill>
                <a:schemeClr val="dk1"/>
              </a:solidFill>
              <a:latin typeface="Galano Grotesque"/>
            </a:endParaRPr>
          </a:p>
          <a:p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RUN DATES: </a:t>
            </a:r>
            <a:r>
              <a:rPr lang="en-US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Contest Dates go here </a:t>
            </a:r>
            <a:endParaRPr lang="en-US">
              <a:solidFill>
                <a:schemeClr val="dk1"/>
              </a:solidFill>
              <a:latin typeface="Galano Grotesque"/>
            </a:endParaRPr>
          </a:p>
          <a:p>
            <a:pPr lvl="0"/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VALUE:</a:t>
            </a:r>
            <a:r>
              <a:rPr lang="en-US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 $XXXX</a:t>
            </a:r>
            <a:endParaRPr lang="en-US">
              <a:solidFill>
                <a:schemeClr val="dk1"/>
              </a:solidFill>
              <a:latin typeface="Galano Grotesque"/>
            </a:endParaRPr>
          </a:p>
          <a:p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INVESTMENT: </a:t>
            </a:r>
            <a:r>
              <a:rPr lang="en-US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1,000/business (small market) $2,500/business (mid-size market), $5,000/business (large market). 12 businesses total will be featured.</a:t>
            </a:r>
            <a:r>
              <a:rPr lang="en-US" sz="13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 </a:t>
            </a:r>
            <a:endParaRPr lang="en-US" sz="1300" dirty="0">
              <a:solidFill>
                <a:schemeClr val="dk1"/>
              </a:solidFill>
              <a:latin typeface="Galano Grotesq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2994</TotalTime>
  <Words>705</Words>
  <Application>Microsoft Office PowerPoint</Application>
  <PresentationFormat>Custom</PresentationFormat>
  <Paragraphs>64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Kristen Wehe</cp:lastModifiedBy>
  <cp:revision>108</cp:revision>
  <dcterms:modified xsi:type="dcterms:W3CDTF">2026-01-09T22:09:40Z</dcterms:modified>
</cp:coreProperties>
</file>