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7772400" cy="10058400"/>
  <p:notesSz cx="6858000" cy="9144000"/>
  <p:embeddedFontLst>
    <p:embeddedFont>
      <p:font typeface="Galano Grotesq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2926E-E15E-BD05-ED12-BC137FAAC200}" v="472" dt="2026-01-09T16:06:11.109"/>
    <p1510:client id="{ADDD1B6C-BF94-A86D-A0A0-9CE342A19C19}" v="25" dt="2026-01-09T16:16:01.316"/>
    <p1510:client id="{C963AB8F-F318-F0A8-4F40-25FC61EC8398}" v="22" dt="2026-01-09T16:13:23.559"/>
    <p1510:client id="{D0001CDB-9F9C-CF76-144D-C8C473224FC6}" v="26" dt="2026-01-09T16:10:23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68"/>
        <p:guide pos="244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Wehe" userId="S::kwehe@uplandsoftware.com::71c548a5-196e-4bde-9567-700fef4dffde" providerId="AD" clId="Web-{ADDD1B6C-BF94-A86D-A0A0-9CE342A19C19}"/>
    <pc:docChg chg="modSld">
      <pc:chgData name="Kristen Wehe" userId="S::kwehe@uplandsoftware.com::71c548a5-196e-4bde-9567-700fef4dffde" providerId="AD" clId="Web-{ADDD1B6C-BF94-A86D-A0A0-9CE342A19C19}" dt="2026-01-09T16:16:00.941" v="16" actId="20577"/>
      <pc:docMkLst>
        <pc:docMk/>
      </pc:docMkLst>
      <pc:sldChg chg="modSp">
        <pc:chgData name="Kristen Wehe" userId="S::kwehe@uplandsoftware.com::71c548a5-196e-4bde-9567-700fef4dffde" providerId="AD" clId="Web-{ADDD1B6C-BF94-A86D-A0A0-9CE342A19C19}" dt="2026-01-09T16:16:00.941" v="16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ADDD1B6C-BF94-A86D-A0A0-9CE342A19C19}" dt="2026-01-09T16:16:00.941" v="16" actId="20577"/>
          <ac:spMkLst>
            <pc:docMk/>
            <pc:sldMk cId="0" sldId="257"/>
            <ac:spMk id="7" creationId="{FC1E980A-3AF2-0849-9F92-EB312C06691C}"/>
          </ac:spMkLst>
        </pc:spChg>
        <pc:spChg chg="mod">
          <ac:chgData name="Kristen Wehe" userId="S::kwehe@uplandsoftware.com::71c548a5-196e-4bde-9567-700fef4dffde" providerId="AD" clId="Web-{ADDD1B6C-BF94-A86D-A0A0-9CE342A19C19}" dt="2026-01-09T16:15:32.753" v="8" actId="20577"/>
          <ac:spMkLst>
            <pc:docMk/>
            <pc:sldMk cId="0" sldId="257"/>
            <ac:spMk id="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f4cd6c1f9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f4cd6c1f9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13325" y="-31632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Galano Grotesque"/>
                <a:ea typeface="Oswald Regular"/>
                <a:cs typeface="Oswald Regular"/>
                <a:sym typeface="Oswald Regular"/>
              </a:rPr>
              <a:t>Magazine</a:t>
            </a:r>
            <a:endParaRPr lang="en-US" sz="1800" dirty="0">
              <a:solidFill>
                <a:schemeClr val="bg1"/>
              </a:solidFill>
              <a:latin typeface="Galano Grotesque"/>
              <a:ea typeface="Oswald Regular"/>
              <a:cs typeface="Oswald 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792773-9102-32B2-B329-381295790227}"/>
              </a:ext>
            </a:extLst>
          </p:cNvPr>
          <p:cNvSpPr txBox="1"/>
          <p:nvPr/>
        </p:nvSpPr>
        <p:spPr>
          <a:xfrm>
            <a:off x="1102806" y="9799025"/>
            <a:ext cx="5566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000.000.0000 </a:t>
            </a:r>
            <a:r>
              <a:rPr lang="en-US" sz="1100" err="1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www.newspaperurl.com</a:t>
            </a:r>
            <a:endParaRPr lang="en-US" sz="1100">
              <a:solidFill>
                <a:schemeClr val="bg1"/>
              </a:solidFill>
              <a:latin typeface="Galano Grotesque" pitchFamily="2" charset="77"/>
              <a:ea typeface="Muli"/>
              <a:cs typeface="Muli"/>
              <a:sym typeface="Mul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1E980A-3AF2-0849-9F92-EB312C06691C}"/>
              </a:ext>
            </a:extLst>
          </p:cNvPr>
          <p:cNvSpPr txBox="1"/>
          <p:nvPr/>
        </p:nvSpPr>
        <p:spPr>
          <a:xfrm>
            <a:off x="211650" y="260893"/>
            <a:ext cx="7350250" cy="95718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latin typeface="Galano Grotesque"/>
                <a:ea typeface="Oswald"/>
                <a:cs typeface="Oswald"/>
                <a:sym typeface="Oswald"/>
              </a:rPr>
              <a:t>12 Days of Sweepstakes</a:t>
            </a:r>
            <a:endParaRPr lang="en-US" sz="2800" dirty="0">
              <a:latin typeface="Galano Grotesque"/>
            </a:endParaRPr>
          </a:p>
          <a:p>
            <a:pPr algn="ctr"/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leads with this 12-day multimedia campaign including print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algn="ctr"/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BENEFITS OF BEING A SPONSOR: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Multimedia campaign to build brand awareness and engagement with your target audience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qualified leads for your business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Grow your email database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Gather data on your potential customers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Drive traffic to your website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endParaRPr lang="en-US" sz="9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SPONSORSHIP PACKAGE: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Your own sweepstakes that will be linked from our 12 Days of Sweeps page (Only 12 offered)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 logo on promotional elements (print, digital, social, and email)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(for your business)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to promote contest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300x250 digital ad unit on sweepstakes landing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Up to 3 lead-generation questions on the contest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 offer/coupon on the sweepstakes thank-you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Opt-in for leads and email database on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 follow field(s) on registration form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Extra chances for one or more of the following: social media follow, opt-in, watch a video, visit a link, share w/ friends, answer a question, download app/Alexa skill, share with friends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sym typeface="Muli"/>
              </a:rPr>
              <a:t>Print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○Quarter-page print ad (for your business)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○Full-page print contest promotional ad with your logo</a:t>
            </a:r>
            <a:endParaRPr lang="en-US" dirty="0">
              <a:solidFill>
                <a:schemeClr val="dk1"/>
              </a:solidFill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Email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Logo recognition on two promotional emails to our opted-in database of XX,000 (Your Email List Size goes here)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invite email to be sent at the beginning of the campaign</a:t>
            </a:r>
            <a:endParaRPr lang="en-US" sz="11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last chance email to be sent 2 days before campaign ends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Thank you email sent to everyone who enters with coupon or offer from your business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</a:rPr>
              <a:t>Social media posts with sponsor logo and tag on promotional ad for contest once per week for length of promotion</a:t>
            </a:r>
          </a:p>
          <a:p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PRIZE: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Goods or Services from your business with a minimum value of $100 (The better the prize, the more entrants you’ll receive) 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RUN DATES: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Contest Dates go here 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pPr lvl="0"/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VALUE: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$XXXX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INVESTMENT: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1,000/business (small market) $2,500/business (mid-size market), $5,000/business (large market). 12 businesses total will be featured.</a:t>
            </a:r>
            <a:r>
              <a:rPr lang="en-US" sz="13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</a:t>
            </a:r>
            <a:endParaRPr lang="en-US" sz="1300" dirty="0">
              <a:solidFill>
                <a:schemeClr val="dk1"/>
              </a:solidFill>
              <a:latin typeface="Galano Grotesq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11</cp:revision>
  <dcterms:modified xsi:type="dcterms:W3CDTF">2026-01-09T16:16:08Z</dcterms:modified>
</cp:coreProperties>
</file>